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534" r:id="rId3"/>
    <p:sldId id="535" r:id="rId4"/>
    <p:sldId id="536" r:id="rId5"/>
    <p:sldId id="537" r:id="rId6"/>
    <p:sldId id="707" r:id="rId7"/>
    <p:sldId id="708" r:id="rId8"/>
    <p:sldId id="581" r:id="rId9"/>
    <p:sldId id="577" r:id="rId10"/>
    <p:sldId id="623" r:id="rId11"/>
    <p:sldId id="624" r:id="rId12"/>
    <p:sldId id="625" r:id="rId13"/>
    <p:sldId id="699" r:id="rId14"/>
    <p:sldId id="539" r:id="rId15"/>
    <p:sldId id="710" r:id="rId16"/>
    <p:sldId id="591" r:id="rId17"/>
    <p:sldId id="711" r:id="rId18"/>
    <p:sldId id="585" r:id="rId19"/>
    <p:sldId id="542" r:id="rId20"/>
    <p:sldId id="543" r:id="rId21"/>
    <p:sldId id="544" r:id="rId22"/>
    <p:sldId id="545" r:id="rId23"/>
    <p:sldId id="546" r:id="rId24"/>
    <p:sldId id="547" r:id="rId25"/>
    <p:sldId id="698" r:id="rId26"/>
    <p:sldId id="709" r:id="rId27"/>
    <p:sldId id="550" r:id="rId28"/>
    <p:sldId id="587" r:id="rId29"/>
    <p:sldId id="549" r:id="rId30"/>
    <p:sldId id="551" r:id="rId31"/>
    <p:sldId id="588" r:id="rId32"/>
    <p:sldId id="589" r:id="rId33"/>
    <p:sldId id="590" r:id="rId34"/>
    <p:sldId id="552" r:id="rId35"/>
    <p:sldId id="557" r:id="rId36"/>
    <p:sldId id="555" r:id="rId37"/>
    <p:sldId id="556" r:id="rId38"/>
    <p:sldId id="558" r:id="rId39"/>
    <p:sldId id="559" r:id="rId40"/>
    <p:sldId id="554" r:id="rId41"/>
    <p:sldId id="553" r:id="rId42"/>
    <p:sldId id="560" r:id="rId43"/>
    <p:sldId id="562" r:id="rId44"/>
    <p:sldId id="572" r:id="rId45"/>
    <p:sldId id="573" r:id="rId46"/>
    <p:sldId id="622" r:id="rId47"/>
    <p:sldId id="571" r:id="rId48"/>
    <p:sldId id="563" r:id="rId49"/>
    <p:sldId id="696" r:id="rId50"/>
    <p:sldId id="580" r:id="rId51"/>
    <p:sldId id="564" r:id="rId52"/>
    <p:sldId id="592" r:id="rId53"/>
    <p:sldId id="565" r:id="rId54"/>
    <p:sldId id="582" r:id="rId55"/>
    <p:sldId id="583" r:id="rId56"/>
    <p:sldId id="578" r:id="rId57"/>
    <p:sldId id="566" r:id="rId58"/>
    <p:sldId id="584" r:id="rId59"/>
    <p:sldId id="567" r:id="rId60"/>
    <p:sldId id="568" r:id="rId61"/>
    <p:sldId id="579" r:id="rId62"/>
    <p:sldId id="569" r:id="rId63"/>
    <p:sldId id="575" r:id="rId64"/>
    <p:sldId id="703" r:id="rId65"/>
    <p:sldId id="704" r:id="rId66"/>
    <p:sldId id="705" r:id="rId67"/>
    <p:sldId id="706" r:id="rId68"/>
    <p:sldId id="593" r:id="rId69"/>
    <p:sldId id="570" r:id="rId70"/>
    <p:sldId id="700" r:id="rId71"/>
    <p:sldId id="701" r:id="rId72"/>
    <p:sldId id="574" r:id="rId73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0B43C1"/>
    <a:srgbClr val="0F55F1"/>
    <a:srgbClr val="003A1A"/>
    <a:srgbClr val="003217"/>
    <a:srgbClr val="005C2A"/>
    <a:srgbClr val="00642D"/>
    <a:srgbClr val="007A37"/>
    <a:srgbClr val="00863D"/>
    <a:srgbClr val="F85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20" autoAdjust="0"/>
    <p:restoredTop sz="94967" autoAdjust="0"/>
  </p:normalViewPr>
  <p:slideViewPr>
    <p:cSldViewPr>
      <p:cViewPr varScale="1">
        <p:scale>
          <a:sx n="74" d="100"/>
          <a:sy n="74" d="100"/>
        </p:scale>
        <p:origin x="93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％</c:v>
                </c:pt>
              </c:strCache>
            </c:strRef>
          </c:tx>
          <c:spPr>
            <a:ln w="44450">
              <a:solidFill>
                <a:schemeClr val="bg1"/>
              </a:solidFill>
            </a:ln>
          </c:spPr>
          <c:xVal>
            <c:numRef>
              <c:f>Sheet1!$A$2:$A$9</c:f>
              <c:numCache>
                <c:formatCode>General</c:formatCode>
                <c:ptCount val="8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100</c:v>
                </c:pt>
                <c:pt idx="1">
                  <c:v>99</c:v>
                </c:pt>
                <c:pt idx="2">
                  <c:v>94</c:v>
                </c:pt>
                <c:pt idx="3">
                  <c:v>75</c:v>
                </c:pt>
                <c:pt idx="4">
                  <c:v>20</c:v>
                </c:pt>
                <c:pt idx="5">
                  <c:v>3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3005072"/>
        <c:axId val="303004680"/>
      </c:scatterChart>
      <c:valAx>
        <c:axId val="303005072"/>
        <c:scaling>
          <c:orientation val="minMax"/>
          <c:max val="11"/>
          <c:min val="4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303004680"/>
        <c:crosses val="autoZero"/>
        <c:crossBetween val="midCat"/>
      </c:valAx>
      <c:valAx>
        <c:axId val="303004680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3005072"/>
        <c:crosses val="autoZero"/>
        <c:crossBetween val="midCat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4" y="5"/>
            <a:ext cx="2918249" cy="493395"/>
          </a:xfrm>
          <a:prstGeom prst="rect">
            <a:avLst/>
          </a:prstGeom>
        </p:spPr>
        <p:txBody>
          <a:bodyPr vert="horz" lIns="91331" tIns="45663" rIns="91331" bIns="4566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5932" y="5"/>
            <a:ext cx="2918249" cy="493395"/>
          </a:xfrm>
          <a:prstGeom prst="rect">
            <a:avLst/>
          </a:prstGeom>
        </p:spPr>
        <p:txBody>
          <a:bodyPr vert="horz" lIns="91331" tIns="45663" rIns="91331" bIns="45663" rtlCol="0"/>
          <a:lstStyle>
            <a:lvl1pPr algn="r">
              <a:defRPr sz="1200"/>
            </a:lvl1pPr>
          </a:lstStyle>
          <a:p>
            <a:fld id="{45D4B97C-3D35-41C2-AABE-0F2DD8277D41}" type="datetimeFigureOut">
              <a:rPr kumimoji="1" lang="ja-JP" altLang="en-US" smtClean="0"/>
              <a:pPr/>
              <a:t>2014/9/30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4" y="9371332"/>
            <a:ext cx="2918249" cy="493394"/>
          </a:xfrm>
          <a:prstGeom prst="rect">
            <a:avLst/>
          </a:prstGeom>
        </p:spPr>
        <p:txBody>
          <a:bodyPr vert="horz" lIns="91331" tIns="45663" rIns="91331" bIns="4566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5932" y="9371332"/>
            <a:ext cx="2918249" cy="493394"/>
          </a:xfrm>
          <a:prstGeom prst="rect">
            <a:avLst/>
          </a:prstGeom>
        </p:spPr>
        <p:txBody>
          <a:bodyPr vert="horz" lIns="91331" tIns="45663" rIns="91331" bIns="45663" rtlCol="0" anchor="b"/>
          <a:lstStyle>
            <a:lvl1pPr algn="r">
              <a:defRPr sz="1200"/>
            </a:lvl1pPr>
          </a:lstStyle>
          <a:p>
            <a:fld id="{460A47BD-E83D-4A78-9EBD-FFDCE17E8CB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9646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3316"/>
          </a:xfrm>
          <a:prstGeom prst="rect">
            <a:avLst/>
          </a:prstGeom>
        </p:spPr>
        <p:txBody>
          <a:bodyPr vert="horz" lIns="91331" tIns="45663" rIns="91331" bIns="45663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3316"/>
          </a:xfrm>
          <a:prstGeom prst="rect">
            <a:avLst/>
          </a:prstGeom>
        </p:spPr>
        <p:txBody>
          <a:bodyPr vert="horz" lIns="91331" tIns="45663" rIns="91331" bIns="45663" rtlCol="0"/>
          <a:lstStyle>
            <a:lvl1pPr algn="r">
              <a:defRPr sz="1200"/>
            </a:lvl1pPr>
          </a:lstStyle>
          <a:p>
            <a:fld id="{6D293863-6505-4954-BB58-05CB01865C69}" type="datetimeFigureOut">
              <a:rPr kumimoji="1" lang="ja-JP" altLang="en-US" smtClean="0"/>
              <a:pPr/>
              <a:t>2014/9/30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1" tIns="45663" rIns="91331" bIns="45663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686503"/>
            <a:ext cx="5388610" cy="4439841"/>
          </a:xfrm>
          <a:prstGeom prst="rect">
            <a:avLst/>
          </a:prstGeom>
        </p:spPr>
        <p:txBody>
          <a:bodyPr vert="horz" lIns="91331" tIns="45663" rIns="91331" bIns="45663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0" cy="493316"/>
          </a:xfrm>
          <a:prstGeom prst="rect">
            <a:avLst/>
          </a:prstGeom>
        </p:spPr>
        <p:txBody>
          <a:bodyPr vert="horz" lIns="91331" tIns="45663" rIns="91331" bIns="45663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0" cy="493316"/>
          </a:xfrm>
          <a:prstGeom prst="rect">
            <a:avLst/>
          </a:prstGeom>
        </p:spPr>
        <p:txBody>
          <a:bodyPr vert="horz" lIns="91331" tIns="45663" rIns="91331" bIns="45663" rtlCol="0" anchor="b"/>
          <a:lstStyle>
            <a:lvl1pPr algn="r">
              <a:defRPr sz="1200"/>
            </a:lvl1pPr>
          </a:lstStyle>
          <a:p>
            <a:fld id="{6EF3A7D2-61C3-4490-BF64-0BE6DC960B3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7650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9994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7446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994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2001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4114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17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9832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18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79092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19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20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21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23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41789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lang="ja-JP" altLang="en-US" smtClean="0">
                <a:solidFill>
                  <a:prstClr val="black"/>
                </a:solidFill>
              </a:rPr>
              <a:pPr/>
              <a:t>26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29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27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28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25770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29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Wingdings" pitchFamily="2" charset="2"/>
              <a:buNone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30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032">
              <a:defRPr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31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3180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C2CF1-CE31-472E-ADB9-D4D1C7F8A86C}" type="slidenum">
              <a:rPr lang="ja-JP" altLang="en-US" smtClean="0">
                <a:solidFill>
                  <a:prstClr val="black"/>
                </a:solidFill>
              </a:rPr>
              <a:pPr/>
              <a:t>32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61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33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83612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34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3941DF-DF7B-423B-A3F2-B95564DB40EB}" type="slidenum">
              <a:rPr lang="en-US" altLang="ja-JP" smtClean="0"/>
              <a:pPr/>
              <a:t>35</a:t>
            </a:fld>
            <a:endParaRPr lang="en-US" altLang="ja-JP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0662286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36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>
              <a:effectLst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37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38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39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40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41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42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43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44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45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46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126028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47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48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49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84939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50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51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52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84595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53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54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55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56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57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58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59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60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61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lang="ja-JP" altLang="en-US" smtClean="0">
                <a:solidFill>
                  <a:prstClr val="black"/>
                </a:solidFill>
              </a:rPr>
              <a:pPr/>
              <a:t>7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9710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62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63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68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379041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69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71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062569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72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3941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374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A7D2-61C3-4490-BF64-0BE6DC960B38}" type="slidenum">
              <a:rPr kumimoji="1" lang="ja-JP" altLang="en-US" smtClean="0"/>
              <a:pPr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973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D79F3-F104-4C60-A98A-722E08F6E29A}" type="datetime1">
              <a:rPr kumimoji="1" lang="ja-JP" altLang="en-US" smtClean="0"/>
              <a:t>2014/9/30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1471-9611-4F70-BB03-7F8E6079736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1916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A623E-82FB-4D8C-AE11-C956BD82DBEA}" type="datetime1">
              <a:rPr kumimoji="1" lang="ja-JP" altLang="en-US" smtClean="0"/>
              <a:t>2014/9/30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1471-9611-4F70-BB03-7F8E6079736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4287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910D-54FA-431F-B618-38EBD83725E3}" type="datetime1">
              <a:rPr kumimoji="1" lang="ja-JP" altLang="en-US" smtClean="0"/>
              <a:t>2014/9/30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1471-9611-4F70-BB03-7F8E6079736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5952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A783-55B8-45AA-B68A-D1F0BA3BFF02}" type="datetime1">
              <a:rPr kumimoji="1" lang="ja-JP" altLang="en-US" smtClean="0"/>
              <a:t>2014/9/30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1471-9611-4F70-BB03-7F8E6079736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56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8C9F-2128-46B1-91B7-16B9F24894AC}" type="datetime1">
              <a:rPr kumimoji="1" lang="ja-JP" altLang="en-US" smtClean="0"/>
              <a:t>2014/9/30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1471-9611-4F70-BB03-7F8E6079736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86348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5528-DEC2-4734-947A-984897BDBCD6}" type="datetime1">
              <a:rPr kumimoji="1" lang="ja-JP" altLang="en-US" smtClean="0"/>
              <a:t>2014/9/30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1471-9611-4F70-BB03-7F8E6079736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6435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B9B4-F491-4C3D-B4DC-94DFC177CB6E}" type="datetime1">
              <a:rPr kumimoji="1" lang="ja-JP" altLang="en-US" smtClean="0"/>
              <a:t>2014/9/30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1471-9611-4F70-BB03-7F8E6079736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298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2F973-E7BE-4EF3-9541-E7365AE81AAD}" type="datetime1">
              <a:rPr kumimoji="1" lang="ja-JP" altLang="en-US" smtClean="0"/>
              <a:t>2014/9/30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1471-9611-4F70-BB03-7F8E6079736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4848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9D9D4-0F73-4DCE-BA7C-988250ADFC2A}" type="datetime1">
              <a:rPr kumimoji="1" lang="ja-JP" altLang="en-US" smtClean="0"/>
              <a:t>2014/9/30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1471-9611-4F70-BB03-7F8E6079736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613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D2CF3-062B-46B0-BF04-5B07972F4F1A}" type="datetime1">
              <a:rPr kumimoji="1" lang="ja-JP" altLang="en-US" smtClean="0"/>
              <a:t>2014/9/30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1471-9611-4F70-BB03-7F8E6079736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4700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2E06C-4869-4AE0-8395-E980E855D5C0}" type="datetime1">
              <a:rPr kumimoji="1" lang="ja-JP" altLang="en-US" smtClean="0"/>
              <a:t>2014/9/30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1471-9611-4F70-BB03-7F8E6079736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5179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746CD-A44C-4FCD-ADDC-9EB280BF2B3C}" type="datetime1">
              <a:rPr kumimoji="1" lang="ja-JP" altLang="en-US" smtClean="0"/>
              <a:t>2014/9/30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C1471-9611-4F70-BB03-7F8E6079736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6020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30min.jp/place/289255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20202" y="2204864"/>
            <a:ext cx="9144000" cy="13980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</a:t>
            </a:r>
            <a:r>
              <a:rPr lang="ja-JP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</a:t>
            </a:r>
            <a:r>
              <a:rPr lang="ja-JP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ここがポイント！</a:t>
            </a:r>
            <a:br>
              <a:rPr lang="ja-JP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</a:t>
            </a:r>
            <a:r>
              <a:rPr lang="ja-JP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ノロウイルス</a:t>
            </a:r>
            <a:r>
              <a:rPr lang="ja-JP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の対応及び注意点</a:t>
            </a:r>
            <a:r>
              <a:rPr lang="ja-JP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　</a:t>
            </a:r>
            <a:r>
              <a:rPr lang="en-US" altLang="ja-JP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</a:t>
            </a:r>
            <a:r>
              <a:rPr lang="en-US" altLang="ja-JP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～学校で、薬局で、病院で指導に役立つ～</a:t>
            </a:r>
            <a:endParaRPr lang="ja-JP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18256" y="6021288"/>
            <a:ext cx="9125744" cy="648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1" lang="ja-JP" alt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平成２６年○月○日（○）</a:t>
            </a:r>
            <a:endParaRPr lang="en-US" altLang="ja-JP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spcBef>
                <a:spcPct val="20000"/>
              </a:spcBef>
              <a:defRPr/>
            </a:pPr>
            <a:r>
              <a:rPr lang="ja-JP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○○市立○○学校</a:t>
            </a:r>
            <a:endParaRPr lang="en-US" altLang="ja-JP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4797152"/>
            <a:ext cx="9162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千葉県学校薬剤師会</a:t>
            </a:r>
            <a:r>
              <a:rPr lang="ja-JP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lnSpc>
                <a:spcPct val="150000"/>
              </a:lnSpc>
              <a:defRPr/>
            </a:pPr>
            <a:r>
              <a:rPr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○○ ○○</a:t>
            </a:r>
            <a:endParaRPr lang="en-US" altLang="ja-JP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0" y="332656"/>
            <a:ext cx="9144000" cy="93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平成</a:t>
            </a:r>
            <a:r>
              <a:rPr lang="en-US" altLang="ja-JP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26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年度 ○○講習会</a:t>
            </a:r>
            <a:endParaRPr lang="ja-JP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72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0" y="764704"/>
            <a:ext cx="9144000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丸石製薬　ウエルセプト　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844824"/>
            <a:ext cx="3025376" cy="377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-35496" y="5993904"/>
            <a:ext cx="9144000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速乾性擦式手指消毒剤　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684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620688"/>
            <a:ext cx="6143625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933056"/>
            <a:ext cx="4619625" cy="246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06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663" y="723900"/>
            <a:ext cx="6924675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3" y="3068960"/>
            <a:ext cx="122413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556792"/>
            <a:ext cx="792087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908720"/>
            <a:ext cx="129614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941168"/>
            <a:ext cx="18002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708920"/>
            <a:ext cx="792087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068960"/>
            <a:ext cx="792087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717032"/>
            <a:ext cx="792087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356992"/>
            <a:ext cx="792087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117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3608" y="316260"/>
            <a:ext cx="2808312" cy="2913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3645024"/>
            <a:ext cx="2794113" cy="2907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3563888" y="4666543"/>
            <a:ext cx="4752528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キッチン泡ハイター　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コンテンツ プレースホルダ 2"/>
          <p:cNvSpPr txBox="1">
            <a:spLocks/>
          </p:cNvSpPr>
          <p:nvPr/>
        </p:nvSpPr>
        <p:spPr>
          <a:xfrm>
            <a:off x="3995936" y="1772816"/>
            <a:ext cx="4752528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  <a:defRPr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ハイターを希釈</a:t>
            </a:r>
            <a:r>
              <a:rPr lang="ja-JP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した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もの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buNone/>
              <a:defRPr/>
            </a:pPr>
            <a:r>
              <a:rPr lang="ja-JP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霧吹き器）</a:t>
            </a:r>
            <a:endParaRPr lang="en-US" altLang="ja-JP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425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395536" y="404664"/>
            <a:ext cx="10764688" cy="5184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潜伏期から発症、回復まで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●潜伏期　２４～４８時間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（体内に入ってから症状が出るまでの時間）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●症状　おう吐、吐き気、腹痛、下痢、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発熱　胃腸風邪の症状に酷似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 （１～２日続き後遺症なし）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★特効薬はありません。</a:t>
            </a:r>
            <a:endParaRPr lang="en-US" altLang="ja-JP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脱水症状を避けるため、水分補給</a:t>
            </a:r>
            <a:endParaRPr lang="en-US" altLang="ja-JP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24744"/>
            <a:ext cx="4179937" cy="3031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コンテンツ プレースホルダ 2"/>
          <p:cNvSpPr txBox="1">
            <a:spLocks/>
          </p:cNvSpPr>
          <p:nvPr/>
        </p:nvSpPr>
        <p:spPr>
          <a:xfrm>
            <a:off x="3448" y="260648"/>
            <a:ext cx="9140552" cy="5184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ja-JP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クイックナビ</a:t>
            </a:r>
            <a:r>
              <a:rPr lang="en-US" altLang="ja-JP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</a:t>
            </a:r>
            <a:r>
              <a:rPr lang="ja-JP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ノロ</a:t>
            </a:r>
            <a:r>
              <a:rPr lang="ja-JP" alt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（ノロウイルス</a:t>
            </a:r>
            <a:r>
              <a:rPr lang="ja-JP" alt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抗原</a:t>
            </a:r>
            <a:r>
              <a:rPr lang="ja-JP" alt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キット）</a:t>
            </a:r>
            <a:endParaRPr lang="ja-JP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082" y="1630792"/>
            <a:ext cx="2276475" cy="201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394" y="4422325"/>
            <a:ext cx="6426659" cy="2225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ストライプ矢印 10"/>
          <p:cNvSpPr/>
          <p:nvPr/>
        </p:nvSpPr>
        <p:spPr>
          <a:xfrm>
            <a:off x="5115111" y="2241078"/>
            <a:ext cx="1041065" cy="798728"/>
          </a:xfrm>
          <a:prstGeom prst="strip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1547664" y="5157192"/>
            <a:ext cx="1944216" cy="326866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251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63" y="911060"/>
            <a:ext cx="5137687" cy="3310028"/>
          </a:xfrm>
          <a:prstGeom prst="rect">
            <a:avLst/>
          </a:prstGeom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0" y="188640"/>
            <a:ext cx="9144000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リゴサイトファーマシューティカルズの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HP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56506"/>
            <a:ext cx="3635896" cy="2991936"/>
          </a:xfrm>
          <a:prstGeom prst="rect">
            <a:avLst/>
          </a:prstGeom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179512" y="4566027"/>
            <a:ext cx="48965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●リゴサイト</a:t>
            </a:r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は多様な遺伝子型のノロウイルスのワクチンをつくる技術を持ち、欧米などで臨床試験を進めている。</a:t>
            </a:r>
            <a:endParaRPr lang="en-US" altLang="ja-JP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武田</a:t>
            </a:r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薬品工業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はワクチン</a:t>
            </a:r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関連技術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をリゴサイト・ファーマシューティカルズを</a:t>
            </a:r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買収することで同社と合意したと発表した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。１１月</a:t>
            </a:r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末まで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に６千万ドル</a:t>
            </a:r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（約</a:t>
            </a:r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50</a:t>
            </a:r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億円）を投じ完全子会社化する。</a:t>
            </a:r>
          </a:p>
        </p:txBody>
      </p:sp>
      <p:sp>
        <p:nvSpPr>
          <p:cNvPr id="11" name="ストライプ矢印 10"/>
          <p:cNvSpPr/>
          <p:nvPr/>
        </p:nvSpPr>
        <p:spPr>
          <a:xfrm rot="2815560">
            <a:off x="3873992" y="3360796"/>
            <a:ext cx="3723234" cy="1795198"/>
          </a:xfrm>
          <a:prstGeom prst="stripedRightArrow">
            <a:avLst/>
          </a:prstGeom>
          <a:gradFill flip="none" rotWithShape="1">
            <a:gsLst>
              <a:gs pos="38000">
                <a:schemeClr val="tx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036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6300192" y="6381328"/>
            <a:ext cx="25603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axisCom-Semibold"/>
              </a:rPr>
              <a:t>Takeda </a:t>
            </a:r>
            <a:r>
              <a:rPr lang="en-US" altLang="ja-JP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axisCom-Light"/>
              </a:rPr>
              <a:t>Annual Report 2013</a:t>
            </a:r>
            <a:endParaRPr lang="ja-JP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548680"/>
            <a:ext cx="5185370" cy="566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301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246063"/>
            <a:ext cx="7724775" cy="637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709613" y="6021288"/>
            <a:ext cx="772477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ノロウイルスの感染経路</a:t>
            </a: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4716016" y="980728"/>
            <a:ext cx="1999820" cy="38164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2843808" y="2420888"/>
            <a:ext cx="1816604" cy="15402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600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251520" y="692696"/>
            <a:ext cx="10224120" cy="5184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原因食材：二枚貝について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●カキ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●カキ以外にもウチムラサキ貝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大ｱｻﾘ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シジミ・ハマグリ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●生食はカキ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★鮮度は関係ありません！</a:t>
            </a:r>
            <a:endParaRPr lang="en-US" altLang="ja-JP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加熱が重要！</a:t>
            </a:r>
            <a:endParaRPr lang="en-US" altLang="ja-JP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生食は控えましょう！</a:t>
            </a:r>
            <a:endParaRPr lang="en-US" altLang="ja-JP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026" name="Picture 2" descr="とれたて漁師の店 稲荷丸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580" y="3717032"/>
            <a:ext cx="3610254" cy="2921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467544" y="1412776"/>
            <a:ext cx="9972600" cy="2880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正しく怖がり、正しく対策しましょう！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●正しい知識を身につけてください。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●正しい対応には準備が必要です。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●信用</a:t>
            </a:r>
            <a:r>
              <a:rPr lang="en-US" altLang="ja-JP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×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事故→信用の失墜</a:t>
            </a:r>
            <a:endParaRPr lang="ja-JP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395536" y="980728"/>
            <a:ext cx="10224120" cy="5184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カキだけでない原因食材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●原因食品のトップは貝類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しかし、患者の７割が他の食品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●刺身・野菜サラダ・ケーキなどの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生もの、加熱不十分な食品と様々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●調理人（手指）汚染が原因大　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539552" y="332656"/>
            <a:ext cx="10224120" cy="5184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人から人へ感染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●旅館・学校・幼稚園・保育所など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の人の集まる場所では、患者が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一人でも、嘔吐物や下痢便の処理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清掃が不適切であれば、感染拡大。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●おう吐物・下痢便の処理をする場合に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その処理時に感染。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★処理方法が重要！無防備な格好は</a:t>
            </a:r>
            <a:r>
              <a:rPr lang="en-US" altLang="ja-JP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×</a:t>
            </a:r>
          </a:p>
        </p:txBody>
      </p:sp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1331640" y="1412776"/>
            <a:ext cx="7272808" cy="5184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予防方法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①手洗いする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②加熱する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③消毒する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④おう吐物等の適切な処理（実習）</a:t>
            </a:r>
            <a:endParaRPr lang="en-US" altLang="ja-JP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611560" y="620688"/>
            <a:ext cx="10224120" cy="5184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最も有効な対策葉</a:t>
            </a:r>
            <a:r>
              <a:rPr lang="en-US" altLang="ja-JP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『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手洗い</a:t>
            </a:r>
            <a:r>
              <a:rPr lang="en-US" altLang="ja-JP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』</a:t>
            </a:r>
          </a:p>
          <a:p>
            <a:pPr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●トイレの後・食事前・手が汚れたとき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●石けんを使いましょう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●ウイルスは死滅しませんが、はがれや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lang="ja-JP" alt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すくなります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●うがいの実施はインフルエンザ等の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感染症予防になるので、手洗いと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セットにし、習慣づけることが重要。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endParaRPr lang="en-US" altLang="ja-JP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★手洗いに始まり、手洗いに終わる</a:t>
            </a:r>
            <a:endParaRPr lang="en-US" altLang="ja-JP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556792"/>
            <a:ext cx="7505700" cy="445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コンテンツ プレースホルダ 2"/>
          <p:cNvSpPr txBox="1">
            <a:spLocks/>
          </p:cNvSpPr>
          <p:nvPr/>
        </p:nvSpPr>
        <p:spPr>
          <a:xfrm>
            <a:off x="0" y="476672"/>
            <a:ext cx="9144000" cy="93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手洗いが不十分になりがちな部分</a:t>
            </a:r>
            <a:endParaRPr lang="en-US" altLang="ja-JP" sz="3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 2"/>
          <p:cNvSpPr txBox="1">
            <a:spLocks/>
          </p:cNvSpPr>
          <p:nvPr/>
        </p:nvSpPr>
        <p:spPr>
          <a:xfrm>
            <a:off x="0" y="215112"/>
            <a:ext cx="9144000" cy="648072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アルコールのお話</a:t>
            </a:r>
            <a:endParaRPr lang="en-US" altLang="ja-JP" sz="3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611560" y="836712"/>
            <a:ext cx="9144000" cy="5805264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●アルコールを濡れた手に付けても効果はない？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●濃度の</a:t>
            </a:r>
            <a:r>
              <a:rPr lang="ja-JP" alt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高い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アルコールの殺滅力は？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</a:t>
            </a:r>
            <a:r>
              <a:rPr lang="ja-JP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濃度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</a:t>
            </a:r>
            <a:r>
              <a:rPr lang="ja-JP" alt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低い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アルコール</a:t>
            </a:r>
            <a:r>
              <a:rPr lang="ja-JP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の殺滅力は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？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●最も良いバランスはアルコール：水＝７：３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●細菌等のたんぱく質を壊すのに水分が必要！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●最近は消防法の観点から引火の可能性を</a:t>
            </a:r>
            <a:r>
              <a:rPr lang="ja-JP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防ぐため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ja-JP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５０～６０％になっているが、殺滅力あり！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●５０％以下は急激に殺滅力が下がるので注意！</a:t>
            </a:r>
            <a:endParaRPr lang="en-US" altLang="ja-JP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047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539552" y="980728"/>
            <a:ext cx="10224120" cy="5184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予防方法　食品を加熱する</a:t>
            </a:r>
            <a:endParaRPr lang="en-US" altLang="ja-JP" sz="3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●細菌性食中毒</a:t>
            </a:r>
            <a:endParaRPr lang="en-US" altLang="ja-JP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中心部が７５℃・１分間以上</a:t>
            </a:r>
            <a:endParaRPr lang="en-US" altLang="ja-JP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●ノロウイルス食中毒</a:t>
            </a:r>
            <a:endParaRPr lang="en-US" altLang="ja-JP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中心部が</a:t>
            </a:r>
            <a:r>
              <a:rPr lang="ja-JP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８５～９０℃・９０秒間以上</a:t>
            </a:r>
            <a:endParaRPr lang="en-US" altLang="ja-JP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・カキフライなら３分半</a:t>
            </a:r>
            <a:r>
              <a:rPr lang="ja-JP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</a:t>
            </a:r>
            <a:r>
              <a:rPr lang="ja-JP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目安</a:t>
            </a:r>
            <a:endParaRPr lang="en-US" altLang="ja-JP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</a:t>
            </a:r>
            <a:endParaRPr lang="en-US" altLang="ja-JP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441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0" y="476672"/>
            <a:ext cx="9144000" cy="5184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市販の塩素系消毒剤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★酸性の溶液と混ぜないこと</a:t>
            </a:r>
            <a:endParaRPr lang="en-US" altLang="ja-JP" sz="3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altLang="ja-JP" sz="3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187434"/>
              </p:ext>
            </p:extLst>
          </p:nvPr>
        </p:nvGraphicFramePr>
        <p:xfrm>
          <a:off x="1259632" y="1340768"/>
          <a:ext cx="648072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0293"/>
                <a:gridCol w="3840427"/>
              </a:tblGrid>
              <a:tr h="46651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消毒剤名</a:t>
                      </a:r>
                      <a:endParaRPr kumimoji="1" lang="en-US" altLang="ja-JP" sz="28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原液濃度</a:t>
                      </a:r>
                      <a:endParaRPr kumimoji="1" lang="ja-JP" alt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63396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ミルトン</a:t>
                      </a:r>
                      <a:endParaRPr kumimoji="1" lang="en-US" altLang="ja-JP" sz="28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ピュリファン</a:t>
                      </a:r>
                      <a:r>
                        <a:rPr kumimoji="1" lang="en-US" altLang="ja-JP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P</a:t>
                      </a:r>
                      <a:endParaRPr kumimoji="1" lang="ja-JP" alt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１％</a:t>
                      </a:r>
                      <a:endParaRPr kumimoji="1" lang="en-US" altLang="ja-JP" sz="28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（１００００</a:t>
                      </a:r>
                      <a:r>
                        <a:rPr kumimoji="1" lang="en-US" altLang="ja-JP" sz="2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ppm</a:t>
                      </a:r>
                      <a:r>
                        <a:rPr kumimoji="1" lang="ja-JP" alt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）</a:t>
                      </a:r>
                      <a:endParaRPr kumimoji="1" lang="ja-JP" alt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625192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ハイター</a:t>
                      </a:r>
                      <a:endParaRPr kumimoji="1" lang="en-US" altLang="ja-JP" sz="28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ブリーチ</a:t>
                      </a:r>
                      <a:endParaRPr kumimoji="1" lang="ja-JP" alt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５％</a:t>
                      </a:r>
                      <a:endParaRPr kumimoji="1" lang="en-US" altLang="ja-JP" sz="28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（５００００</a:t>
                      </a:r>
                      <a:r>
                        <a:rPr kumimoji="1" lang="en-US" altLang="ja-JP" sz="2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ppm</a:t>
                      </a:r>
                      <a:r>
                        <a:rPr kumimoji="1" lang="ja-JP" alt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）</a:t>
                      </a:r>
                      <a:endParaRPr kumimoji="1" lang="ja-JP" alt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54440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テキサント</a:t>
                      </a:r>
                      <a:endParaRPr kumimoji="1" lang="en-US" altLang="ja-JP" sz="28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ピューラックス</a:t>
                      </a:r>
                      <a:endParaRPr kumimoji="1" lang="en-US" altLang="ja-JP" sz="28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６％</a:t>
                      </a:r>
                      <a:endParaRPr kumimoji="1" lang="en-US" altLang="ja-JP" sz="28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（６００００</a:t>
                      </a:r>
                      <a:r>
                        <a:rPr kumimoji="1" lang="en-US" altLang="ja-JP" sz="2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ppm</a:t>
                      </a:r>
                      <a:r>
                        <a:rPr kumimoji="1" lang="ja-JP" alt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）</a:t>
                      </a:r>
                      <a:endParaRPr kumimoji="1" lang="ja-JP" alt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58484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ハイポライト</a:t>
                      </a:r>
                      <a:endParaRPr kumimoji="1" lang="ja-JP" alt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１０％</a:t>
                      </a:r>
                      <a:endParaRPr kumimoji="1" lang="en-US" altLang="ja-JP" sz="28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（１０００００</a:t>
                      </a:r>
                      <a:r>
                        <a:rPr kumimoji="1" lang="en-US" altLang="ja-JP" sz="2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ppm</a:t>
                      </a:r>
                      <a:r>
                        <a:rPr kumimoji="1" lang="ja-JP" altLang="en-US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）</a:t>
                      </a:r>
                      <a:endParaRPr kumimoji="1" lang="ja-JP" alt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角丸四角形 4"/>
          <p:cNvSpPr/>
          <p:nvPr/>
        </p:nvSpPr>
        <p:spPr>
          <a:xfrm>
            <a:off x="1259632" y="2852936"/>
            <a:ext cx="6408712" cy="900100"/>
          </a:xfrm>
          <a:prstGeom prst="round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92" y="1700808"/>
            <a:ext cx="8106256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-54260" y="476672"/>
            <a:ext cx="9144000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ja-JP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医療機関で使用されるハイター</a:t>
            </a:r>
            <a:endParaRPr lang="en-US" altLang="ja-JP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286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0" y="404664"/>
            <a:ext cx="9144000" cy="792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食器等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に使用する濃度</a:t>
            </a:r>
            <a:endParaRPr lang="en-US" altLang="ja-JP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-107504" y="105447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ja-JP" alt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★ 食器</a:t>
            </a:r>
            <a:r>
              <a:rPr lang="ja-JP" alt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・まな板・ドアノブ・便座・おもちゃ・テーブル・</a:t>
            </a:r>
            <a:r>
              <a:rPr lang="ja-JP" alt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床</a:t>
            </a:r>
            <a:r>
              <a:rPr lang="ja-JP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lang="ja-JP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endParaRPr lang="en-US" altLang="ja-JP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520747"/>
              </p:ext>
            </p:extLst>
          </p:nvPr>
        </p:nvGraphicFramePr>
        <p:xfrm>
          <a:off x="1727176" y="1988840"/>
          <a:ext cx="5328592" cy="3384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/>
                <a:gridCol w="2736305"/>
              </a:tblGrid>
              <a:tr h="1249648">
                <a:tc>
                  <a:txBody>
                    <a:bodyPr/>
                    <a:lstStyle/>
                    <a:p>
                      <a:pPr algn="ctr"/>
                      <a:endParaRPr kumimoji="1" lang="ja-JP" altLang="en-US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０</a:t>
                      </a:r>
                      <a:r>
                        <a:rPr kumimoji="1" lang="en-US" altLang="ja-JP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.</a:t>
                      </a:r>
                      <a:r>
                        <a:rPr kumimoji="1" lang="ja-JP" altLang="en-US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０２％</a:t>
                      </a:r>
                      <a:endParaRPr kumimoji="1" lang="en-US" altLang="ja-JP" sz="32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kumimoji="1" lang="en-US" altLang="ja-JP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ja-JP" altLang="en-US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２００</a:t>
                      </a:r>
                      <a:r>
                        <a:rPr kumimoji="1" lang="en-US" altLang="ja-JP" sz="3200" b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ppm</a:t>
                      </a:r>
                      <a:r>
                        <a:rPr kumimoji="1" lang="en-US" altLang="ja-JP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  <a:endParaRPr kumimoji="1" lang="ja-JP" altLang="en-US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21347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ハイター</a:t>
                      </a:r>
                      <a:endParaRPr kumimoji="1" lang="en-US" altLang="ja-JP" sz="32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kumimoji="1" lang="ja-JP" altLang="en-US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原液５％</a:t>
                      </a:r>
                      <a:endParaRPr kumimoji="1" lang="en-US" altLang="ja-JP" sz="32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kumimoji="1" lang="en-US" altLang="ja-JP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ja-JP" altLang="en-US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５００００</a:t>
                      </a:r>
                      <a:r>
                        <a:rPr kumimoji="1" lang="en-US" altLang="ja-JP" sz="3200" b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ppm</a:t>
                      </a:r>
                      <a:r>
                        <a:rPr kumimoji="1" lang="en-US" altLang="ja-JP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  <a:endParaRPr kumimoji="1" lang="ja-JP" altLang="en-US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８</a:t>
                      </a:r>
                      <a:r>
                        <a:rPr kumimoji="1" lang="en-US" altLang="ja-JP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ml</a:t>
                      </a:r>
                    </a:p>
                    <a:p>
                      <a:pPr algn="ctr"/>
                      <a:r>
                        <a:rPr kumimoji="1" lang="ja-JP" altLang="en-US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２５０倍希釈</a:t>
                      </a:r>
                      <a:endParaRPr kumimoji="1" lang="ja-JP" altLang="en-US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0" y="587727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消毒薬２</a:t>
            </a:r>
            <a:r>
              <a:rPr lang="en-US" altLang="ja-JP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調製時に必要な原液量と希釈倍数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4572000" y="3645024"/>
            <a:ext cx="2160240" cy="1512168"/>
          </a:xfrm>
          <a:prstGeom prst="round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179512" y="116632"/>
            <a:ext cx="9972600" cy="5184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ノロウイルスのおさらい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①強い感染力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②</a:t>
            </a: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おう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吐物・糞便に大量のノロウイルス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③感染力の長時間保持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④抵抗力が強い</a:t>
            </a:r>
            <a:endParaRPr lang="en-US" altLang="ja-JP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⑤アルコールや石鹸が効かない理由</a:t>
            </a: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特徴をおさえて、予防につなげましょう！</a:t>
            </a:r>
            <a:endParaRPr lang="ja-JP" alt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147508"/>
              </p:ext>
            </p:extLst>
          </p:nvPr>
        </p:nvGraphicFramePr>
        <p:xfrm>
          <a:off x="1763689" y="1988840"/>
          <a:ext cx="5256583" cy="3384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/>
                <a:gridCol w="2664296"/>
              </a:tblGrid>
              <a:tr h="1249648">
                <a:tc>
                  <a:txBody>
                    <a:bodyPr/>
                    <a:lstStyle/>
                    <a:p>
                      <a:pPr algn="ctr"/>
                      <a:endParaRPr kumimoji="1" lang="ja-JP" altLang="en-US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０</a:t>
                      </a:r>
                      <a:r>
                        <a:rPr kumimoji="1" lang="en-US" altLang="ja-JP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.</a:t>
                      </a:r>
                      <a:r>
                        <a:rPr kumimoji="1" lang="ja-JP" altLang="en-US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１％</a:t>
                      </a:r>
                      <a:endParaRPr kumimoji="1" lang="en-US" altLang="ja-JP" sz="32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kumimoji="1" lang="en-US" altLang="ja-JP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ja-JP" altLang="en-US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１０００</a:t>
                      </a:r>
                      <a:r>
                        <a:rPr kumimoji="1" lang="en-US" altLang="ja-JP" sz="3200" b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ppm</a:t>
                      </a:r>
                      <a:r>
                        <a:rPr kumimoji="1" lang="en-US" altLang="ja-JP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  <a:endParaRPr kumimoji="1" lang="ja-JP" altLang="en-US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21347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ハイター</a:t>
                      </a:r>
                      <a:endParaRPr kumimoji="1" lang="en-US" altLang="ja-JP" sz="32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kumimoji="1" lang="ja-JP" altLang="en-US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原液５％</a:t>
                      </a:r>
                      <a:endParaRPr kumimoji="1" lang="en-US" altLang="ja-JP" sz="32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kumimoji="1" lang="en-US" altLang="ja-JP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ja-JP" altLang="en-US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５００００</a:t>
                      </a:r>
                      <a:r>
                        <a:rPr kumimoji="1" lang="en-US" altLang="ja-JP" sz="3200" b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ppm</a:t>
                      </a:r>
                      <a:r>
                        <a:rPr kumimoji="1" lang="en-US" altLang="ja-JP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)</a:t>
                      </a:r>
                      <a:endParaRPr kumimoji="1" lang="ja-JP" altLang="en-US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４０</a:t>
                      </a:r>
                      <a:r>
                        <a:rPr kumimoji="1" lang="en-US" altLang="ja-JP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ml</a:t>
                      </a:r>
                    </a:p>
                    <a:p>
                      <a:pPr algn="ctr"/>
                      <a:r>
                        <a:rPr kumimoji="1" lang="ja-JP" altLang="en-US" sz="32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５０倍希釈</a:t>
                      </a:r>
                      <a:endParaRPr kumimoji="1" lang="ja-JP" altLang="en-US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0" y="404664"/>
            <a:ext cx="9144000" cy="792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おう吐物等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に使用する濃度</a:t>
            </a:r>
            <a:endParaRPr lang="en-US" altLang="ja-JP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0" y="587727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消毒薬２</a:t>
            </a:r>
            <a:r>
              <a:rPr lang="en-US" altLang="ja-JP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調製時に必要な原液量と希釈倍数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4572000" y="3645024"/>
            <a:ext cx="2160240" cy="1512168"/>
          </a:xfrm>
          <a:prstGeom prst="round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80928"/>
            <a:ext cx="266429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キッチンハイター ［小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266429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3881034" y="5733256"/>
            <a:ext cx="5256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●ハイター</a:t>
            </a:r>
            <a:r>
              <a:rPr lang="ja-JP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キッチンハイ　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ター</a:t>
            </a:r>
            <a:r>
              <a:rPr lang="ja-JP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も有効塩素濃度は同じ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0" y="47667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●原液ではほとんど効果</a:t>
            </a:r>
            <a:r>
              <a:rPr lang="ja-JP" alt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がありません。</a:t>
            </a:r>
            <a:endParaRPr lang="en-US" altLang="ja-JP" sz="3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⇒直接、嘔吐物にかけると塩素ガス発生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087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HCLO(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次</a:t>
            </a:r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亜塩素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酸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濃度と</a:t>
            </a:r>
            <a:r>
              <a: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</a:t>
            </a:r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Ｈの関係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6978787"/>
              </p:ext>
            </p:extLst>
          </p:nvPr>
        </p:nvGraphicFramePr>
        <p:xfrm>
          <a:off x="1259632" y="1916832"/>
          <a:ext cx="6552728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正方形/長方形 5"/>
          <p:cNvSpPr/>
          <p:nvPr/>
        </p:nvSpPr>
        <p:spPr bwMode="auto">
          <a:xfrm>
            <a:off x="744536" y="3284984"/>
            <a:ext cx="553931" cy="115212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prstClr val="white"/>
                </a:solidFill>
                <a:latin typeface="Times New Roman" charset="0"/>
              </a:rPr>
              <a:t>HCLO</a:t>
            </a:r>
            <a:r>
              <a:rPr lang="ja-JP" altLang="en-US" sz="2400" dirty="0" smtClean="0">
                <a:solidFill>
                  <a:prstClr val="white"/>
                </a:solidFill>
                <a:latin typeface="Times New Roman" charset="0"/>
              </a:rPr>
              <a:t>濃度</a:t>
            </a:r>
          </a:p>
        </p:txBody>
      </p:sp>
      <p:sp>
        <p:nvSpPr>
          <p:cNvPr id="7" name="正方形/長方形 6"/>
          <p:cNvSpPr/>
          <p:nvPr/>
        </p:nvSpPr>
        <p:spPr bwMode="auto">
          <a:xfrm>
            <a:off x="3419872" y="6021288"/>
            <a:ext cx="1800200" cy="4320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prstClr val="white"/>
                </a:solidFill>
                <a:latin typeface="Times New Roman" charset="0"/>
              </a:rPr>
              <a:t>pH</a:t>
            </a:r>
            <a:r>
              <a:rPr lang="ja-JP" altLang="en-US" sz="2400" dirty="0" smtClean="0">
                <a:solidFill>
                  <a:prstClr val="white"/>
                </a:solidFill>
                <a:latin typeface="Times New Roman" charset="0"/>
              </a:rPr>
              <a:t>値</a:t>
            </a:r>
          </a:p>
        </p:txBody>
      </p:sp>
      <p:cxnSp>
        <p:nvCxnSpPr>
          <p:cNvPr id="10" name="直線コネクタ 9"/>
          <p:cNvCxnSpPr/>
          <p:nvPr/>
        </p:nvCxnSpPr>
        <p:spPr bwMode="auto">
          <a:xfrm>
            <a:off x="5940152" y="2132856"/>
            <a:ext cx="0" cy="3456384"/>
          </a:xfrm>
          <a:prstGeom prst="line">
            <a:avLst/>
          </a:prstGeom>
          <a:solidFill>
            <a:srgbClr val="9999FF"/>
          </a:solidFill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右矢印 15"/>
          <p:cNvSpPr/>
          <p:nvPr/>
        </p:nvSpPr>
        <p:spPr bwMode="auto">
          <a:xfrm>
            <a:off x="4932040" y="6021288"/>
            <a:ext cx="504056" cy="432048"/>
          </a:xfrm>
          <a:prstGeom prst="rightArrow">
            <a:avLst/>
          </a:prstGeom>
          <a:solidFill>
            <a:srgbClr val="99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 dirty="0" smtClean="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17" name="右矢印 16"/>
          <p:cNvSpPr/>
          <p:nvPr/>
        </p:nvSpPr>
        <p:spPr bwMode="auto">
          <a:xfrm rot="10800000">
            <a:off x="3203848" y="6021288"/>
            <a:ext cx="504056" cy="432048"/>
          </a:xfrm>
          <a:prstGeom prst="rightArrow">
            <a:avLst/>
          </a:prstGeom>
          <a:solidFill>
            <a:srgbClr val="99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 dirty="0" smtClean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2267744" y="6021288"/>
            <a:ext cx="936104" cy="4320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white"/>
                </a:solidFill>
                <a:latin typeface="Times New Roman" charset="0"/>
              </a:rPr>
              <a:t>酸性</a:t>
            </a:r>
          </a:p>
        </p:txBody>
      </p:sp>
      <p:sp>
        <p:nvSpPr>
          <p:cNvPr id="19" name="正方形/長方形 18"/>
          <p:cNvSpPr/>
          <p:nvPr/>
        </p:nvSpPr>
        <p:spPr bwMode="auto">
          <a:xfrm>
            <a:off x="5652120" y="6021288"/>
            <a:ext cx="936104" cy="4320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white"/>
                </a:solidFill>
                <a:latin typeface="Times New Roman" charset="0"/>
              </a:rPr>
              <a:t>アルカリ性</a:t>
            </a:r>
            <a:endParaRPr lang="en-US" altLang="ja-JP" sz="2400" dirty="0" smtClean="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24" name="左右矢印 23"/>
          <p:cNvSpPr/>
          <p:nvPr/>
        </p:nvSpPr>
        <p:spPr bwMode="auto">
          <a:xfrm>
            <a:off x="1835696" y="3429000"/>
            <a:ext cx="4032448" cy="576064"/>
          </a:xfrm>
          <a:prstGeom prst="left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 smtClean="0">
                <a:solidFill>
                  <a:prstClr val="black"/>
                </a:solidFill>
                <a:latin typeface="Times New Roman" charset="0"/>
              </a:rPr>
              <a:t>有効</a:t>
            </a:r>
          </a:p>
        </p:txBody>
      </p:sp>
      <p:sp>
        <p:nvSpPr>
          <p:cNvPr id="25" name="右矢印 24"/>
          <p:cNvSpPr/>
          <p:nvPr/>
        </p:nvSpPr>
        <p:spPr bwMode="auto">
          <a:xfrm>
            <a:off x="6012160" y="3429000"/>
            <a:ext cx="1476164" cy="576064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 smtClean="0">
                <a:solidFill>
                  <a:prstClr val="black"/>
                </a:solidFill>
                <a:latin typeface="Times New Roman" charset="0"/>
              </a:rPr>
              <a:t>効果なし</a:t>
            </a:r>
          </a:p>
        </p:txBody>
      </p:sp>
    </p:spTree>
    <p:extLst>
      <p:ext uri="{BB962C8B-B14F-4D97-AF65-F5344CB8AC3E}">
        <p14:creationId xmlns:p14="http://schemas.microsoft.com/office/powerpoint/2010/main" val="45300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2751" y="3351825"/>
            <a:ext cx="2748121" cy="3910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467544" y="980728"/>
            <a:ext cx="4487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スチームアイロン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</a:t>
            </a: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よる加熱</a:t>
            </a:r>
          </a:p>
        </p:txBody>
      </p:sp>
      <p:sp>
        <p:nvSpPr>
          <p:cNvPr id="5" name="雲形吹き出し 4"/>
          <p:cNvSpPr/>
          <p:nvPr/>
        </p:nvSpPr>
        <p:spPr>
          <a:xfrm>
            <a:off x="4499992" y="188641"/>
            <a:ext cx="4536504" cy="3528392"/>
          </a:xfrm>
          <a:prstGeom prst="cloudCallout">
            <a:avLst>
              <a:gd name="adj1" fmla="val -50604"/>
              <a:gd name="adj2" fmla="val 58221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１か所あたり２分間程度</a:t>
            </a:r>
            <a:r>
              <a:rPr lang="ja-JP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加熱</a:t>
            </a:r>
            <a:r>
              <a:rPr lang="ja-JP" alt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すれば、カーペット</a:t>
            </a:r>
            <a:r>
              <a:rPr lang="ja-JP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表面の</a:t>
            </a:r>
            <a:r>
              <a:rPr lang="ja-JP" alt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消毒</a:t>
            </a:r>
            <a:r>
              <a:rPr lang="ja-JP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が可能です。</a:t>
            </a:r>
            <a:endParaRPr kumimoji="1" lang="ja-JP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448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12100" y="2204864"/>
            <a:ext cx="9144000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ja-JP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実例から学ぶ・・・</a:t>
            </a:r>
            <a:endParaRPr lang="en-US" altLang="ja-JP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altLang="ja-JP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8604448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0" y="260648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4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平成２１年食中毒発生状況</a:t>
            </a:r>
            <a:endParaRPr lang="ja-JP" altLang="en-US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4283968" y="1448780"/>
            <a:ext cx="504056" cy="45365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5652120" y="1420144"/>
            <a:ext cx="504056" cy="45365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0" y="332656"/>
            <a:ext cx="9144000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ja-JP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ノロウイルス事件ファイル１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●１９９７年　滋賀県内小学校で餅つき大会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●有症者　５０名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●原因食品　あんこ餅・</a:t>
            </a:r>
            <a:r>
              <a:rPr lang="ja-JP" alt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きな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粉餅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●多人数の手作業によるウイルス伝播拡大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221088"/>
            <a:ext cx="2834117" cy="212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58394"/>
            <a:ext cx="1633984" cy="2450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0" y="332656"/>
            <a:ext cx="9144000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ja-JP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ノロウイルス事件ファイル２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●２００３年　学校給食のパンによる食中毒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●有症者　６６１名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●原因食品　</a:t>
            </a:r>
            <a:r>
              <a:rPr lang="ja-JP" alt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きな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粉ねじりパン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●１名の調理人からノロウイルスが伝播拡大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098" name="Picture 2" descr="http://image1.shopserve.jp/tubameya.com/pic-labo/llimg/1601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149080"/>
            <a:ext cx="2476500" cy="2476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0" y="332656"/>
            <a:ext cx="9144000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ja-JP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ノロウイルス事件ファイル３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●２００１年　長野県内のホテル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●チーズケーキによるノロウイルス食中毒で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６日間の営業停止後、</a:t>
            </a:r>
            <a:r>
              <a:rPr lang="ja-JP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再開直後に３０９名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急性胃腸炎の有症者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</a:t>
            </a:r>
            <a:r>
              <a:rPr lang="ja-JP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停止期間中の消毒が不十分</a:t>
            </a:r>
            <a:endParaRPr lang="en-US" altLang="ja-JP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環境中でノロウイルスは生き残る</a:t>
            </a:r>
            <a:endParaRPr lang="en-US" altLang="ja-JP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下矢印 4"/>
          <p:cNvSpPr/>
          <p:nvPr/>
        </p:nvSpPr>
        <p:spPr>
          <a:xfrm>
            <a:off x="3707904" y="4077072"/>
            <a:ext cx="1080120" cy="1080120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-108520" y="332656"/>
            <a:ext cx="9144000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ja-JP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ノロウイルス事件ファイル４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●２００５年　小学校にて３７１名が嘔吐下痢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●体育館のモップからウイルス検出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</a:t>
            </a:r>
            <a:r>
              <a:rPr lang="ja-JP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ノロウイルスが体育館の床を汚染し、</a:t>
            </a:r>
            <a:endParaRPr lang="en-US" altLang="ja-JP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モップによる掃除の際、塵芥とともに</a:t>
            </a:r>
            <a:endParaRPr lang="en-US" altLang="ja-JP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空中に拡散</a:t>
            </a:r>
            <a:endParaRPr lang="en-US" altLang="ja-JP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下矢印 4"/>
          <p:cNvSpPr/>
          <p:nvPr/>
        </p:nvSpPr>
        <p:spPr>
          <a:xfrm>
            <a:off x="3707904" y="3068960"/>
            <a:ext cx="1080120" cy="1080120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876" y="2704095"/>
            <a:ext cx="1809850" cy="180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212976"/>
            <a:ext cx="3456384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377788" y="620688"/>
            <a:ext cx="9972600" cy="5184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①強い感染力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●世界中の胃腸炎患者からウイルスが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見つかっている。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●感染力が非常に強く、少量のウイルス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（数個～１００個程度）が体に入った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 だけで、発症することがある。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</a:t>
            </a:r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食中毒菌に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比べ感染力が非常</a:t>
            </a:r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強力。</a:t>
            </a:r>
            <a:endParaRPr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611560" y="1124744"/>
            <a:ext cx="9144000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●平成２４年４月</a:t>
            </a:r>
            <a:r>
              <a:rPr lang="ja-JP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和歌山県立高校での食中毒事件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①体調不良の調理員がノロウイルスに感染している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と知らずに無理をして出勤、調理を行った。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（休めない環境）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②衛生的な手洗いを行っていなかった。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爪ブラシ、ペーパータオル・消毒用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アルコール等がなかった。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⇒施設の設備が不十分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⇒ノロウイルスを手指に付着したまま調理</a:t>
            </a:r>
            <a:endParaRPr lang="en-US" altLang="ja-JP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コンテンツ プレースホルダ 2"/>
          <p:cNvSpPr txBox="1">
            <a:spLocks/>
          </p:cNvSpPr>
          <p:nvPr/>
        </p:nvSpPr>
        <p:spPr>
          <a:xfrm>
            <a:off x="0" y="332656"/>
            <a:ext cx="9144000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ja-JP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ノロウイルス事件ファイル５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下矢印 4"/>
          <p:cNvSpPr/>
          <p:nvPr/>
        </p:nvSpPr>
        <p:spPr>
          <a:xfrm>
            <a:off x="3563888" y="1700808"/>
            <a:ext cx="1080120" cy="936104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251520" y="908720"/>
            <a:ext cx="9144000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ja-JP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原因として・・・</a:t>
            </a:r>
            <a:endParaRPr lang="en-US" altLang="ja-JP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「食中毒は滅多に起こらない」</a:t>
            </a:r>
            <a:endParaRPr lang="en-US" altLang="ja-JP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「自分の施設に限って起こらない」</a:t>
            </a:r>
            <a:endParaRPr lang="en-US" altLang="ja-JP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↓</a:t>
            </a:r>
            <a:endParaRPr lang="en-US" altLang="ja-JP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</a:t>
            </a:r>
            <a:r>
              <a:rPr lang="ja-JP" altLang="en-US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根拠のない安心感が大変な事</a:t>
            </a:r>
            <a:endParaRPr lang="en-US" altLang="ja-JP" sz="4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につながる！</a:t>
            </a:r>
            <a:endParaRPr lang="en-US" altLang="ja-JP" sz="4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コンテンツ プレースホルダ 2"/>
          <p:cNvSpPr txBox="1">
            <a:spLocks/>
          </p:cNvSpPr>
          <p:nvPr/>
        </p:nvSpPr>
        <p:spPr>
          <a:xfrm>
            <a:off x="0" y="332656"/>
            <a:ext cx="9144000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/>
          <p:cNvSpPr/>
          <p:nvPr/>
        </p:nvSpPr>
        <p:spPr>
          <a:xfrm>
            <a:off x="5940152" y="3645024"/>
            <a:ext cx="2664296" cy="19442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3275856" y="3645024"/>
            <a:ext cx="2664296" cy="19442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187624" y="1484784"/>
            <a:ext cx="576064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女子トイレ</a:t>
            </a:r>
            <a:endParaRPr lang="ja-JP" altLang="en-US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11560" y="1484784"/>
            <a:ext cx="576064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男子トイレ</a:t>
            </a:r>
            <a:endParaRPr kumimoji="1" lang="ja-JP" altLang="en-US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コンテンツ プレースホルダ 2"/>
          <p:cNvSpPr txBox="1">
            <a:spLocks/>
          </p:cNvSpPr>
          <p:nvPr/>
        </p:nvSpPr>
        <p:spPr>
          <a:xfrm>
            <a:off x="0" y="332656"/>
            <a:ext cx="9144000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11560" y="3645024"/>
            <a:ext cx="2664296" cy="19442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39552" y="3573016"/>
            <a:ext cx="144016" cy="2160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39552" y="1412776"/>
            <a:ext cx="144016" cy="2160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39552" y="2636912"/>
            <a:ext cx="144016" cy="2160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8532440" y="5445224"/>
            <a:ext cx="144016" cy="2160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8532440" y="3573016"/>
            <a:ext cx="144016" cy="2160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868144" y="5445224"/>
            <a:ext cx="144016" cy="2160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868144" y="3573016"/>
            <a:ext cx="144016" cy="2160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203848" y="3573016"/>
            <a:ext cx="144016" cy="2160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203848" y="5445224"/>
            <a:ext cx="144016" cy="2160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539552" y="5445224"/>
            <a:ext cx="144016" cy="2160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763688" y="2636912"/>
            <a:ext cx="6768752" cy="14401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1115616" y="1412776"/>
            <a:ext cx="144016" cy="2160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1691680" y="1412776"/>
            <a:ext cx="144016" cy="2160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691680" y="2636912"/>
            <a:ext cx="144016" cy="2160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1115616" y="2636912"/>
            <a:ext cx="144016" cy="2160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1" name="爆発 1 30"/>
          <p:cNvSpPr/>
          <p:nvPr/>
        </p:nvSpPr>
        <p:spPr>
          <a:xfrm>
            <a:off x="899592" y="2924944"/>
            <a:ext cx="648072" cy="504056"/>
          </a:xfrm>
          <a:prstGeom prst="irregularSeal1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1547664" y="2996952"/>
            <a:ext cx="13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嘔吐現場</a:t>
            </a:r>
            <a:endParaRPr kumimoji="1" lang="ja-JP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611560" y="4149080"/>
            <a:ext cx="266429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Ａ組  ２６名発症</a:t>
            </a:r>
            <a:endParaRPr lang="en-US" altLang="ja-JP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kumimoji="1" lang="ja-JP" alt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（３６名中）</a:t>
            </a:r>
            <a:endParaRPr kumimoji="1" lang="ja-JP" alt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3275856" y="4149080"/>
            <a:ext cx="266429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Ｂ組  １６名発症</a:t>
            </a:r>
            <a:endParaRPr lang="en-US" altLang="ja-JP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kumimoji="1" lang="ja-JP" alt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（３６名中）</a:t>
            </a:r>
            <a:endParaRPr kumimoji="1" lang="ja-JP" alt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5940152" y="4149080"/>
            <a:ext cx="266429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Ｃ組  ６名発症</a:t>
            </a:r>
            <a:endParaRPr lang="en-US" altLang="ja-JP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kumimoji="1" lang="ja-JP" alt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（３２名中）</a:t>
            </a:r>
            <a:endParaRPr kumimoji="1" lang="ja-JP" alt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069176" y="5045114"/>
            <a:ext cx="17490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教室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3733472" y="5045114"/>
            <a:ext cx="17490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教室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6397768" y="5056674"/>
            <a:ext cx="17490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教室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4788024" y="2996952"/>
            <a:ext cx="17490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廊下</a:t>
            </a:r>
            <a:endParaRPr lang="ja-JP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0" name="コンテンツ プレースホルダ 2"/>
          <p:cNvSpPr txBox="1">
            <a:spLocks/>
          </p:cNvSpPr>
          <p:nvPr/>
        </p:nvSpPr>
        <p:spPr>
          <a:xfrm>
            <a:off x="0" y="332656"/>
            <a:ext cx="9144000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ja-JP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学校の廊下でおう吐した場合</a:t>
            </a:r>
            <a:endParaRPr lang="en-US" altLang="ja-JP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2051720" y="1412776"/>
            <a:ext cx="5904656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l"/>
            </a:pPr>
            <a:r>
              <a:rPr lang="ja-JP" alt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使い捨て</a:t>
            </a:r>
            <a:r>
              <a:rPr lang="ja-JP" altLang="ja-JP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手袋</a:t>
            </a:r>
          </a:p>
          <a:p>
            <a:pPr marL="457200" indent="-457200">
              <a:buFont typeface="Wingdings" pitchFamily="2" charset="2"/>
              <a:buChar char="l"/>
            </a:pPr>
            <a:r>
              <a:rPr lang="ja-JP" altLang="ja-JP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使い捨て白衣</a:t>
            </a:r>
          </a:p>
          <a:p>
            <a:pPr marL="457200" indent="-457200">
              <a:buFont typeface="Wingdings" pitchFamily="2" charset="2"/>
              <a:buChar char="l"/>
            </a:pPr>
            <a:r>
              <a:rPr lang="ja-JP" altLang="ja-JP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使い捨てキャップ</a:t>
            </a:r>
          </a:p>
          <a:p>
            <a:pPr marL="457200" indent="-457200">
              <a:buFont typeface="Wingdings" pitchFamily="2" charset="2"/>
              <a:buChar char="l"/>
            </a:pPr>
            <a:r>
              <a:rPr lang="ja-JP" altLang="ja-JP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使い捨て靴カバー</a:t>
            </a:r>
          </a:p>
          <a:p>
            <a:pPr marL="457200" indent="-457200">
              <a:buFont typeface="Wingdings" pitchFamily="2" charset="2"/>
              <a:buChar char="l"/>
            </a:pPr>
            <a:r>
              <a:rPr lang="ja-JP" altLang="ja-JP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使い捨てマスク</a:t>
            </a:r>
          </a:p>
          <a:p>
            <a:pPr marL="457200" indent="-457200">
              <a:buFont typeface="Wingdings" pitchFamily="2" charset="2"/>
              <a:buChar char="l"/>
            </a:pPr>
            <a:r>
              <a:rPr lang="ja-JP" altLang="ja-JP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新聞紙</a:t>
            </a:r>
          </a:p>
          <a:p>
            <a:pPr marL="457200" indent="-457200">
              <a:buFont typeface="Wingdings" pitchFamily="2" charset="2"/>
              <a:buChar char="l"/>
            </a:pPr>
            <a:r>
              <a:rPr lang="ja-JP" altLang="ja-JP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空きペットボトル</a:t>
            </a:r>
          </a:p>
          <a:p>
            <a:pPr marL="457200" indent="-457200">
              <a:buFont typeface="Wingdings" pitchFamily="2" charset="2"/>
              <a:buChar char="l"/>
            </a:pPr>
            <a:r>
              <a:rPr lang="ja-JP" altLang="ja-JP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次亜塩素酸ナトリウム（ハイター）</a:t>
            </a:r>
            <a:r>
              <a:rPr lang="ja-JP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ja-JP" altLang="ja-JP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457200" indent="-457200">
              <a:buFont typeface="Wingdings" pitchFamily="2" charset="2"/>
              <a:buChar char="l"/>
            </a:pPr>
            <a:r>
              <a:rPr lang="ja-JP" altLang="ja-JP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表示テープ</a:t>
            </a:r>
          </a:p>
          <a:p>
            <a:pPr marL="457200" indent="-457200">
              <a:buFont typeface="Wingdings" pitchFamily="2" charset="2"/>
              <a:buChar char="l"/>
            </a:pPr>
            <a:r>
              <a:rPr lang="ja-JP" altLang="ja-JP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ゴミ袋（大）</a:t>
            </a:r>
            <a:r>
              <a:rPr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２枚</a:t>
            </a:r>
            <a:endParaRPr lang="ja-JP" altLang="ja-JP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457200" indent="-457200">
              <a:buFont typeface="Wingdings" pitchFamily="2" charset="2"/>
              <a:buChar char="l"/>
            </a:pPr>
            <a:r>
              <a:rPr lang="ja-JP" altLang="ja-JP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トレイ（５０</a:t>
            </a:r>
            <a:r>
              <a:rPr lang="en-US" altLang="ja-JP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cm</a:t>
            </a:r>
            <a:r>
              <a:rPr lang="ja-JP" altLang="ja-JP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角）２個</a:t>
            </a:r>
          </a:p>
          <a:p>
            <a:pPr marL="0" indent="0">
              <a:buNone/>
              <a:defRPr/>
            </a:pPr>
            <a:endParaRPr lang="en-US" altLang="ja-JP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" y="404664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嘔吐物等の処理準備物（処理キット）</a:t>
            </a:r>
            <a:endParaRPr lang="en-US" altLang="ja-JP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869160"/>
            <a:ext cx="1693540" cy="1693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889" y="1103075"/>
            <a:ext cx="5328592" cy="5397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7185" y="2606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市販</a:t>
            </a:r>
            <a:r>
              <a:rPr lang="ja-JP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のノロ対策用の商品</a:t>
            </a:r>
            <a:endParaRPr lang="en-US" altLang="ja-JP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5076056" y="2204864"/>
            <a:ext cx="57606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5097760" y="3212976"/>
            <a:ext cx="57606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89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899592" y="1628800"/>
            <a:ext cx="8568952" cy="46085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l"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キットを予め用意しておき、緊急時には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457200" indent="-457200">
              <a:buNone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チームで対処するようにする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457200" indent="-457200">
              <a:buFont typeface="Wingdings" pitchFamily="2" charset="2"/>
              <a:buChar char="l"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チームは３名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457200" indent="-457200">
              <a:buFont typeface="Wingdings" pitchFamily="2" charset="2"/>
              <a:buChar char="l"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２名は嘔吐物処理キットの運搬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457200" indent="-457200">
              <a:buFont typeface="Wingdings" pitchFamily="2" charset="2"/>
              <a:buChar char="l"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１名は処理用着衣の着て、処理に当たる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457200" indent="-457200">
              <a:buNone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この人は感染の可能性大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457200" indent="-457200">
              <a:buFont typeface="Wingdings" pitchFamily="2" charset="2"/>
              <a:buChar char="l"/>
            </a:pP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一人で処理する理由は感染者数を最小限に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するため（養護教諭は外すべき）</a:t>
            </a:r>
            <a:endParaRPr lang="en-US" altLang="ja-JP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" y="476672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おう吐物等の処理方法（手順）</a:t>
            </a:r>
            <a:endParaRPr lang="en-US" altLang="ja-JP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140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202" y="476672"/>
            <a:ext cx="9124798" cy="792088"/>
          </a:xfrm>
        </p:spPr>
        <p:txBody>
          <a:bodyPr>
            <a:normAutofit/>
          </a:bodyPr>
          <a:lstStyle/>
          <a:p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嘔吐物処理チーム</a:t>
            </a:r>
            <a:endParaRPr kumimoji="1" lang="ja-JP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2424190"/>
              </p:ext>
            </p:extLst>
          </p:nvPr>
        </p:nvGraphicFramePr>
        <p:xfrm>
          <a:off x="683568" y="1772816"/>
          <a:ext cx="7734617" cy="180019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33842"/>
                <a:gridCol w="1240155"/>
                <a:gridCol w="1240155"/>
                <a:gridCol w="1240155"/>
                <a:gridCol w="1240155"/>
                <a:gridCol w="1240155"/>
              </a:tblGrid>
              <a:tr h="5125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１０月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１週目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２週目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３週目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４週目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５週目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2921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処理実行者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r>
                        <a:rPr kumimoji="1" lang="ja-JP" altLang="en-US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en-US" altLang="ja-JP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2921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後方支援者１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</a:t>
                      </a:r>
                      <a:r>
                        <a:rPr kumimoji="1" lang="ja-JP" altLang="en-US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en-US" altLang="ja-JP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2921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後方支援者２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en-US" altLang="ja-JP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コンテンツ プレースホルダー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430881"/>
              </p:ext>
            </p:extLst>
          </p:nvPr>
        </p:nvGraphicFramePr>
        <p:xfrm>
          <a:off x="714292" y="4077072"/>
          <a:ext cx="7734617" cy="180019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33842"/>
                <a:gridCol w="1240155"/>
                <a:gridCol w="1240155"/>
                <a:gridCol w="1240155"/>
                <a:gridCol w="1240155"/>
                <a:gridCol w="1240155"/>
              </a:tblGrid>
              <a:tr h="5125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１１月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１週目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２週目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３週目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４週目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５週目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2921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処理実行者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r>
                        <a:rPr kumimoji="1" lang="ja-JP" altLang="en-US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en-US" altLang="ja-JP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2921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後方支援者１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  <a:r>
                        <a:rPr kumimoji="1" lang="ja-JP" altLang="en-US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en-US" altLang="ja-JP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2921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後方支援者２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en-US" altLang="ja-JP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 </a:t>
                      </a:r>
                      <a:r>
                        <a:rPr kumimoji="1" lang="ja-JP" alt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先生</a:t>
                      </a:r>
                      <a:endParaRPr kumimoji="1" lang="ja-JP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1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/>
          <p:cNvSpPr/>
          <p:nvPr/>
        </p:nvSpPr>
        <p:spPr>
          <a:xfrm>
            <a:off x="4935121" y="575039"/>
            <a:ext cx="1224136" cy="588387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46371" y="575039"/>
            <a:ext cx="4688750" cy="588387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爆発 1 2"/>
          <p:cNvSpPr/>
          <p:nvPr/>
        </p:nvSpPr>
        <p:spPr>
          <a:xfrm>
            <a:off x="1531499" y="1493001"/>
            <a:ext cx="864096" cy="639806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8194" name="Picture 2" descr="http://sozaidas.com/sozai/030000hitogata/03001B-tran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092" y="1589349"/>
            <a:ext cx="5524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6012160" y="548680"/>
            <a:ext cx="313184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【</a:t>
            </a:r>
            <a:r>
              <a:rPr lang="ja-JP" altLang="en-US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おう吐物処理の前に</a:t>
            </a:r>
            <a:r>
              <a:rPr lang="en-US" altLang="ja-JP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】</a:t>
            </a:r>
          </a:p>
          <a:p>
            <a:pPr>
              <a:defRPr/>
            </a:pPr>
            <a:r>
              <a:rPr lang="ja-JP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①おう吐した人を保健室へ</a:t>
            </a:r>
            <a:endParaRPr lang="en-US" altLang="ja-JP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②他の人</a:t>
            </a:r>
            <a:r>
              <a:rPr lang="en-US" altLang="ja-JP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生徒</a:t>
            </a:r>
            <a:r>
              <a:rPr lang="en-US" altLang="ja-JP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r>
              <a:rPr lang="ja-JP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を遠ざける</a:t>
            </a:r>
            <a:endParaRPr lang="en-US" altLang="ja-JP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③教師等の入室を制限</a:t>
            </a:r>
            <a:endParaRPr lang="en-US" altLang="ja-JP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④教室や廊下は当日使用禁止</a:t>
            </a:r>
            <a:endParaRPr lang="en-US" altLang="ja-JP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⑤換気</a:t>
            </a:r>
            <a:r>
              <a:rPr lang="en-US" altLang="ja-JP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教室の場合、廊下側の</a:t>
            </a:r>
            <a:endParaRPr lang="en-US" altLang="ja-JP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窓を開けないこと</a:t>
            </a:r>
            <a:endParaRPr lang="en-US" altLang="ja-JP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⑥３人１チームで</a:t>
            </a:r>
            <a:endParaRPr lang="en-US" altLang="ja-JP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１人はおう吐物処理</a:t>
            </a:r>
            <a:r>
              <a:rPr lang="ja-JP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２人は後方支援</a:t>
            </a:r>
            <a:r>
              <a:rPr lang="en-US" altLang="ja-JP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物品調達）</a:t>
            </a:r>
            <a:endParaRPr lang="en-US" altLang="ja-JP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5" name="Picture 4" descr="http://sozaidas.com/sozai/030000hitogata/03003F02-tran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30" y="636849"/>
            <a:ext cx="952500" cy="9525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sozaidas.com/sozai/030000hitogata/03003F02-tran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308" y="2664683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sozaidas.com/sozai/030000hitogata/03003F02-tran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741" y="816884"/>
            <a:ext cx="952500" cy="9525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sozaidas.com/sozai/030000hitogata/03003F02-tran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98" y="2469535"/>
            <a:ext cx="952500" cy="9525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sozaidas.com/sozai/030000hitogata/03003F02-tran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37" y="219333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sozaidas.com/sozai/030000hitogata/03001B-tran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73" y="1982893"/>
            <a:ext cx="5524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sozaidas.com/sozai/030000hitogata/03001G-tran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126" y="5208530"/>
            <a:ext cx="5524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://sozaidas.com/sozai/030000hitogata/03001G-tran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986" y="5208530"/>
            <a:ext cx="5524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://sozaidas.com/sozai/030000hitogata/03001G-tran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702" y="5208530"/>
            <a:ext cx="5524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正方形/長方形 28"/>
          <p:cNvSpPr/>
          <p:nvPr/>
        </p:nvSpPr>
        <p:spPr>
          <a:xfrm>
            <a:off x="5070698" y="5661247"/>
            <a:ext cx="1013470" cy="584775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廊下</a:t>
            </a:r>
            <a:endParaRPr lang="en-US" altLang="ja-JP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円形吹き出し 6"/>
          <p:cNvSpPr/>
          <p:nvPr/>
        </p:nvSpPr>
        <p:spPr>
          <a:xfrm flipH="1">
            <a:off x="3260880" y="1466819"/>
            <a:ext cx="1086827" cy="493607"/>
          </a:xfrm>
          <a:prstGeom prst="wedgeEllipseCallout">
            <a:avLst>
              <a:gd name="adj1" fmla="val -24851"/>
              <a:gd name="adj2" fmla="val 93321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退避</a:t>
            </a:r>
            <a:endParaRPr kumimoji="1" lang="ja-JP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フローチャート: 処理 10"/>
          <p:cNvSpPr/>
          <p:nvPr/>
        </p:nvSpPr>
        <p:spPr>
          <a:xfrm flipH="1">
            <a:off x="4919644" y="575039"/>
            <a:ext cx="45720" cy="988564"/>
          </a:xfrm>
          <a:prstGeom prst="flowChartProcess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フローチャート: 処理 31"/>
          <p:cNvSpPr/>
          <p:nvPr/>
        </p:nvSpPr>
        <p:spPr>
          <a:xfrm flipH="1">
            <a:off x="4919646" y="5438413"/>
            <a:ext cx="45719" cy="1014923"/>
          </a:xfrm>
          <a:prstGeom prst="flowChartProcess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0" name="フレーム 29"/>
          <p:cNvSpPr/>
          <p:nvPr/>
        </p:nvSpPr>
        <p:spPr>
          <a:xfrm>
            <a:off x="990369" y="858424"/>
            <a:ext cx="1943408" cy="1908959"/>
          </a:xfrm>
          <a:prstGeom prst="frame">
            <a:avLst>
              <a:gd name="adj1" fmla="val 4273"/>
            </a:avLst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1" name="直方体 30"/>
          <p:cNvSpPr/>
          <p:nvPr/>
        </p:nvSpPr>
        <p:spPr>
          <a:xfrm>
            <a:off x="10404152" y="5301208"/>
            <a:ext cx="1152625" cy="494821"/>
          </a:xfrm>
          <a:prstGeom prst="cub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嘔吐物処理キット</a:t>
            </a:r>
            <a:endParaRPr kumimoji="1" lang="ja-JP" alt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上リボン 33"/>
          <p:cNvSpPr/>
          <p:nvPr/>
        </p:nvSpPr>
        <p:spPr>
          <a:xfrm>
            <a:off x="3614654" y="2876524"/>
            <a:ext cx="1245377" cy="432048"/>
          </a:xfrm>
          <a:prstGeom prst="ribbon2">
            <a:avLst>
              <a:gd name="adj1" fmla="val 16667"/>
              <a:gd name="adj2" fmla="val 6562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換気</a:t>
            </a:r>
            <a:r>
              <a:rPr lang="en-US" altLang="ja-JP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endParaRPr kumimoji="1" lang="ja-JP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8202" name="Picture 10" descr="http://sozaidas.com/sozai/030000hitogata/03001R-tran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05" y="1342545"/>
            <a:ext cx="5524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上下矢印 34"/>
          <p:cNvSpPr/>
          <p:nvPr/>
        </p:nvSpPr>
        <p:spPr>
          <a:xfrm>
            <a:off x="611559" y="858424"/>
            <a:ext cx="234877" cy="1908959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241804" y="2753994"/>
            <a:ext cx="12896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２～３</a:t>
            </a:r>
            <a:r>
              <a:rPr lang="en-US" altLang="ja-JP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</a:t>
            </a:r>
            <a:r>
              <a:rPr lang="ja-JP" alt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角</a:t>
            </a:r>
            <a:endParaRPr lang="en-US" altLang="ja-JP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026" name="Picture 2" descr="http://www.autobacs.com/img/goods/C/49799690008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27" y="4422707"/>
            <a:ext cx="1755317" cy="175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正方形/長方形 32"/>
          <p:cNvSpPr/>
          <p:nvPr/>
        </p:nvSpPr>
        <p:spPr>
          <a:xfrm>
            <a:off x="4309736" y="832774"/>
            <a:ext cx="59369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■</a:t>
            </a:r>
            <a:endParaRPr lang="en-US" altLang="ja-JP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4302891" y="5661248"/>
            <a:ext cx="59369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■</a:t>
            </a:r>
            <a:endParaRPr lang="en-US" altLang="ja-JP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上リボン 35"/>
          <p:cNvSpPr/>
          <p:nvPr/>
        </p:nvSpPr>
        <p:spPr>
          <a:xfrm>
            <a:off x="3635896" y="3332246"/>
            <a:ext cx="1245377" cy="432048"/>
          </a:xfrm>
          <a:prstGeom prst="ribbon2">
            <a:avLst>
              <a:gd name="adj1" fmla="val 16667"/>
              <a:gd name="adj2" fmla="val 6562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見張り</a:t>
            </a:r>
            <a:endParaRPr kumimoji="1" lang="ja-JP" alt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979363" y="5661248"/>
            <a:ext cx="1013470" cy="584775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教室</a:t>
            </a:r>
            <a:endParaRPr lang="en-US" altLang="ja-JP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537760" y="3557740"/>
            <a:ext cx="2779782" cy="95351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おう吐物処理</a:t>
            </a:r>
            <a:endParaRPr kumimoji="1" lang="ja-JP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左矢印吹き出し 4"/>
          <p:cNvSpPr/>
          <p:nvPr/>
        </p:nvSpPr>
        <p:spPr>
          <a:xfrm>
            <a:off x="2014143" y="4778175"/>
            <a:ext cx="1600511" cy="598046"/>
          </a:xfrm>
          <a:prstGeom prst="leftArrowCallout">
            <a:avLst>
              <a:gd name="adj1" fmla="val 25000"/>
              <a:gd name="adj2" fmla="val 28843"/>
              <a:gd name="adj3" fmla="val 24044"/>
              <a:gd name="adj4" fmla="val 81130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希釈ハイターを含ませた紙</a:t>
            </a:r>
            <a:endParaRPr kumimoji="1" lang="ja-JP" alt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690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1.48148E-6 C 0.00105 0.03101 0.00278 0.05995 0.00521 0.09074 C 0.00591 0.11435 0.00608 0.13842 0.00712 0.16226 C 0.00764 0.17384 0.02917 0.20069 0.00521 0.20509 C -0.06076 0.21736 -0.12812 0.20671 -0.19479 0.2074 C -0.20312 0.2081 -0.21163 0.20763 -0.21979 0.20972 C -0.22361 0.21064 -0.22656 0.21551 -0.23038 0.21689 C -0.23506 0.21875 -0.23992 0.21851 -0.24479 0.21921 C -0.2802 0.21782 -0.30867 0.21296 -0.34288 0.20972 C -0.35937 0.20439 -0.37777 0.20231 -0.39479 0.20023 C -0.41666 0.19444 -0.40659 0.19676 -0.42499 0.19305 C -0.43541 0.18865 -0.44444 0.19722 -0.44826 0.18125 C -0.446 0.16921 -0.44409 0.1574 -0.44114 0.1456 C -0.43558 0.06111 -0.43854 0.11481 -0.44114 -0.06181 C -0.44166 -0.09838 -0.44166 -0.14005 -0.44826 -0.17616 C -0.4519 -0.21968 -0.45347 -0.26343 -0.45729 -0.30695 C -0.45781 -0.32524 -0.4585 -0.34329 -0.45902 -0.36181 C -0.45972 -0.39098 -0.45989 -0.42037 -0.46076 -0.44977 C -0.46197 -0.49237 -0.46406 -0.53565 -0.46614 -0.57824 C -0.46701 -0.59607 -0.4717 -0.6132 -0.47326 -0.63079 C -0.47395 -0.63866 -0.47447 -0.64653 -0.47499 -0.6544 C -0.47569 -0.66713 -0.471 -0.68241 -0.4769 -0.6926 C -0.48124 -0.70024 -0.49114 -0.69422 -0.49826 -0.69491 C -0.51683 -0.70371 -0.53784 -0.70162 -0.55538 -0.69028 C -0.56058 -0.68334 -0.56562 -0.67917 -0.56979 -0.67107 C -0.57135 -0.66227 -0.57343 -0.65371 -0.57499 -0.64491 C -0.57742 -0.60371 -0.57187 -0.55787 -0.58229 -0.51875 C -0.58645 -0.48797 -0.58576 -0.50139 -0.58576 -0.47824 " pathEditMode="relative" ptsTypes="fffffffffffffffffffffffffffA">
                                      <p:cBhvr>
                                        <p:cTn id="11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C 0.00225 -0.00903 0.0085 -0.01598 0.0125 -0.02408 C 0.01406 -0.02732 0.01528 -0.03519 0.01528 -0.03519 C 0.01475 -0.04514 0.01545 -0.0551 0.01389 -0.06482 C 0.01354 -0.06737 0.01076 -0.06806 0.00972 -0.07037 C 0.00798 -0.07431 0.00798 -0.07917 0.00694 -0.08334 C 0.00625 -0.09005 0.00399 -0.10417 0.00694 -0.11112 C 0.00798 -0.11343 0.01059 -0.11389 0.0125 -0.11482 C 0.01666 -0.1169 0.025 -0.12037 0.025 -0.12037 C 0.03524 -0.11968 0.04531 -0.11968 0.05555 -0.11852 C 0.06944 -0.11713 0.07882 -0.10255 0.09166 -0.09815 C 0.1026 -0.08843 0.11857 -0.09352 0.13055 -0.09445 C 0.14201 -0.09954 0.12396 -0.0919 0.14722 -0.09815 C 0.15677 -0.1007 0.16458 -0.10811 0.17361 -0.11112 C 0.175 -0.11227 0.17656 -0.1132 0.17778 -0.11482 C 0.17882 -0.11644 0.17916 -0.11899 0.18055 -0.12037 C 0.18177 -0.12153 0.18316 -0.1213 0.18472 -0.12223 C 0.19132 -0.12662 0.19722 -0.12848 0.20416 -0.13149 C 0.23698 -0.12778 0.2684 -0.11644 0.30139 -0.11297 C 0.33541 -0.10162 0.29479 -0.11459 0.39305 -0.10926 C 0.39844 -0.10903 0.40972 -0.10556 0.40972 -0.10556 C 0.41788 -0.10116 0.42847 -0.097 0.43611 -0.09075 C 0.46319 -0.06852 0.4408 -0.08403 0.45538 -0.07408 C 0.45642 -0.07223 0.45764 -0.07061 0.45833 -0.06852 C 0.45903 -0.06667 0.45903 -0.06459 0.45972 -0.06297 C 0.46771 -0.04375 0.46354 -0.0588 0.46666 -0.0463 C 0.46614 -0.03959 0.46666 -0.03241 0.4651 -0.02593 C 0.46441 -0.02176 0.46076 -0.01899 0.45972 -0.01482 C 0.45503 0.00416 0.4467 0.01921 0.44028 0.03703 C 0.4335 0.05509 0.42986 0.07314 0.42639 0.09259 C 0.42795 0.1199 0.43073 0.14097 0.44288 0.16296 C 0.44514 0.17407 0.44913 0.18148 0.45416 0.19074 C 0.4559 0.19976 0.45833 0.20555 0.4625 0.21296 C 0.46493 0.22268 0.46302 0.21689 0.46944 0.22963 C 0.47656 0.24375 0.46927 0.23402 0.47361 0.24444 C 0.47517 0.24838 0.47725 0.25185 0.47916 0.25555 C 0.48003 0.2574 0.48194 0.26111 0.48194 0.26111 C 0.48333 0.2699 0.48455 0.27546 0.48732 0.28333 C 0.4868 0.29699 0.4868 0.31041 0.48611 0.32407 C 0.48541 0.33472 0.4816 0.35486 0.47778 0.36481 C 0.47482 0.37245 0.471 0.37939 0.46805 0.38703 C 0.46649 0.39097 0.46701 0.39606 0.4651 0.4 C 0.46302 0.40509 0.45903 0.40925 0.45694 0.41481 C 0.45208 0.42777 0.44722 0.44213 0.44288 0.45555 C 0.4408 0.4625 0.43611 0.47592 0.43611 0.47592 C 0.43264 0.50393 0.42743 0.53425 0.4375 0.56111 C 0.4375 0.5618 0.43906 0.57731 0.44028 0.57963 C 0.4441 0.58842 0.45069 0.59467 0.45416 0.6037 C 0.46024 0.62037 0.45573 0.61666 0.46389 0.62037 C 0.46736 0.62939 0.47083 0.63935 0.47482 0.64814 C 0.47847 0.65532 0.4835 0.66088 0.48611 0.66828 C 0.49114 0.68356 0.49323 0.70115 0.49982 0.71481 C 0.50173 0.73912 0.50278 0.74629 0.50278 0.77407 L 0.48611 0.82407 " pathEditMode="relative" ptsTypes="ffffffffffffffffffffffffffffffffffffffffffffffffffffAA">
                                      <p:cBhvr>
                                        <p:cTn id="20" dur="26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7037E-6 C 0.03664 0.00811 0.02639 0.00394 0.08924 -0.00231 C 0.0974 -0.00972 0.1099 -0.01574 0.11962 -0.01898 C 0.13247 -0.03264 0.14636 -0.04143 0.16059 -0.05231 C 0.16546 -0.06504 0.17014 -0.07777 0.175 -0.09051 C 0.17622 -0.10463 0.17813 -0.11713 0.18039 -0.13102 C 0.18091 -0.14051 0.179 -0.15092 0.18212 -0.15949 C 0.18334 -0.16273 0.18681 -0.15602 0.18924 -0.15486 C 0.19202 -0.15347 0.19514 -0.15301 0.19809 -0.15231 C 0.21667 -0.14768 0.21841 -0.1493 0.24462 -0.14768 C 0.25278 -0.13935 0.25434 -0.13657 0.25712 -0.12384 C 0.25816 -0.11898 0.25938 -0.11435 0.26059 -0.10949 C 0.26112 -0.10717 0.2625 -0.10231 0.2625 -0.10231 C 0.27101 -0.0331 0.28907 0.05 0.25886 0.10949 C 0.26216 0.14098 0.26077 0.11829 0.25712 0.16875 C 0.25365 0.2176 0.24966 0.26598 0.24462 0.31436 C 0.24219 0.3382 0.24358 0.36667 0.23559 0.3882 C 0.23438 0.41389 0.23386 0.43727 0.22848 0.46181 C 0.22587 0.54306 0.22136 0.62454 0.24098 0.70232 C 0.2441 0.7419 0.25261 0.7794 0.2625 0.81667 C 0.26841 0.83889 0.26684 0.86528 0.27136 0.8882 C 0.28091 0.93635 0.27327 0.87778 0.28212 0.9426 C 0.28299 0.94908 0.28247 0.95579 0.28386 0.96181 C 0.2849 0.96621 0.28768 0.96968 0.28924 0.97385 C 0.29375 0.98611 0.29497 1.00139 0.29809 1.01436 C 0.29757 1.0176 0.29636 1.02385 0.29636 1.02385 L 0.2875 1.0382 " pathEditMode="relative" ptsTypes="fffffffffffffffffffffffffAA">
                                      <p:cBhvr>
                                        <p:cTn id="22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2.96296E-6 C 0.0349 -0.00834 0.07136 0.00277 0.10539 -0.0095 C 0.11685 -0.01945 0.11042 -0.01528 0.13404 -0.01667 C 0.17032 -0.01875 0.20661 -0.01968 0.24289 -0.0213 C 0.26199 -0.022 0.30001 -0.02362 0.30001 -0.02362 C 0.31841 -0.022 0.33699 -0.02084 0.35539 -0.01899 C 0.36129 -0.01852 0.36806 -0.02061 0.37327 -0.01667 C 0.3757 -0.01482 0.37935 0.01018 0.38039 0.01435 C 0.39515 0.15532 0.39463 0.30023 0.37674 0.4405 C 0.3856 0.49305 0.37553 0.42338 0.37674 0.52152 C 0.37727 0.56226 0.38022 0.58518 0.38404 0.61921 C 0.3856 0.64699 0.38803 0.67476 0.39115 0.70254 C 0.3948 0.7787 0.3915 0.75046 0.39654 0.78819 C 0.39914 0.85879 0.40174 0.91921 0.40174 0.99305 L 0.38577 0.96435 " pathEditMode="relative" ptsTypes="fffffffffffff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5185E-6 C 0.02031 -0.01829 0.0533 -0.00648 0.07847 -0.00949 C 0.11233 -0.02431 0.14462 -0.04074 0.18038 -0.04537 C 0.21146 -0.05695 0.26754 -0.0412 0.30174 -0.0382 C 0.30313 -0.03032 0.30347 -0.02199 0.30538 -0.01435 C 0.30608 -0.01157 0.30799 -0.00972 0.30886 -0.00718 C 0.31285 0.00347 0.31493 0.01505 0.31788 0.02616 C 0.31667 0.07477 0.31702 0.13079 0.30538 0.17847 C 0.30209 0.20833 0.30104 0.23958 0.29636 0.26898 C 0.29705 0.29352 0.2974 0.31829 0.29827 0.34282 C 0.29861 0.35324 0.29965 0.36343 0.3 0.37384 C 0.30174 0.42176 0.30139 0.47106 0.31424 0.51667 C 0.31563 0.53912 0.31754 0.55255 0.32136 0.57384 C 0.32344 0.62917 0.31945 0.6713 0.33577 0.71898 C 0.34045 0.82338 0.34288 0.90324 0.34288 1.01435 " pathEditMode="relative" ptsTypes="ffffffffffffff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22222E-6 C 0.02675 -0.0007 0.05366 -0.00093 0.08039 -0.00232 C 0.08942 -0.00278 0.09411 -0.0125 0.10174 -0.01435 C 0.10939 -0.0162 0.1172 -0.01597 0.12501 -0.01667 C 0.13091 -0.01898 0.13751 -0.01945 0.14289 -0.02384 C 0.14966 -0.0294 0.15192 -0.03171 0.15886 -0.03565 C 0.16616 -0.03982 0.17241 -0.04282 0.17866 -0.05 C 0.18647 -0.05903 0.18195 -0.05509 0.18751 -0.06667 C 0.19307 -0.07824 0.19966 -0.08866 0.20539 -0.1 C 0.2073 -0.11042 0.20939 -0.12546 0.21251 -0.13565 C 0.21459 -0.14236 0.21807 -0.14815 0.21963 -0.15486 C 0.22136 -0.16204 0.22275 -0.1706 0.22675 -0.17616 C 0.23473 -0.18704 0.24289 -0.18843 0.25366 -0.19051 C 0.26355 -0.19491 0.27223 -0.20046 0.28213 -0.20486 C 0.31077 -0.20324 0.32466 -0.21412 0.33925 -0.1882 C 0.34254 -0.17153 0.34324 -0.15486 0.34636 -0.1382 C 0.34532 -0.08982 0.34359 -0.0412 0.34289 0.00718 C 0.34011 0.20116 0.35695 0.13588 0.33925 0.20231 C 0.32935 0.29745 0.33629 0.38194 0.33751 0.48565 C 0.33786 0.51991 0.33664 0.56782 0.34289 0.60231 C 0.34341 0.65069 0.34359 0.6993 0.34463 0.74768 C 0.34463 0.75023 0.34619 0.75208 0.34636 0.75463 C 0.35018 0.81968 0.34376 0.79097 0.35001 0.81667 C 0.35088 0.83102 0.35053 0.85069 0.35539 0.86435 L 0.34463 0.88333 " pathEditMode="relative" ptsTypes="fffffffffffffffffffffff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2.96296E-6 C 0.0026 0.03588 -0.00122 0.02755 0.02499 0.03079 C 0.04878 0.04167 0.06944 0.04538 0.09479 0.04769 C 0.10954 0.04375 0.12447 0.04051 0.1394 0.0382 C 0.16041 0.03079 0.16492 0.03056 0.19114 0.02871 C 0.22291 0.01945 0.19322 0.02084 0.2519 0.02385 C 0.26232 0.022 0.26892 0.0176 0.27864 0.01436 C 0.28315 0.00834 0.28888 0.00417 0.29288 -0.00254 C 0.29409 -0.00416 0.29374 -0.0074 0.29479 -0.00949 C 0.29617 -0.01226 0.29861 -0.01388 0.29999 -0.01666 C 0.30711 -0.03009 0.30937 -0.04212 0.31979 -0.05231 C 0.32222 -0.05856 0.32586 -0.06435 0.3269 -0.07129 C 0.32777 -0.07685 0.32847 -0.08495 0.33038 -0.0905 C 0.33263 -0.09699 0.33749 -0.10949 0.33749 -0.10949 C 0.34114 -0.1324 0.34236 -0.15601 0.34652 -0.17847 C 0.34687 -0.18657 0.34895 -0.22731 0.34999 -0.23796 C 0.35052 -0.24328 0.35225 -0.25277 0.35729 -0.25462 C 0.36423 -0.25717 0.37152 -0.25625 0.37864 -0.25717 C 0.40624 -0.2662 0.38802 -0.26203 0.43402 -0.25949 C 0.44183 -0.25162 0.446 -0.24837 0.44826 -0.23564 C 0.44774 -0.2118 0.44756 -0.18796 0.44652 -0.16412 C 0.44531 -0.13611 0.43611 -0.10972 0.43038 -0.08333 C 0.42795 -0.05601 0.42482 -0.02939 0.42152 -0.00254 C 0.41562 0.10255 0.42065 0.20741 0.42499 0.31204 C 0.42638 0.34491 0.42465 0.4 0.43229 0.4382 C 0.4335 0.51204 0.43367 0.58565 0.43576 0.6595 C 0.43645 0.6845 0.44114 0.70811 0.44114 0.73334 " pathEditMode="relative" ptsTypes="ffffffffffffffffffffffffffA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C 0.02448 -0.00232 0.04548 -0.01065 0.06961 -0.01412 C 0.07951 -0.01759 0.08784 -0.02408 0.09809 -0.02616 C 0.12482 -0.03148 0.16215 -0.03009 0.18385 -0.03079 C 0.19253 -0.03495 0.20156 -0.03495 0.21059 -0.03796 C 0.21996 -0.04097 0.22829 -0.04838 0.2375 -0.05232 C 0.24218 -0.06204 0.24479 -0.06042 0.25173 -0.06667 C 0.25625 -0.07593 0.25781 -0.08588 0.2625 -0.09514 C 0.26892 -0.15671 0.25121 -0.27801 0.27135 -0.3 C 0.28194 -0.31158 0.30798 -0.3088 0.31597 -0.30949 C 0.3401 -0.30787 0.3526 -0.30718 0.37309 -0.29745 C 0.3743 -0.29421 0.375 -0.29074 0.37673 -0.28796 C 0.37812 -0.28588 0.3809 -0.28565 0.38211 -0.28333 C 0.3835 -0.28056 0.38298 -0.27662 0.38385 -0.27361 C 0.38472 -0.27037 0.38628 -0.26736 0.3875 -0.26412 C 0.39114 -0.24375 0.39253 -0.22315 0.39461 -0.20232 C 0.39184 -0.16528 0.3901 -0.11945 0.3802 -0.08333 C 0.37899 -0.06898 0.37829 -0.05417 0.375 -0.04028 C 0.37361 -0.02338 0.37204 -0.00695 0.36961 0.00972 C 0.36857 0.02546 0.36666 0.0412 0.36597 0.05717 C 0.36284 0.13426 0.3684 0.10116 0.3625 0.13333 C 0.36163 0.15509 0.36128 0.21296 0.3552 0.23588 C 0.35017 0.31134 0.35642 0.21134 0.35173 0.38333 C 0.35138 0.3993 0.34375 0.43657 0.3427 0.44537 C 0.34218 0.45972 0.34236 0.47407 0.34097 0.48819 C 0.34062 0.49236 0.3375 0.49583 0.3375 0.5 C 0.33645 0.56342 0.33715 0.61597 0.35173 0.67384 C 0.35225 0.68264 0.35208 0.69143 0.35347 0.7 C 0.35399 0.70278 0.35659 0.7044 0.35711 0.70717 C 0.35972 0.72014 0.35816 0.72708 0.3625 0.73819 " pathEditMode="relative" ptsTypes="fffffffffffffffffffffffffffff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3.33333E-6 C 0.03576 -0.0125 0.08072 -0.00856 0.11423 -0.00949 C 0.11874 -0.01828 0.13038 -0.0331 0.13038 -0.0331 C 0.13333 -0.0456 0.14045 -0.05833 0.14635 -0.06898 C 0.14687 -0.07222 0.14722 -0.07546 0.14808 -0.07847 C 0.14895 -0.08171 0.15104 -0.08449 0.15173 -0.08796 C 0.15364 -0.09722 0.15381 -0.10694 0.15538 -0.11643 C 0.15433 -0.17847 0.15538 -0.21041 0.14999 -0.2618 C 0.15173 -0.29791 0.14722 -0.30602 0.16961 -0.32129 C 0.19079 -0.31967 0.21111 -0.31713 0.23211 -0.31412 C 0.23819 -0.31018 0.24045 -0.30995 0.24461 -0.30231 C 0.24791 -0.29629 0.25347 -0.2831 0.25347 -0.2831 C 0.25416 -0.27916 0.25451 -0.27523 0.25538 -0.27129 C 0.25642 -0.26643 0.25798 -0.2618 0.25885 -0.25694 C 0.26041 -0.24745 0.26249 -0.22847 0.26249 -0.22847 C 0.26058 -0.17685 0.26024 -0.12477 0.25347 -0.07361 C 0.25572 0.0632 0.25399 0.09491 0.26249 0.19051 C 0.26406 0.25116 0.25503 0.35741 0.26961 0.40463 C 0.271 0.42176 0.2717 0.43843 0.27499 0.45486 C 0.28229 0.54422 0.27673 0.46922 0.27673 0.68102 " pathEditMode="relative" ptsTypes="fffffffffffffffffff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5804 C -0.00313 -0.04116 -0.00261 -0.01156 -0.01111 0.00046 C -0.01267 0.02034 -0.0132 0.04531 -0.01997 0.06335 C -0.03056 0.12023 -0.02465 0.08092 -0.02865 0.12416 C -0.02917 0.12878 -0.02917 0.13387 -0.03038 0.13826 C -0.03212 0.14474 -0.0375 0.15699 -0.0375 0.15699 C -0.03802 0.16323 -0.03889 0.16948 -0.03924 0.17572 C -0.04011 0.19445 -0.03958 0.21318 -0.04097 0.23167 C -0.04167 0.24046 -0.04479 0.24855 -0.04618 0.25734 C -0.04861 0.29364 -0.05243 0.3089 -0.07604 0.3274 C -0.08004 0.3304 -0.08594 0.3378 -0.09011 0.33919 C -0.10156 0.34289 -0.11337 0.34427 -0.12517 0.34612 C -0.13681 0.34797 -0.16024 0.35075 -0.16024 0.35075 C -0.19445 0.36254 -0.22639 0.37133 -0.26198 0.3741 C -0.27413 0.37988 -0.28802 0.38057 -0.3007 0.38358 C -0.31875 0.38797 -0.3349 0.39306 -0.3533 0.39514 C -0.36424 0.39792 -0.3757 0.39699 -0.38663 0.4 C -0.39045 0.40115 -0.39323 0.40555 -0.39705 0.40693 C -0.40208 0.40878 -0.40764 0.40855 -0.41285 0.40925 C -0.41684 0.40901 -0.46007 0.41225 -0.47257 0.4 C -0.47517 0.39745 -0.47448 0.3919 -0.47604 0.3882 C -0.47847 0.38219 -0.48177 0.37711 -0.4849 0.37179 C -0.49306 0.35722 -0.50174 0.34705 -0.51111 0.33456 C -0.51563 0.31029 -0.5132 0.32208 -0.51823 0.29942 C -0.51945 0.22081 -0.51962 0.14196 -0.5217 0.06335 C -0.5224 0.04115 -0.52326 0.04531 -0.53576 0.04254 C -0.53802 0.04092 -0.54011 0.03768 -0.54271 0.03768 C -0.54861 0.03768 -0.55434 0.04162 -0.56024 0.04254 C -0.57014 0.04393 -0.58021 0.04416 -0.59011 0.04485 C -0.61615 0.0393 -0.63924 0.03098 -0.66372 0.01896 C -0.67049 -0.0081 -0.66424 -0.03931 -0.66198 -0.06729 C -0.66094 -0.12601 -0.65851 -0.1859 -0.65851 -0.24486 " pathEditMode="relative" ptsTypes="fffffffffffffffffffffffffffffffA"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6574 C 0.00295 -0.00486 0.00452 0.05602 -0.00312 0.11643 C -0.00173 0.14745 -0.00069 0.17731 0.00382 0.20764 C 0.0033 0.22407 0.00348 0.24051 0.00209 0.25694 C 0.0007 0.27361 -0.02083 0.28194 -0.03125 0.28264 C -0.06927 0.28449 -0.10729 0.28565 -0.14531 0.28727 C -0.23211 0.28472 -0.31788 0.2787 -0.40486 0.27546 C -0.45607 0.2706 -0.49705 0.26759 -0.55225 0.2662 C -0.56632 0.26389 -0.5802 0.26111 -0.59444 0.25926 C -0.58507 0.23495 -0.58767 0.20578 -0.59253 0.17963 C -0.5934 0.16713 -0.59618 0.15463 -0.59618 0.14213 C -0.59618 0.09838 -0.59479 0.07315 -0.58906 0.03495 C -0.59027 0.03333 -0.5908 0.03009 -0.59253 0.03009 C -0.60243 0.03009 -0.61007 0.03796 -0.61892 0.0419 C -0.62343 0.04398 -0.63298 0.04653 -0.63298 0.04676 C -0.65 0.04583 -0.66718 0.04884 -0.68385 0.04421 C -0.68802 0.04305 -0.6908 0.03009 -0.6908 0.03032 C -0.69132 -0.01273 -0.69253 -0.05556 -0.69253 -0.09838 C -0.69253 -0.10093 -0.69097 -0.10301 -0.6908 -0.10556 C -0.68732 -0.18148 -0.69895 -0.15556 -0.68559 -0.18241 C -0.68298 -0.20625 -0.68038 -0.2206 -0.68038 -0.2456 " pathEditMode="relative" rAng="0" ptsTypes="AAAAAAAAAAAAAAAAAAAAA"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06" y="865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2 -0.00209 C 0.02621 0.02199 0.0243 0.03055 0.02205 0.05602 C 0.02153 0.08379 0.02031 0.1118 0.02031 0.13935 C 0.02031 0.17222 0.02205 0.20509 0.02205 0.23796 C 0.02205 0.29629 0.00295 0.2787 -0.0382 0.28333 C -0.05764 0.29028 -0.03837 0.28426 -0.08073 0.28842 C -0.09323 0.28958 -0.10521 0.29722 -0.11788 0.29838 C -0.1474 0.30116 -0.17691 0.30023 -0.2066 0.30092 C -0.26667 0.32245 -0.30677 0.30625 -0.38195 0.30347 C -0.4184 0.2875 -0.45417 0.28078 -0.49184 0.27569 C -0.54271 0.27778 -0.56563 0.28032 -0.61597 0.27824 C -0.60122 0.27106 -0.60955 0.24259 -0.6125 0.225 C -0.61372 0.20648 -0.61545 0.18958 -0.61945 0.17222 C -0.62274 0.13796 -0.62309 0.10254 -0.62847 0.06875 C -0.63038 0.05578 -0.63143 0.03541 -0.64063 0.03078 C -0.65313 0.03657 -0.66649 0.04699 -0.67986 0.04861 C -0.69288 0.05 -0.70573 0.05023 -0.71875 0.05092 C -0.72292 0.0493 -0.7283 0.05023 -0.73125 0.04606 C -0.73299 0.04352 -0.73021 0.03912 -0.72952 0.03588 C -0.72778 0.02639 -0.72778 0.02662 -0.7257 0.01805 C -0.72396 -0.00463 -0.72309 -0.02755 -0.72761 -0.05 C -0.72952 -0.05949 -0.73403 -0.06806 -0.73472 -0.07801 C -0.73542 -0.09213 -0.73472 -0.10625 -0.73472 -0.12037 " pathEditMode="relative" rAng="0" ptsTypes="AAAAAAAAAAAAAAAAAAAAAAA">
                                      <p:cBhvr>
                                        <p:cTn id="6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90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30" grpId="0" animBg="1"/>
      <p:bldP spid="31" grpId="0" animBg="1"/>
      <p:bldP spid="34" grpId="0" animBg="1"/>
      <p:bldP spid="34" grpId="1" animBg="1"/>
      <p:bldP spid="35" grpId="0" animBg="1"/>
      <p:bldP spid="35" grpId="1" animBg="1"/>
      <p:bldP spid="41" grpId="0"/>
      <p:bldP spid="41" grpId="1"/>
      <p:bldP spid="33" grpId="0"/>
      <p:bldP spid="38" grpId="0"/>
      <p:bldP spid="36" grpId="0" animBg="1"/>
      <p:bldP spid="36" grpId="1" animBg="1"/>
      <p:bldP spid="4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899592" y="260648"/>
            <a:ext cx="784887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給食調理室において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定期及び日常の衛生検査の点検票</a:t>
            </a:r>
            <a:endParaRPr lang="en-US" altLang="ja-JP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第４票の２３</a:t>
            </a:r>
            <a:endParaRPr lang="en-US" altLang="ja-JP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器具や容器は６０</a:t>
            </a:r>
            <a:r>
              <a:rPr lang="en-US" altLang="ja-JP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cm</a:t>
            </a:r>
            <a:r>
              <a:rPr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以上の置台の上に置いて</a:t>
            </a:r>
            <a:endParaRPr lang="en-US" altLang="ja-JP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ja-JP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いるか。</a:t>
            </a:r>
            <a:endParaRPr lang="en-US" altLang="ja-JP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ja-JP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この</a:t>
            </a:r>
            <a:r>
              <a:rPr lang="ja-JP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高</a:t>
            </a:r>
            <a:r>
              <a:rPr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さには、意味があり、汚染された可能</a:t>
            </a:r>
            <a:endParaRPr lang="en-US" altLang="ja-JP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ja-JP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性</a:t>
            </a:r>
            <a:r>
              <a:rPr lang="ja-JP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のある</a:t>
            </a:r>
            <a:r>
              <a:rPr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跳ね返りの水滴が、かからないよう</a:t>
            </a:r>
            <a:endParaRPr lang="en-US" altLang="ja-JP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ja-JP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している。</a:t>
            </a:r>
            <a:endParaRPr lang="en-US" altLang="ja-JP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defRPr/>
            </a:pPr>
            <a:endParaRPr lang="en-US" altLang="ja-JP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食缶等は必ず置台の上にのせることが重要です。</a:t>
            </a:r>
            <a:endParaRPr lang="en-US" altLang="ja-JP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下矢印 1"/>
          <p:cNvSpPr/>
          <p:nvPr/>
        </p:nvSpPr>
        <p:spPr>
          <a:xfrm>
            <a:off x="3959932" y="3158103"/>
            <a:ext cx="864096" cy="57606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下矢印 3"/>
          <p:cNvSpPr/>
          <p:nvPr/>
        </p:nvSpPr>
        <p:spPr>
          <a:xfrm>
            <a:off x="3960218" y="5301208"/>
            <a:ext cx="864096" cy="57606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611560" y="972011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おう吐物処理の基本的な考え方</a:t>
            </a:r>
            <a:endParaRPr lang="en-US" altLang="ja-JP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defRPr/>
            </a:pPr>
            <a:endParaRPr lang="en-US" altLang="ja-JP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一般的におう吐物は</a:t>
            </a:r>
            <a:r>
              <a:rPr lang="en-US" altLang="ja-JP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『</a:t>
            </a:r>
            <a:r>
              <a:rPr lang="ja-JP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汚い</a:t>
            </a:r>
            <a:r>
              <a:rPr lang="en-US" altLang="ja-JP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』</a:t>
            </a:r>
            <a:r>
              <a:rPr lang="ja-JP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という認識ですが、いかなる環境でも、</a:t>
            </a:r>
            <a:endParaRPr lang="en-US" altLang="ja-JP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まず、</a:t>
            </a:r>
            <a:endParaRPr lang="en-US" altLang="ja-JP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en-US" altLang="ja-JP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『</a:t>
            </a:r>
            <a:r>
              <a:rPr lang="ja-JP" alt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危険な物</a:t>
            </a:r>
            <a:r>
              <a:rPr lang="en-US" altLang="ja-JP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』</a:t>
            </a:r>
            <a:r>
              <a:rPr lang="ja-JP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として取り扱うことが不可欠です。</a:t>
            </a:r>
            <a:endParaRPr lang="en-US" altLang="ja-JP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851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467544" y="908720"/>
            <a:ext cx="9972600" cy="5184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②おう吐物・糞便に大量のﾉﾛｳｲﾙｽが存在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●症状回復後もウイルスの排泄が、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lang="ja-JP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１～３週間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以上続く。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●発病中の患者糞便中にはウイルスが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１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中１億個以上、乳幼児では１００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億個以上いる場合がある。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323528" y="453326"/>
            <a:ext cx="88204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①窓を開け、十分な換気を行う。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理由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：床等に落ちた際に一部が霧状になり、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ウイルスを含んだおう吐物</a:t>
            </a:r>
            <a:r>
              <a:rPr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は一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定時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間浮遊する。</a:t>
            </a:r>
            <a:r>
              <a:rPr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200" y="4365104"/>
            <a:ext cx="2827096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736923" y="3117622"/>
            <a:ext cx="76515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注意</a:t>
            </a:r>
            <a:r>
              <a:rPr lang="ja-JP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：学校</a:t>
            </a:r>
            <a:r>
              <a:rPr lang="ja-JP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の教室内</a:t>
            </a:r>
            <a:r>
              <a:rPr lang="ja-JP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でおう吐</a:t>
            </a:r>
            <a:r>
              <a:rPr lang="ja-JP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した場合は</a:t>
            </a:r>
            <a:endParaRPr lang="en-US" altLang="ja-JP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0">
              <a:defRPr/>
            </a:pPr>
            <a:r>
              <a:rPr lang="ja-JP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廊下側</a:t>
            </a:r>
            <a:r>
              <a:rPr lang="ja-JP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の窓</a:t>
            </a:r>
            <a:r>
              <a:rPr lang="ja-JP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は開けない</a:t>
            </a:r>
            <a:r>
              <a:rPr lang="ja-JP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442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328942" y="511733"/>
            <a:ext cx="788436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②使い捨てマスク、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手袋（二重）、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白衣、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キャップ、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靴カバーをつける。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一式１回当り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lang="ja-JP" altLang="en-US" sz="32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７４０円</a:t>
            </a:r>
            <a:endParaRPr lang="en-US" altLang="ja-JP" sz="3200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872" y="1026555"/>
            <a:ext cx="4008711" cy="5344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円/楕円 6"/>
          <p:cNvSpPr/>
          <p:nvPr/>
        </p:nvSpPr>
        <p:spPr>
          <a:xfrm>
            <a:off x="6370946" y="1178547"/>
            <a:ext cx="576064" cy="34116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6381599" y="1604298"/>
            <a:ext cx="599456" cy="43204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5135996" y="1822946"/>
            <a:ext cx="576064" cy="64807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6102895" y="2436090"/>
            <a:ext cx="1156864" cy="248427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5945135" y="5483401"/>
            <a:ext cx="648072" cy="5599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7681980" y="1826439"/>
            <a:ext cx="576064" cy="68754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右矢印吹き出し 13"/>
          <p:cNvSpPr/>
          <p:nvPr/>
        </p:nvSpPr>
        <p:spPr>
          <a:xfrm rot="21447793">
            <a:off x="3986889" y="1882177"/>
            <a:ext cx="1059969" cy="576064"/>
          </a:xfrm>
          <a:prstGeom prst="rightArrowCallou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二枚重ね</a:t>
            </a:r>
            <a:endParaRPr kumimoji="1" lang="ja-JP" altLang="en-US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6" name="左矢印吹き出し 15"/>
          <p:cNvSpPr/>
          <p:nvPr/>
        </p:nvSpPr>
        <p:spPr>
          <a:xfrm>
            <a:off x="7903535" y="2359423"/>
            <a:ext cx="1200837" cy="576064"/>
          </a:xfrm>
          <a:prstGeom prst="leftArrowCallou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二枚重ね</a:t>
            </a:r>
          </a:p>
        </p:txBody>
      </p:sp>
      <p:sp>
        <p:nvSpPr>
          <p:cNvPr id="15" name="円/楕円 14"/>
          <p:cNvSpPr/>
          <p:nvPr/>
        </p:nvSpPr>
        <p:spPr>
          <a:xfrm>
            <a:off x="6755186" y="5452567"/>
            <a:ext cx="648072" cy="5599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958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西前多香哉\Desktop\13559138413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227851" y="1604798"/>
            <a:ext cx="5568619" cy="4176464"/>
          </a:xfrm>
          <a:prstGeom prst="rect">
            <a:avLst/>
          </a:prstGeom>
          <a:noFill/>
        </p:spPr>
      </p:pic>
      <p:sp>
        <p:nvSpPr>
          <p:cNvPr id="5" name="正方形/長方形 4"/>
          <p:cNvSpPr/>
          <p:nvPr/>
        </p:nvSpPr>
        <p:spPr>
          <a:xfrm>
            <a:off x="72008" y="429599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一式１回当り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lang="ja-JP" altLang="en-US" sz="32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８２４円</a:t>
            </a:r>
            <a:endParaRPr lang="ja-JP" altLang="en-US" sz="3200" u="sng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23528" y="141277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ツナギ仕様</a:t>
            </a:r>
            <a:endParaRPr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88032" y="1006857"/>
            <a:ext cx="88204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③ビニール袋は２枚、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予め口を開けておく。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709100"/>
            <a:ext cx="5184576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正方形/長方形 4"/>
          <p:cNvSpPr/>
          <p:nvPr/>
        </p:nvSpPr>
        <p:spPr>
          <a:xfrm>
            <a:off x="3923928" y="5418439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一次回収袋　　二次回収袋　</a:t>
            </a:r>
            <a:endParaRPr lang="ja-JP" alt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155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88032" y="681658"/>
            <a:ext cx="8820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④嘔吐物を新聞紙で広め</a:t>
            </a:r>
            <a:r>
              <a:rPr lang="en-US" altLang="ja-JP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２～３</a:t>
            </a:r>
            <a:r>
              <a:rPr lang="en-US" altLang="ja-JP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</a:t>
            </a:r>
            <a:r>
              <a:rPr lang="en-US" altLang="ja-JP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に覆い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０</a:t>
            </a:r>
            <a:r>
              <a:rPr lang="en-US" altLang="ja-JP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  <a:r>
              <a:rPr lang="ja-JP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１％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次亜塩素酸ナトリウムをたっぷり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かけ、</a:t>
            </a:r>
            <a:r>
              <a:rPr lang="ja-JP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１０分間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放置する。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492896"/>
            <a:ext cx="5112568" cy="3834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06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88032" y="404664"/>
            <a:ext cx="88204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⑤新聞紙を</a:t>
            </a:r>
            <a:r>
              <a:rPr lang="ja-JP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外側から内側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に向けて、静か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に拭き取りながら小さくし、一次回収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袋に入れる。</a:t>
            </a:r>
            <a:r>
              <a:rPr lang="ja-JP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膝は着かない</a:t>
            </a:r>
            <a:endParaRPr lang="en-US" altLang="ja-JP" sz="32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注意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：目に見えるおう吐物は必ず拭き取る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こと。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051" name="Picture 3" descr="C:\Users\西前多香哉\Desktop\おう吐物処理写真\20121219_193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103225"/>
            <a:ext cx="4658836" cy="3494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88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79512" y="548680"/>
            <a:ext cx="8820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⑥二重にした外側の手袋を一次回収袋に入れる。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注意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：この手袋の汚染度は高い！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983020"/>
            <a:ext cx="5715670" cy="428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04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33903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処理に関して良い例・悪い例</a:t>
            </a:r>
            <a:endParaRPr lang="en-US" altLang="ja-JP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051" name="Picture 3" descr="C:\Users\西前多香哉\Desktop\おう吐物処理写真\20121219_193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149080"/>
            <a:ext cx="2880320" cy="2160240"/>
          </a:xfrm>
          <a:prstGeom prst="rect">
            <a:avLst/>
          </a:prstGeom>
          <a:noFill/>
        </p:spPr>
      </p:pic>
      <p:pic>
        <p:nvPicPr>
          <p:cNvPr id="2053" name="Picture 5" descr="C:\Users\西前多香哉\Desktop\おう吐物処理写真\20121219_1934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149080"/>
            <a:ext cx="2880320" cy="2160240"/>
          </a:xfrm>
          <a:prstGeom prst="rect">
            <a:avLst/>
          </a:prstGeom>
          <a:noFill/>
        </p:spPr>
      </p:pic>
      <p:pic>
        <p:nvPicPr>
          <p:cNvPr id="2054" name="Picture 6" descr="C:\Users\西前多香哉\Desktop\おう吐物処理写真\20121219_1931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268760"/>
            <a:ext cx="2880320" cy="2160240"/>
          </a:xfrm>
          <a:prstGeom prst="rect">
            <a:avLst/>
          </a:prstGeom>
          <a:noFill/>
        </p:spPr>
      </p:pic>
      <p:pic>
        <p:nvPicPr>
          <p:cNvPr id="2055" name="Picture 7" descr="C:\Users\西前多香哉\Desktop\おう吐物処理写真\20121219_1932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1268760"/>
            <a:ext cx="2880321" cy="2160240"/>
          </a:xfrm>
          <a:prstGeom prst="rect">
            <a:avLst/>
          </a:prstGeom>
          <a:noFill/>
        </p:spPr>
      </p:pic>
      <p:sp>
        <p:nvSpPr>
          <p:cNvPr id="16" name="正方形/長方形 15"/>
          <p:cNvSpPr/>
          <p:nvPr/>
        </p:nvSpPr>
        <p:spPr>
          <a:xfrm>
            <a:off x="251520" y="345832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        良い例　　　　　　</a:t>
            </a:r>
            <a:r>
              <a:rPr lang="ja-JP" alt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        悪い例</a:t>
            </a:r>
            <a:endParaRPr lang="en-US" altLang="ja-JP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60040" y="639990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        良い例　　　　　　　       　 悪い例</a:t>
            </a:r>
            <a:endParaRPr lang="en-US" altLang="ja-JP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754314" y="1895901"/>
            <a:ext cx="7920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×</a:t>
            </a:r>
            <a:endParaRPr lang="en-US" altLang="ja-JP" sz="1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3189918" y="2127372"/>
            <a:ext cx="7920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○</a:t>
            </a:r>
            <a:endParaRPr lang="en-US" altLang="ja-JP"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189918" y="5017996"/>
            <a:ext cx="7920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○</a:t>
            </a:r>
            <a:endParaRPr lang="en-US" altLang="ja-JP"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6811884" y="4725144"/>
            <a:ext cx="7920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×</a:t>
            </a:r>
            <a:endParaRPr lang="en-US" altLang="ja-JP" sz="1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904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51520" y="512088"/>
            <a:ext cx="88204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⑦一次回収袋の中に</a:t>
            </a:r>
            <a:r>
              <a:rPr lang="ja-JP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０</a:t>
            </a:r>
            <a:r>
              <a:rPr lang="en-US" altLang="ja-JP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  <a:r>
              <a:rPr lang="ja-JP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１％</a:t>
            </a:r>
            <a:r>
              <a:rPr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次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亜塩素酸ナトリ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ウムを適量入れ、空気を抜きながら口を結ぶ。</a:t>
            </a:r>
            <a:endParaRPr lang="en-US" altLang="ja-JP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16832"/>
            <a:ext cx="3677345" cy="2758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6309" y="3819001"/>
            <a:ext cx="3677343" cy="2758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屈折矢印 6"/>
          <p:cNvSpPr/>
          <p:nvPr/>
        </p:nvSpPr>
        <p:spPr>
          <a:xfrm rot="5400000">
            <a:off x="3185673" y="4130905"/>
            <a:ext cx="968552" cy="2380165"/>
          </a:xfrm>
          <a:prstGeom prst="bentUpArrow">
            <a:avLst>
              <a:gd name="adj1" fmla="val 34305"/>
              <a:gd name="adj2" fmla="val 30601"/>
              <a:gd name="adj3" fmla="val 26269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6934980" y="4396880"/>
            <a:ext cx="1165412" cy="119236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653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51520" y="512088"/>
            <a:ext cx="88204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⑧更に、もう一度おう吐した場所を</a:t>
            </a:r>
            <a:r>
              <a:rPr lang="ja-JP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新聞紙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覆い、</a:t>
            </a:r>
            <a:r>
              <a:rPr lang="ja-JP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０</a:t>
            </a:r>
            <a:r>
              <a:rPr lang="en-US" altLang="ja-JP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  <a:r>
              <a:rPr lang="ja-JP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１％</a:t>
            </a:r>
            <a:r>
              <a:rPr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次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亜塩素酸ナトリウムを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たっぷりかけ、１０分間放置後、⑤と同様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に処理をする。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注意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：この作業が重要！</a:t>
            </a:r>
            <a:endParaRPr lang="en-US" altLang="ja-JP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56992"/>
            <a:ext cx="4301008" cy="322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324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739177" cy="656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4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79512" y="149265"/>
            <a:ext cx="918051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⑨二回目の新聞紙と一次回収袋を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二次回袋に入れる。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次に、中側の手袋で靴カバーを外し、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二次回収袋に入れる。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内側の手袋</a:t>
            </a:r>
            <a:r>
              <a:rPr lang="en-US" altLang="ja-JP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裏返し</a:t>
            </a:r>
            <a:r>
              <a:rPr lang="ja-JP" alt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脱ぎ</a:t>
            </a:r>
            <a:r>
              <a:rPr lang="en-US" altLang="ja-JP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r>
              <a:rPr lang="ja-JP" altLang="en-US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キャップ、マスク、白衣</a:t>
            </a:r>
            <a:r>
              <a:rPr lang="en-US" altLang="ja-JP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裏返し脱ぎ</a:t>
            </a:r>
            <a:r>
              <a:rPr lang="en-US" altLang="ja-JP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</a:p>
          <a:p>
            <a:pPr>
              <a:defRPr/>
            </a:pPr>
            <a:r>
              <a:rPr lang="ja-JP" alt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の順で脱ぎ、二次回収袋に入れる。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二次</a:t>
            </a: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回収袋の中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にも</a:t>
            </a:r>
            <a:r>
              <a:rPr lang="ja-JP" alt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０</a:t>
            </a:r>
            <a:r>
              <a:rPr lang="en-US" altLang="ja-JP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  <a:r>
              <a:rPr lang="ja-JP" alt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１％</a:t>
            </a: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次亜塩素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酸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ナトリウム</a:t>
            </a: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を適量入れ、空気を抜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きなが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ら</a:t>
            </a: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口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を結んで廃棄する。</a:t>
            </a:r>
            <a:endParaRPr lang="en-US" altLang="ja-JP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035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611560" y="116632"/>
            <a:ext cx="9180512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一次回収袋の中に</a:t>
            </a:r>
            <a:r>
              <a:rPr lang="en-US" altLang="ja-JP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…</a:t>
            </a:r>
          </a:p>
          <a:p>
            <a:pPr>
              <a:defRPr/>
            </a:pP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1.</a:t>
            </a: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一回目の新聞紙</a:t>
            </a:r>
            <a:r>
              <a:rPr lang="ja-JP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（汚染度高</a:t>
            </a: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</a:t>
            </a:r>
            <a:endParaRPr lang="en-US" altLang="ja-JP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2.</a:t>
            </a: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外側の手袋（汚染度高）</a:t>
            </a:r>
            <a:endParaRPr lang="en-US" altLang="ja-JP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endParaRPr lang="en-US" altLang="ja-JP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二次回収袋の中に</a:t>
            </a:r>
            <a:r>
              <a:rPr lang="en-US" altLang="ja-JP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…</a:t>
            </a:r>
          </a:p>
          <a:p>
            <a:pPr>
              <a:defRPr/>
            </a:pP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1.</a:t>
            </a: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一次回収袋</a:t>
            </a:r>
            <a:endParaRPr lang="en-US" altLang="ja-JP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2.</a:t>
            </a: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二回目の新聞紙</a:t>
            </a:r>
            <a:endParaRPr lang="en-US" altLang="ja-JP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3.</a:t>
            </a: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靴カバー</a:t>
            </a:r>
            <a:endParaRPr lang="en-US" altLang="ja-JP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4.</a:t>
            </a: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内側の手袋</a:t>
            </a:r>
            <a:r>
              <a:rPr lang="en-US" altLang="ja-JP" sz="3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3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裏返し脱ぎ）</a:t>
            </a:r>
            <a:endParaRPr lang="en-US" altLang="ja-JP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5.</a:t>
            </a: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キャップ</a:t>
            </a:r>
            <a:endParaRPr lang="en-US" altLang="ja-JP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6.</a:t>
            </a: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マスク　</a:t>
            </a:r>
            <a:endParaRPr lang="en-US" altLang="ja-JP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7.</a:t>
            </a: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白衣</a:t>
            </a:r>
            <a:r>
              <a:rPr lang="en-US" altLang="ja-JP" sz="3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3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裏返し脱ぎ）</a:t>
            </a:r>
            <a:r>
              <a:rPr lang="ja-JP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endParaRPr lang="en-US" altLang="ja-JP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★二次回収袋は口を縛り、廃棄する。</a:t>
            </a:r>
            <a:endParaRPr lang="en-US" altLang="ja-JP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2060848"/>
            <a:ext cx="2424270" cy="1818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正方形/長方形 7"/>
          <p:cNvSpPr/>
          <p:nvPr/>
        </p:nvSpPr>
        <p:spPr>
          <a:xfrm>
            <a:off x="6516216" y="3234462"/>
            <a:ext cx="2844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一次回収袋　二次回収袋　</a:t>
            </a:r>
            <a:endParaRPr lang="ja-JP" alt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下カーブ矢印 8"/>
          <p:cNvSpPr/>
          <p:nvPr/>
        </p:nvSpPr>
        <p:spPr>
          <a:xfrm>
            <a:off x="7236296" y="2132856"/>
            <a:ext cx="1224136" cy="648072"/>
          </a:xfrm>
          <a:prstGeom prst="curved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035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79512" y="306522"/>
            <a:ext cx="9180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⑩処理後は速やかに手、手首、腕を洗う。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注意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：石鹸をつけ、衛生的に２回行う。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アルコールは無効です！</a:t>
            </a:r>
            <a:endParaRPr lang="en-US" altLang="ja-JP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-108012" y="3789040"/>
            <a:ext cx="9972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【</a:t>
            </a:r>
            <a:r>
              <a:rPr lang="ja-JP" alt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重要</a:t>
            </a:r>
            <a:r>
              <a:rPr lang="en-US" altLang="ja-JP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】</a:t>
            </a:r>
          </a:p>
          <a:p>
            <a:pPr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処理をする人は一人に！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処理する人以外はおう吐物に近づかない！</a:t>
            </a: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学校においては養護教諭が最後の砦なの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で、養護教諭以外の方が担当すること。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074" name="Picture 2" descr="http://www.gakkohoken.jp/uploads/photos/2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060848"/>
            <a:ext cx="1800200" cy="2396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16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611560" y="1512074"/>
            <a:ext cx="918051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4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【</a:t>
            </a:r>
            <a:r>
              <a:rPr lang="ja-JP" altLang="en-US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おう吐物処理の実習</a:t>
            </a:r>
            <a:r>
              <a:rPr lang="en-US" altLang="ja-JP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】</a:t>
            </a:r>
          </a:p>
          <a:p>
            <a:pPr>
              <a:defRPr/>
            </a:pPr>
            <a:endParaRPr lang="en-US" altLang="ja-JP" sz="4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●実際に疑似的おう吐物を用いて、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適切な処理を実習しましょう！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259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36104"/>
          </a:xfrm>
        </p:spPr>
        <p:txBody>
          <a:bodyPr>
            <a:norm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実習の様子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32" y="1340768"/>
            <a:ext cx="5664629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56" y="4558816"/>
            <a:ext cx="2555776" cy="191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98" y="4558816"/>
            <a:ext cx="2555776" cy="191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正方形/長方形 6"/>
          <p:cNvSpPr/>
          <p:nvPr/>
        </p:nvSpPr>
        <p:spPr>
          <a:xfrm>
            <a:off x="2409202" y="4558816"/>
            <a:ext cx="648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①</a:t>
            </a:r>
            <a:endParaRPr lang="en-US" altLang="ja-JP" sz="4000" b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6761989" y="1340768"/>
            <a:ext cx="648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②</a:t>
            </a:r>
            <a:endParaRPr lang="en-US" altLang="ja-JP" sz="4000" b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8049072" y="4558816"/>
            <a:ext cx="648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③</a:t>
            </a:r>
            <a:endParaRPr lang="en-US" altLang="ja-JP" sz="4000" b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87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36104"/>
          </a:xfrm>
        </p:spPr>
        <p:txBody>
          <a:bodyPr>
            <a:normAutofit/>
          </a:bodyPr>
          <a:lstStyle/>
          <a:p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実習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の様子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5" y="1240351"/>
            <a:ext cx="3515883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059" y="1240351"/>
            <a:ext cx="3515883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02" y="4077072"/>
            <a:ext cx="3515883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正方形/長方形 5"/>
          <p:cNvSpPr/>
          <p:nvPr/>
        </p:nvSpPr>
        <p:spPr>
          <a:xfrm>
            <a:off x="5692213" y="4077072"/>
            <a:ext cx="648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⑥</a:t>
            </a:r>
            <a:endParaRPr lang="en-US" altLang="ja-JP" sz="4000" b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838870" y="1244579"/>
            <a:ext cx="648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⑤</a:t>
            </a:r>
            <a:endParaRPr lang="en-US" altLang="ja-JP" sz="4000" b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494086" y="1240351"/>
            <a:ext cx="648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④</a:t>
            </a:r>
            <a:endParaRPr lang="en-US" altLang="ja-JP" sz="4000" b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941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36104"/>
          </a:xfrm>
        </p:spPr>
        <p:txBody>
          <a:bodyPr>
            <a:normAutofit/>
          </a:bodyPr>
          <a:lstStyle/>
          <a:p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実習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の様子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0322"/>
            <a:ext cx="3531463" cy="2648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79" y="4077072"/>
            <a:ext cx="3532530" cy="2649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59522"/>
            <a:ext cx="3532529" cy="2649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正方形/長方形 7"/>
          <p:cNvSpPr/>
          <p:nvPr/>
        </p:nvSpPr>
        <p:spPr>
          <a:xfrm>
            <a:off x="3494086" y="1240351"/>
            <a:ext cx="648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⑦</a:t>
            </a:r>
            <a:endParaRPr lang="en-US" altLang="ja-JP" sz="4000" b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887439" y="1240351"/>
            <a:ext cx="648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⑧</a:t>
            </a:r>
            <a:endParaRPr lang="en-US" altLang="ja-JP" sz="4000" b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700537" y="4078577"/>
            <a:ext cx="648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⑨</a:t>
            </a:r>
            <a:endParaRPr lang="en-US" altLang="ja-JP" sz="4000" b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104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36104"/>
          </a:xfrm>
        </p:spPr>
        <p:txBody>
          <a:bodyPr>
            <a:normAutofit/>
          </a:bodyPr>
          <a:lstStyle/>
          <a:p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実習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の様子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77" y="2015366"/>
            <a:ext cx="2862319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46" y="2047301"/>
            <a:ext cx="3532530" cy="2649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正方形/長方形 5"/>
          <p:cNvSpPr/>
          <p:nvPr/>
        </p:nvSpPr>
        <p:spPr>
          <a:xfrm>
            <a:off x="3444024" y="2015366"/>
            <a:ext cx="648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⑩</a:t>
            </a:r>
            <a:endParaRPr lang="en-US" altLang="ja-JP" sz="4000" b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510304" y="2047301"/>
            <a:ext cx="648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⑪</a:t>
            </a:r>
            <a:endParaRPr lang="en-US" altLang="ja-JP" sz="4000" b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171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Autofit/>
          </a:bodyPr>
          <a:lstStyle/>
          <a:p>
            <a:r>
              <a:rPr lang="en-US" altLang="ja-JP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おう吐物処理報告書</a:t>
            </a:r>
            <a:r>
              <a:rPr lang="en-US" altLang="ja-JP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336" y="818694"/>
            <a:ext cx="4123327" cy="5850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-180528" y="0"/>
            <a:ext cx="957706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ja-JP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【</a:t>
            </a:r>
            <a:r>
              <a:rPr lang="ja-JP" altLang="en-US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最後に</a:t>
            </a:r>
            <a:r>
              <a:rPr lang="en-US" altLang="ja-JP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】</a:t>
            </a: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●感染リスクを抑えるために、処理は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一人で行いましょう！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●学校や薬局で大規模な感染を防ぐため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には、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lang="en-US" altLang="ja-JP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『</a:t>
            </a:r>
            <a:r>
              <a:rPr lang="ja-JP" alt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みなさんの初動にかかっています。</a:t>
            </a:r>
            <a:r>
              <a:rPr lang="en-US" altLang="ja-JP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』</a:t>
            </a:r>
          </a:p>
          <a:p>
            <a:pPr>
              <a:defRPr/>
            </a:pP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●いざという時にパニックにならないよ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うに、校内研修の一環として、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リハーサルを年１回は行ってください。</a:t>
            </a:r>
            <a:endParaRPr lang="en-US" altLang="ja-JP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3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3448" y="260648"/>
            <a:ext cx="9972600" cy="5184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③感染力の長時間保持</a:t>
            </a:r>
            <a:endParaRPr lang="en-US" altLang="ja-JP" sz="3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④抵抗力が強い</a:t>
            </a:r>
            <a:endParaRPr lang="en-US" altLang="ja-JP" sz="3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●自然界でも、なかなか感染力を失わない。</a:t>
            </a:r>
            <a:endParaRPr lang="en-US" altLang="ja-JP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●乾燥に強い。</a:t>
            </a:r>
            <a:endParaRPr lang="en-US" altLang="ja-JP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●７０％アルコール・逆性石鹸に強い</a:t>
            </a:r>
            <a:r>
              <a:rPr lang="ja-JP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（アルコール消毒では効果がない）</a:t>
            </a:r>
            <a:endParaRPr lang="en-US" altLang="ja-JP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●酸に強く、胃（胃酸）を容易に通過</a:t>
            </a:r>
            <a:endParaRPr lang="en-US" altLang="ja-JP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●熱に強く、</a:t>
            </a:r>
            <a:r>
              <a:rPr lang="ja-JP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８５</a:t>
            </a:r>
            <a:r>
              <a:rPr lang="en-US" altLang="ja-JP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~</a:t>
            </a:r>
            <a:r>
              <a:rPr lang="ja-JP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９０℃９０秒</a:t>
            </a:r>
            <a:r>
              <a:rPr lang="ja-JP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の加熱が必要</a:t>
            </a:r>
            <a:endParaRPr lang="en-US" altLang="ja-JP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334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202489" y="620688"/>
            <a:ext cx="4968552" cy="644847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ja-JP" altLang="en-US" sz="41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擬似嘔吐物の</a:t>
            </a:r>
            <a:r>
              <a:rPr lang="ja-JP" altLang="en-US" sz="41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作り方</a:t>
            </a:r>
            <a:endParaRPr lang="en-US" altLang="ja-JP" sz="4100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 algn="ctr">
              <a:buNone/>
            </a:pPr>
            <a:endParaRPr kumimoji="1" lang="en-US" altLang="ja-JP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８００</a:t>
            </a:r>
            <a:r>
              <a:rPr kumimoji="1" lang="en-US" altLang="ja-JP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ml</a:t>
            </a:r>
            <a:r>
              <a:rPr lang="ja-JP" altLang="en-US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約</a:t>
            </a:r>
            <a:r>
              <a:rPr lang="ja-JP" altLang="en-US" sz="2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５０</a:t>
            </a:r>
            <a:r>
              <a:rPr lang="ja-JP" altLang="en-US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℃</a:t>
            </a:r>
            <a:r>
              <a:rPr lang="en-US" altLang="ja-JP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r>
              <a:rPr kumimoji="1" lang="ja-JP" altLang="en-US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寒天</a:t>
            </a:r>
            <a:endParaRPr kumimoji="1" lang="en-US" altLang="ja-JP" sz="2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↓</a:t>
            </a:r>
            <a:endParaRPr lang="en-US" altLang="ja-JP" sz="2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２０</a:t>
            </a:r>
            <a:r>
              <a:rPr kumimoji="1" lang="en-US" altLang="ja-JP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ml</a:t>
            </a:r>
            <a:r>
              <a:rPr lang="ja-JP" altLang="en-US" sz="2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墨汁</a:t>
            </a:r>
            <a:endParaRPr kumimoji="1" lang="en-US" altLang="ja-JP" sz="2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↓</a:t>
            </a:r>
            <a:endParaRPr lang="en-US" altLang="ja-JP" sz="2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振とうしながら凝固 </a:t>
            </a:r>
            <a:r>
              <a:rPr lang="en-US" altLang="ja-JP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微塵</a:t>
            </a:r>
            <a:endParaRPr lang="en-US" altLang="ja-JP" sz="2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↓</a:t>
            </a:r>
            <a:endParaRPr lang="en-US" altLang="ja-JP" sz="2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８００</a:t>
            </a:r>
            <a:r>
              <a:rPr lang="en-US" altLang="ja-JP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ml </a:t>
            </a:r>
            <a:r>
              <a:rPr lang="ja-JP" altLang="en-US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水</a:t>
            </a:r>
            <a:endParaRPr lang="en-US" altLang="ja-JP" sz="2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↓</a:t>
            </a:r>
            <a:endParaRPr lang="en-US" altLang="ja-JP" sz="2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２０</a:t>
            </a:r>
            <a:r>
              <a:rPr lang="en-US" altLang="ja-JP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ml </a:t>
            </a:r>
            <a:r>
              <a:rPr lang="ja-JP" altLang="en-US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墨汁</a:t>
            </a:r>
            <a:endParaRPr lang="en-US" altLang="ja-JP" sz="2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↓</a:t>
            </a:r>
            <a:endParaRPr lang="en-US" altLang="ja-JP" sz="2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振とう</a:t>
            </a:r>
            <a:endParaRPr lang="en-US" altLang="ja-JP" sz="2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2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↓</a:t>
            </a:r>
            <a:endParaRPr lang="en-US" altLang="ja-JP" sz="2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完　成</a:t>
            </a:r>
            <a:endParaRPr kumimoji="1" lang="ja-JP" altLang="en-US" sz="2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17" y="332656"/>
            <a:ext cx="2142980" cy="2857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063" y="2130425"/>
            <a:ext cx="2139702" cy="285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17" y="3734058"/>
            <a:ext cx="2146257" cy="2861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右カーブ矢印 6"/>
          <p:cNvSpPr/>
          <p:nvPr/>
        </p:nvSpPr>
        <p:spPr>
          <a:xfrm>
            <a:off x="6372200" y="1772817"/>
            <a:ext cx="1196108" cy="3754640"/>
          </a:xfrm>
          <a:prstGeom prst="curvedRightArrow">
            <a:avLst>
              <a:gd name="adj1" fmla="val 29523"/>
              <a:gd name="adj2" fmla="val 50000"/>
              <a:gd name="adj3" fmla="val 280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109059"/>
            <a:ext cx="8229600" cy="1143000"/>
          </a:xfrm>
        </p:spPr>
        <p:txBody>
          <a:bodyPr/>
          <a:lstStyle/>
          <a:p>
            <a:pPr algn="l"/>
            <a:r>
              <a:rPr kumimoji="1"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よく出る質問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916969" y="1124744"/>
            <a:ext cx="8229600" cy="5589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・授業中に嘔吐した場合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l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・運動場で嘔吐した場合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l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・遠足のバスの中で嘔吐した場合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l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・嘔吐物が付着した洋服・教科書は？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l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・嘔吐した教室はいつから使用可能？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l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・希釈したハイターの有効期限は？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l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・嘔吐物の入った回収袋の処理は？</a:t>
            </a:r>
            <a:endParaRPr lang="en-US" altLang="ja-JP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l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１教室ごとにバケツを配置（袋付）</a:t>
            </a:r>
            <a:endParaRPr lang="ja-JP" alt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678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206258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ご清聴ありがとうございました。</a:t>
            </a:r>
            <a:endParaRPr lang="en-US" altLang="ja-JP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-2611" y="552306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千葉学校薬剤師会</a:t>
            </a:r>
            <a:endParaRPr lang="en-US" altLang="ja-JP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defRPr/>
            </a:pPr>
            <a:r>
              <a:rPr lang="ja-JP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○○ ○○</a:t>
            </a:r>
            <a:endParaRPr lang="en-US" altLang="ja-JP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901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764704"/>
            <a:ext cx="968456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⑤</a:t>
            </a: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どうしてアルコールや石鹸が効かない？　　　　</a:t>
            </a:r>
            <a:endParaRPr lang="en-US" altLang="ja-JP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●</a:t>
            </a:r>
            <a:r>
              <a:rPr lang="ja-JP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ウイルスの表面を覆う</a:t>
            </a: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膜・・・エンベロープ</a:t>
            </a:r>
            <a:endParaRPr lang="en-US" altLang="ja-JP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●大部分</a:t>
            </a:r>
            <a:r>
              <a:rPr lang="ja-JP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が脂質から成るためアルコールや</a:t>
            </a:r>
            <a:endParaRPr lang="en-US" altLang="ja-JP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 </a:t>
            </a: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石鹸</a:t>
            </a:r>
            <a:r>
              <a:rPr lang="ja-JP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で溶け、ウイルスが壊れる。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</a:t>
            </a: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●インフルエンザウイルス</a:t>
            </a:r>
            <a:endParaRPr lang="en-US" altLang="ja-JP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 　・・・エンベロープあり </a:t>
            </a:r>
            <a:endParaRPr lang="en-US" altLang="ja-JP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ja-JP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</a:t>
            </a: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</a:t>
            </a:r>
            <a:r>
              <a:rPr lang="ja-JP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ノロウイルス・・・エンベロープなし</a:t>
            </a:r>
            <a:endParaRPr lang="en-US" altLang="ja-JP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</a:t>
            </a:r>
            <a:endParaRPr lang="en-US" altLang="ja-JP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</a:t>
            </a:r>
          </a:p>
          <a:p>
            <a:pPr marL="0" indent="0">
              <a:buNone/>
            </a:pPr>
            <a:r>
              <a:rPr lang="ja-JP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</a:t>
            </a:r>
            <a:endParaRPr kumimoji="1" lang="ja-JP" alt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924944"/>
            <a:ext cx="1320462" cy="159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01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755576" y="764704"/>
            <a:ext cx="9972600" cy="5184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次亜塩素酸ナトリウム以外の消毒方法</a:t>
            </a:r>
            <a:endParaRPr lang="en-US" altLang="ja-JP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●紫外線殺菌灯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３０分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●イソジン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●二酸化塩素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クレベリン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●過酸化水素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オキシドール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●フェノール系消毒剤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●過炭酸ナトリウム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150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15002</TotalTime>
  <Words>1081</Words>
  <Application>Microsoft Office PowerPoint</Application>
  <PresentationFormat>画面に合わせる (4:3)</PresentationFormat>
  <Paragraphs>583</Paragraphs>
  <Slides>72</Slides>
  <Notes>65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72</vt:i4>
      </vt:variant>
    </vt:vector>
  </HeadingPairs>
  <TitlesOfParts>
    <vt:vector size="82" baseType="lpstr">
      <vt:lpstr>ＭＳ Ｐゴシック</vt:lpstr>
      <vt:lpstr>ＭＳ ゴシック</vt:lpstr>
      <vt:lpstr>PraxisCom-Light</vt:lpstr>
      <vt:lpstr>PraxisCom-Semibold</vt:lpstr>
      <vt:lpstr>メイリオ</vt:lpstr>
      <vt:lpstr>Arial</vt:lpstr>
      <vt:lpstr>Calibri</vt:lpstr>
      <vt:lpstr>Times New Roman</vt:lpstr>
      <vt:lpstr>Wingdings</vt:lpstr>
      <vt:lpstr>Office ​​テーマ</vt:lpstr>
      <vt:lpstr>     「ここがポイント！ 　　　    ノロウイルスの対応及び注意点」　            　～学校で、薬局で、病院で指導に役立つ～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HCLO(次亜塩素酸)濃度とpＨの関係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嘔吐物処理チーム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実習の様子</vt:lpstr>
      <vt:lpstr>実習の様子</vt:lpstr>
      <vt:lpstr>実習の様子</vt:lpstr>
      <vt:lpstr>実習の様子</vt:lpstr>
      <vt:lpstr> おう吐物処理報告書 </vt:lpstr>
      <vt:lpstr>PowerPoint プレゼンテーション</vt:lpstr>
      <vt:lpstr>PowerPoint プレゼンテーション</vt:lpstr>
      <vt:lpstr>よく出る質問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空気検査の結果について</dc:title>
  <dc:creator>社団法人 和歌山県薬剤師会</dc:creator>
  <cp:lastModifiedBy>hiroshi hatanaka</cp:lastModifiedBy>
  <cp:revision>795</cp:revision>
  <cp:lastPrinted>2014-01-12T00:53:37Z</cp:lastPrinted>
  <dcterms:created xsi:type="dcterms:W3CDTF">2011-02-12T02:18:26Z</dcterms:created>
  <dcterms:modified xsi:type="dcterms:W3CDTF">2014-09-30T11:07:59Z</dcterms:modified>
</cp:coreProperties>
</file>