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74" r:id="rId5"/>
    <p:sldMasterId id="2147483686" r:id="rId6"/>
  </p:sldMasterIdLst>
  <p:notesMasterIdLst>
    <p:notesMasterId r:id="rId30"/>
  </p:notesMasterIdLst>
  <p:handoutMasterIdLst>
    <p:handoutMasterId r:id="rId31"/>
  </p:handoutMasterIdLst>
  <p:sldIdLst>
    <p:sldId id="256" r:id="rId7"/>
    <p:sldId id="269" r:id="rId8"/>
    <p:sldId id="270" r:id="rId9"/>
    <p:sldId id="271" r:id="rId10"/>
    <p:sldId id="272" r:id="rId11"/>
    <p:sldId id="294" r:id="rId12"/>
    <p:sldId id="274" r:id="rId13"/>
    <p:sldId id="275" r:id="rId14"/>
    <p:sldId id="276" r:id="rId15"/>
    <p:sldId id="277" r:id="rId16"/>
    <p:sldId id="279" r:id="rId17"/>
    <p:sldId id="278" r:id="rId18"/>
    <p:sldId id="282" r:id="rId19"/>
    <p:sldId id="283" r:id="rId20"/>
    <p:sldId id="293" r:id="rId21"/>
    <p:sldId id="285" r:id="rId22"/>
    <p:sldId id="286" r:id="rId23"/>
    <p:sldId id="287" r:id="rId24"/>
    <p:sldId id="288" r:id="rId25"/>
    <p:sldId id="289" r:id="rId26"/>
    <p:sldId id="290" r:id="rId27"/>
    <p:sldId id="291" r:id="rId28"/>
    <p:sldId id="292"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a:srgbClr val="FFCC00"/>
    <a:srgbClr val="FF6600"/>
    <a:srgbClr val="33CC33"/>
    <a:srgbClr val="66FF33"/>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98535" autoAdjust="0"/>
  </p:normalViewPr>
  <p:slideViewPr>
    <p:cSldViewPr>
      <p:cViewPr>
        <p:scale>
          <a:sx n="70" d="100"/>
          <a:sy n="70" d="100"/>
        </p:scale>
        <p:origin x="-139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A7C50251-8215-4C06-BF7F-574EA22C33D9}" type="datetimeFigureOut">
              <a:rPr kumimoji="1" lang="ja-JP" altLang="en-US" smtClean="0"/>
              <a:pPr/>
              <a:t>2013/5/23</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5D747F9-5381-4F99-B69A-74CD792C82B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2769812-A873-413E-8370-EB0B51E49CDD}" type="datetimeFigureOut">
              <a:rPr kumimoji="1" lang="ja-JP" altLang="en-US" smtClean="0"/>
              <a:pPr/>
              <a:t>2013/5/23</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DCA444D-B7DD-4405-8752-A32E4FFCCD0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DCA444D-B7DD-4405-8752-A32E4FFCCD01}"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a:ln/>
        </p:spPr>
      </p:sp>
      <p:sp>
        <p:nvSpPr>
          <p:cNvPr id="14339" name="ノート プレースホルダー 2"/>
          <p:cNvSpPr>
            <a:spLocks noGrp="1"/>
          </p:cNvSpPr>
          <p:nvPr>
            <p:ph type="body" idx="1"/>
          </p:nvPr>
        </p:nvSpPr>
        <p:spPr>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
        <p:nvSpPr>
          <p:cNvPr id="14340" name="スライド番号プレースホルダー 3"/>
          <p:cNvSpPr txBox="1">
            <a:spLocks noGrp="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8B15B1C0-D59D-4436-906F-914D896F0735}" type="slidenum">
              <a:rPr kumimoji="1" lang="ja-JP" altLang="en-US" sz="1100" b="0">
                <a:solidFill>
                  <a:schemeClr val="tx1"/>
                </a:solidFill>
              </a:rPr>
              <a:pPr algn="r" defTabSz="935166" eaLnBrk="0" hangingPunct="0"/>
              <a:t>16</a:t>
            </a:fld>
            <a:endParaRPr kumimoji="1" lang="en-US" altLang="ja-JP" sz="1100"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
        <p:nvSpPr>
          <p:cNvPr id="15364" name="スライド番号プレースホルダー 3"/>
          <p:cNvSpPr txBox="1">
            <a:spLocks noGrp="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925D4624-B577-49C8-ABC5-5E6AA18CA379}" type="slidenum">
              <a:rPr kumimoji="1" lang="ja-JP" altLang="en-US" sz="1100" b="0">
                <a:solidFill>
                  <a:schemeClr val="tx1"/>
                </a:solidFill>
              </a:rPr>
              <a:pPr algn="r" defTabSz="935166" eaLnBrk="0" hangingPunct="0"/>
              <a:t>17</a:t>
            </a:fld>
            <a:endParaRPr kumimoji="1" lang="en-US" altLang="ja-JP" sz="1100" b="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
        <p:nvSpPr>
          <p:cNvPr id="16388" name="スライド番号プレースホルダー 3"/>
          <p:cNvSpPr txBox="1">
            <a:spLocks noGrp="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F204E8BF-F88B-46CF-AEA8-F8684458B43F}" type="slidenum">
              <a:rPr kumimoji="1" lang="ja-JP" altLang="en-US" sz="1100" b="0">
                <a:solidFill>
                  <a:schemeClr val="tx1"/>
                </a:solidFill>
              </a:rPr>
              <a:pPr algn="r" defTabSz="935166" eaLnBrk="0" hangingPunct="0"/>
              <a:t>18</a:t>
            </a:fld>
            <a:endParaRPr kumimoji="1" lang="en-US" altLang="ja-JP" sz="1100" b="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
        <p:nvSpPr>
          <p:cNvPr id="17412" name="スライド番号プレースホルダー 3"/>
          <p:cNvSpPr txBox="1">
            <a:spLocks noGrp="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F63C515C-0941-4F2C-A2B2-2D2B7B218E8B}" type="slidenum">
              <a:rPr kumimoji="1" lang="ja-JP" altLang="en-US" sz="1100" b="0">
                <a:solidFill>
                  <a:schemeClr val="tx1"/>
                </a:solidFill>
              </a:rPr>
              <a:pPr algn="r" defTabSz="935166" eaLnBrk="0" hangingPunct="0"/>
              <a:t>19</a:t>
            </a:fld>
            <a:endParaRPr kumimoji="1" lang="en-US" altLang="ja-JP" sz="1100" b="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ln/>
        </p:spPr>
      </p:sp>
      <p:sp>
        <p:nvSpPr>
          <p:cNvPr id="18435" name="ノート プレースホルダー 2"/>
          <p:cNvSpPr>
            <a:spLocks noGrp="1"/>
          </p:cNvSpPr>
          <p:nvPr>
            <p:ph type="body" idx="1"/>
          </p:nvPr>
        </p:nvSpPr>
        <p:spPr>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
        <p:nvSpPr>
          <p:cNvPr id="18436" name="スライド番号プレースホルダー 3"/>
          <p:cNvSpPr txBox="1">
            <a:spLocks noGrp="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565962BD-2AA1-4B0D-A9FE-8C9F9C9ABE64}" type="slidenum">
              <a:rPr kumimoji="1" lang="ja-JP" altLang="en-US" sz="1100" b="0">
                <a:solidFill>
                  <a:schemeClr val="tx1"/>
                </a:solidFill>
              </a:rPr>
              <a:pPr algn="r" defTabSz="935166" eaLnBrk="0" hangingPunct="0"/>
              <a:t>20</a:t>
            </a:fld>
            <a:endParaRPr kumimoji="1" lang="en-US" altLang="ja-JP" sz="11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075787BB-0FBC-4746-BF36-99AF19786318}" type="slidenum">
              <a:rPr lang="ja-JP" altLang="en-US" sz="1100" b="0">
                <a:solidFill>
                  <a:schemeClr val="tx1"/>
                </a:solidFill>
              </a:rPr>
              <a:pPr algn="r" defTabSz="935166" eaLnBrk="0" hangingPunct="0"/>
              <a:t>21</a:t>
            </a:fld>
            <a:endParaRPr lang="en-US" altLang="ja-JP" sz="1100" b="0" dirty="0">
              <a:solidFill>
                <a:schemeClr val="tx1"/>
              </a:solidFill>
            </a:endParaRPr>
          </a:p>
        </p:txBody>
      </p:sp>
      <p:sp>
        <p:nvSpPr>
          <p:cNvPr id="19459" name="Rectangle 2"/>
          <p:cNvSpPr>
            <a:spLocks noGrp="1" noRot="1" noChangeAspect="1" noChangeArrowheads="1" noTextEdit="1"/>
          </p:cNvSpPr>
          <p:nvPr>
            <p:ph type="sldImg"/>
          </p:nvPr>
        </p:nvSpPr>
        <p:spPr>
          <a:xfrm>
            <a:off x="1042988" y="765175"/>
            <a:ext cx="4892675" cy="3670300"/>
          </a:xfrm>
          <a:ln/>
        </p:spPr>
      </p:sp>
      <p:sp>
        <p:nvSpPr>
          <p:cNvPr id="19460" name="Rectangle 3"/>
          <p:cNvSpPr>
            <a:spLocks noGrp="1" noChangeArrowheads="1"/>
          </p:cNvSpPr>
          <p:nvPr>
            <p:ph type="body" idx="1"/>
          </p:nvPr>
        </p:nvSpPr>
        <p:spPr>
          <a:xfrm>
            <a:off x="906451" y="4815342"/>
            <a:ext cx="4994299" cy="4378746"/>
          </a:xfrm>
          <a:noFill/>
          <a:ln/>
        </p:spPr>
        <p:txBody>
          <a:bodyPr lIns="93595" tIns="46799" rIns="93595" bIns="46799"/>
          <a:lstStyle/>
          <a:p>
            <a:pPr>
              <a:spcBef>
                <a:spcPct val="0"/>
              </a:spcBef>
              <a:spcAft>
                <a:spcPts val="1210"/>
              </a:spcAft>
            </a:pPr>
            <a:endParaRPr kumimoji="0" lang="en-US" altLang="ja-JP" sz="1000" dirty="0" smtClean="0">
              <a:latin typeface="ＭＳ 明朝" pitchFamily="17" charset="-128"/>
              <a:ea typeface="ＭＳ 明朝" pitchFamily="17" charset="-128"/>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6826" y="9443571"/>
            <a:ext cx="2950375" cy="495767"/>
          </a:xfrm>
          <a:prstGeom prst="rect">
            <a:avLst/>
          </a:prstGeom>
          <a:noFill/>
          <a:ln w="9525">
            <a:noFill/>
            <a:miter lim="800000"/>
            <a:headEnd/>
            <a:tailEnd/>
          </a:ln>
        </p:spPr>
        <p:txBody>
          <a:bodyPr lIns="93595" tIns="46799" rIns="93595" bIns="46799" anchor="b"/>
          <a:lstStyle/>
          <a:p>
            <a:pPr algn="r" defTabSz="935166" eaLnBrk="0" hangingPunct="0"/>
            <a:fld id="{9D562934-BA91-48EB-A305-E16203F4AA21}" type="slidenum">
              <a:rPr lang="ja-JP" altLang="en-US" sz="1100" b="0">
                <a:solidFill>
                  <a:schemeClr val="tx1"/>
                </a:solidFill>
              </a:rPr>
              <a:pPr algn="r" defTabSz="935166" eaLnBrk="0" hangingPunct="0"/>
              <a:t>23</a:t>
            </a:fld>
            <a:endParaRPr lang="en-US" altLang="ja-JP" sz="1100" b="0" dirty="0">
              <a:solidFill>
                <a:schemeClr val="tx1"/>
              </a:solidFill>
            </a:endParaRPr>
          </a:p>
        </p:txBody>
      </p:sp>
      <p:sp>
        <p:nvSpPr>
          <p:cNvPr id="20483" name="Rectangle 2"/>
          <p:cNvSpPr>
            <a:spLocks noGrp="1" noRot="1" noChangeAspect="1" noChangeArrowheads="1" noTextEdit="1"/>
          </p:cNvSpPr>
          <p:nvPr>
            <p:ph type="sldImg"/>
          </p:nvPr>
        </p:nvSpPr>
        <p:spPr>
          <a:xfrm>
            <a:off x="1042988" y="765175"/>
            <a:ext cx="4892675" cy="3670300"/>
          </a:xfrm>
          <a:ln/>
        </p:spPr>
      </p:sp>
      <p:sp>
        <p:nvSpPr>
          <p:cNvPr id="20484" name="Rectangle 3"/>
          <p:cNvSpPr>
            <a:spLocks noGrp="1" noChangeArrowheads="1"/>
          </p:cNvSpPr>
          <p:nvPr>
            <p:ph type="body" idx="1"/>
          </p:nvPr>
        </p:nvSpPr>
        <p:spPr>
          <a:xfrm>
            <a:off x="906451" y="4815342"/>
            <a:ext cx="4994299" cy="4378746"/>
          </a:xfrm>
          <a:noFill/>
          <a:ln/>
        </p:spPr>
        <p:txBody>
          <a:bodyPr lIns="93595" tIns="46799" rIns="93595" bIns="46799"/>
          <a:lstStyle/>
          <a:p>
            <a:pPr>
              <a:spcBef>
                <a:spcPct val="0"/>
              </a:spcBef>
              <a:spcAft>
                <a:spcPts val="1210"/>
              </a:spcAft>
            </a:pPr>
            <a:endParaRPr lang="ja-JP" altLang="ja-JP" sz="1000" dirty="0" smtClean="0">
              <a:latin typeface="ＭＳ 明朝" pitchFamily="17" charset="-128"/>
              <a:ea typeface="ＭＳ 明朝" pitchFamily="17" charset="-128"/>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1"/>
            <a:ext cx="9144000" cy="6858001"/>
          </a:xfrm>
          <a:prstGeom prst="rect">
            <a:avLst/>
          </a:prstGeom>
          <a:noFill/>
          <a:ln w="9525">
            <a:noFill/>
            <a:miter lim="800000"/>
            <a:headEnd/>
            <a:tailEnd/>
          </a:ln>
          <a:effectLst/>
        </p:spPr>
      </p:pic>
      <p:sp>
        <p:nvSpPr>
          <p:cNvPr id="2" name="タイトル 1"/>
          <p:cNvSpPr>
            <a:spLocks noGrp="1"/>
          </p:cNvSpPr>
          <p:nvPr>
            <p:ph type="ctrTitle"/>
          </p:nvPr>
        </p:nvSpPr>
        <p:spPr>
          <a:xfrm>
            <a:off x="214282" y="1643050"/>
            <a:ext cx="4857784" cy="1470025"/>
          </a:xfrm>
        </p:spPr>
        <p:txBody>
          <a:bodyPr>
            <a:normAutofit/>
          </a:bodyPr>
          <a:lstStyle>
            <a:lvl1pPr algn="l">
              <a:defRPr sz="3600">
                <a:latin typeface="HGPｺﾞｼｯｸE" pitchFamily="50" charset="-128"/>
                <a:ea typeface="HGPｺﾞｼｯｸE" pitchFamily="50" charset="-128"/>
              </a:defRPr>
            </a:lvl1pPr>
          </a:lstStyle>
          <a:p>
            <a:r>
              <a:rPr kumimoji="1" lang="ja-JP" altLang="en-US" smtClean="0"/>
              <a:t>マスタ タイトルの書式設定</a:t>
            </a:r>
            <a:endParaRPr kumimoji="1" lang="ja-JP" altLang="en-US"/>
          </a:p>
        </p:txBody>
      </p:sp>
      <p:sp>
        <p:nvSpPr>
          <p:cNvPr id="6" name="スライド番号プレースホルダ 5"/>
          <p:cNvSpPr>
            <a:spLocks noGrp="1"/>
          </p:cNvSpPr>
          <p:nvPr>
            <p:ph type="sldNum" sz="quarter" idx="12"/>
          </p:nvPr>
        </p:nvSpPr>
        <p:spPr>
          <a:xfrm>
            <a:off x="7010432" y="6492899"/>
            <a:ext cx="2133600" cy="365125"/>
          </a:xfrm>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041B06-2B97-4579-9B92-D880A7F95A4D}"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214290"/>
            <a:ext cx="9124950" cy="6410325"/>
          </a:xfrm>
          <a:prstGeom prst="rect">
            <a:avLst/>
          </a:prstGeom>
          <a:noFill/>
          <a:ln w="9525">
            <a:noFill/>
            <a:miter lim="800000"/>
            <a:headEnd/>
            <a:tailEnd/>
          </a:ln>
          <a:effectLst/>
        </p:spPr>
      </p:pic>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8CF5EB-42C2-478C-A613-55DB55C4EBB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5" name="スライド番号プレースホルダ 4"/>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
        <p:nvSpPr>
          <p:cNvPr id="7" name="テキスト ボックス 6"/>
          <p:cNvSpPr txBox="1"/>
          <p:nvPr userDrawn="1"/>
        </p:nvSpPr>
        <p:spPr>
          <a:xfrm>
            <a:off x="323528" y="6477664"/>
            <a:ext cx="1584176" cy="276999"/>
          </a:xfrm>
          <a:prstGeom prst="rect">
            <a:avLst/>
          </a:prstGeom>
          <a:noFill/>
          <a:ln w="19050">
            <a:solidFill>
              <a:srgbClr val="FF0000"/>
            </a:solidFill>
          </a:ln>
        </p:spPr>
        <p:txBody>
          <a:bodyPr wrap="square" rtlCol="0">
            <a:spAutoFit/>
          </a:bodyPr>
          <a:lstStyle/>
          <a:p>
            <a:r>
              <a:rPr kumimoji="1" lang="ja-JP" altLang="en-US" sz="1200" dirty="0" smtClean="0">
                <a:solidFill>
                  <a:srgbClr val="FF0000"/>
                </a:solidFill>
              </a:rPr>
              <a:t>参考資料・コピー厳禁</a:t>
            </a:r>
            <a:endParaRPr kumimoji="1" lang="ja-JP" altLang="en-US" sz="1200" dirty="0">
              <a:solidFill>
                <a:srgbClr val="FF0000"/>
              </a:solidFill>
            </a:endParaRPr>
          </a:p>
        </p:txBody>
      </p:sp>
      <p:sp>
        <p:nvSpPr>
          <p:cNvPr id="8" name="正方形/長方形 7"/>
          <p:cNvSpPr/>
          <p:nvPr userDrawn="1"/>
        </p:nvSpPr>
        <p:spPr bwMode="auto">
          <a:xfrm>
            <a:off x="1978819" y="6237288"/>
            <a:ext cx="4897437" cy="576262"/>
          </a:xfrm>
          <a:prstGeom prst="rect">
            <a:avLst/>
          </a:prstGeom>
          <a:noFill/>
          <a:ln w="9525" cap="flat" cmpd="sng" algn="ctr">
            <a:solidFill>
              <a:srgbClr val="FF0000"/>
            </a:solidFill>
            <a:prstDash val="solid"/>
            <a:round/>
            <a:headEnd type="none" w="med" len="med"/>
            <a:tailEnd type="none" w="med" len="med"/>
          </a:ln>
          <a:effectLst/>
        </p:spPr>
        <p:txBody>
          <a:bodyPr/>
          <a:lstStyle/>
          <a:p>
            <a:pPr eaLnBrk="0" hangingPunct="0">
              <a:defRPr/>
            </a:pPr>
            <a:r>
              <a:rPr lang="ja-JP" altLang="en-US" sz="1050" b="0" dirty="0">
                <a:solidFill>
                  <a:srgbClr val="FF0000"/>
                </a:solidFill>
                <a:latin typeface="Arial" pitchFamily="-111" charset="0"/>
                <a:ea typeface="ＭＳ Ｐゴシック" pitchFamily="-111" charset="-128"/>
              </a:rPr>
              <a:t>本スライドは、以下の方々を対象とした講習会でのみ利用が可能です。</a:t>
            </a:r>
            <a:endParaRPr lang="en-US" altLang="ja-JP" sz="1050" b="0" dirty="0">
              <a:solidFill>
                <a:srgbClr val="FF0000"/>
              </a:solidFill>
              <a:latin typeface="Arial" pitchFamily="-111" charset="0"/>
              <a:ea typeface="ＭＳ Ｐゴシック" pitchFamily="-111" charset="-128"/>
            </a:endParaRPr>
          </a:p>
          <a:p>
            <a:pPr eaLnBrk="0" hangingPunct="0">
              <a:defRPr/>
            </a:pP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医療関係者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患者さんやそのご家族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救急救命士</a:t>
            </a:r>
            <a:r>
              <a:rPr lang="en-US" altLang="ja-JP" sz="1050" b="0" dirty="0">
                <a:solidFill>
                  <a:srgbClr val="FF0000"/>
                </a:solidFill>
                <a:latin typeface="Arial" pitchFamily="-111" charset="0"/>
                <a:ea typeface="ＭＳ Ｐゴシック" pitchFamily="-111" charset="-128"/>
              </a:rPr>
              <a:t> / </a:t>
            </a:r>
            <a:r>
              <a:rPr lang="ja-JP" altLang="en-US" sz="1050" b="0" dirty="0">
                <a:solidFill>
                  <a:srgbClr val="FF0000"/>
                </a:solidFill>
                <a:latin typeface="Arial" pitchFamily="-111" charset="0"/>
                <a:ea typeface="ＭＳ Ｐゴシック" pitchFamily="-111" charset="-128"/>
              </a:rPr>
              <a:t>小学校、中学校、高等学校、中等教育学校、特別支援学校および幼稚園などの教職員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保育所における保育士</a:t>
            </a:r>
            <a:endParaRPr lang="ja-JP" altLang="ja-JP" b="0" dirty="0"/>
          </a:p>
          <a:p>
            <a:pPr eaLnBrk="0" hangingPunct="0">
              <a:defRPr/>
            </a:pPr>
            <a:endParaRPr lang="ja-JP" altLang="en-US" sz="1050" b="0" dirty="0">
              <a:solidFill>
                <a:srgbClr val="FF0000"/>
              </a:solidFill>
              <a:latin typeface="Arial" pitchFamily="-111" charset="0"/>
              <a:ea typeface="ＭＳ Ｐゴシック" pitchFamily="-111"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D6DAEBC-FD27-4CBD-B953-1F7EC4669C0D}" type="datetimeFigureOut">
              <a:rPr kumimoji="1" lang="ja-JP" altLang="en-US" smtClean="0"/>
              <a:pPr/>
              <a:t>2013/5/23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344DEB-7DCA-42BB-9C24-9116D31823B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srcRect/>
          <a:stretch>
            <a:fillRect/>
          </a:stretch>
        </p:blipFill>
        <p:spPr bwMode="auto">
          <a:xfrm>
            <a:off x="0" y="-24"/>
            <a:ext cx="9144000" cy="1609725"/>
          </a:xfrm>
          <a:prstGeom prst="rect">
            <a:avLst/>
          </a:prstGeom>
          <a:noFill/>
          <a:ln w="9525">
            <a:noFill/>
            <a:miter lim="800000"/>
            <a:headEnd/>
            <a:tailEnd/>
          </a:ln>
          <a:effectLst/>
        </p:spPr>
      </p:pic>
      <p:sp>
        <p:nvSpPr>
          <p:cNvPr id="2" name="タイトル プレースホルダ 1"/>
          <p:cNvSpPr>
            <a:spLocks noGrp="1"/>
          </p:cNvSpPr>
          <p:nvPr>
            <p:ph type="title"/>
          </p:nvPr>
        </p:nvSpPr>
        <p:spPr>
          <a:xfrm>
            <a:off x="1428728" y="60936"/>
            <a:ext cx="7429552"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DAEBC-FD27-4CBD-B953-1F7EC4669C0D}" type="datetimeFigureOut">
              <a:rPr kumimoji="1" lang="ja-JP" altLang="en-US" smtClean="0"/>
              <a:pPr/>
              <a:t>2013/5/23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44DEB-7DCA-42BB-9C24-9116D31823B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kumimoji="1" sz="2800" kern="120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HGPｺﾞｼｯｸE" pitchFamily="50" charset="-128"/>
          <a:ea typeface="HGPｺﾞｼｯｸE"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HGPｺﾞｼｯｸE" pitchFamily="50" charset="-128"/>
          <a:ea typeface="HGPｺﾞｼｯｸE"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HGPｺﾞｼｯｸE" pitchFamily="50" charset="-128"/>
          <a:ea typeface="HGPｺﾞｼｯｸE"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HGPｺﾞｼｯｸE" pitchFamily="50" charset="-128"/>
          <a:ea typeface="HGPｺﾞｼｯｸE"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HGPｺﾞｼｯｸE" pitchFamily="50" charset="-128"/>
          <a:ea typeface="HGPｺﾞｼｯｸE"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41B06-2B97-4579-9B92-D880A7F95A4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CF5EB-42C2-478C-A613-55DB55C4EBB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214282" y="1643050"/>
            <a:ext cx="4857784" cy="1785950"/>
          </a:xfrm>
        </p:spPr>
        <p:txBody>
          <a:bodyPr>
            <a:noAutofit/>
          </a:bodyPr>
          <a:lstStyle/>
          <a:p>
            <a:pPr>
              <a:lnSpc>
                <a:spcPts val="5000"/>
              </a:lnSpc>
            </a:pPr>
            <a:r>
              <a:rPr lang="ja-JP" altLang="en-US"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食物アレルギーによる</a:t>
            </a:r>
            <a:r>
              <a:rPr lang="en-US" altLang="ja-JP"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r>
            <a:br>
              <a:rPr lang="en-US" altLang="ja-JP"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br>
            <a:r>
              <a:rPr lang="ja-JP" altLang="en-US"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アナフィラキシーと</a:t>
            </a:r>
            <a:r>
              <a:rPr lang="en-US" altLang="ja-JP"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r>
            <a:br>
              <a:rPr lang="en-US" altLang="ja-JP"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br>
            <a:r>
              <a:rPr lang="ja-JP" altLang="en-US" sz="4000" dirty="0" smtClean="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その対応</a:t>
            </a:r>
            <a:endParaRPr kumimoji="1" lang="ja-JP" altLang="en-US" sz="4000" dirty="0">
              <a:solidFill>
                <a:srgbClr val="0070C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8" name="スライド番号プレースホルダ 7"/>
          <p:cNvSpPr>
            <a:spLocks noGrp="1"/>
          </p:cNvSpPr>
          <p:nvPr>
            <p:ph type="sldNum" sz="quarter" idx="12"/>
          </p:nvPr>
        </p:nvSpPr>
        <p:spPr/>
        <p:txBody>
          <a:bodyPr/>
          <a:lstStyle/>
          <a:p>
            <a:fld id="{5C0A98AA-3D29-4F03-A17B-ABBE2098AF29}" type="slidenum">
              <a:rPr kumimoji="1" lang="ja-JP" altLang="en-US" smtClean="0"/>
              <a:pPr/>
              <a:t>1</a:t>
            </a:fld>
            <a:endParaRPr kumimoji="1" lang="ja-JP" altLang="en-US"/>
          </a:p>
        </p:txBody>
      </p:sp>
      <p:sp>
        <p:nvSpPr>
          <p:cNvPr id="4" name="正方形/長方形 3"/>
          <p:cNvSpPr/>
          <p:nvPr/>
        </p:nvSpPr>
        <p:spPr bwMode="auto">
          <a:xfrm>
            <a:off x="214282" y="3929066"/>
            <a:ext cx="4357718" cy="1571636"/>
          </a:xfrm>
          <a:prstGeom prst="rect">
            <a:avLst/>
          </a:prstGeom>
          <a:noFill/>
          <a:ln w="12700" cap="flat" cmpd="sng" algn="ctr">
            <a:solidFill>
              <a:srgbClr val="FF0000"/>
            </a:solidFill>
            <a:prstDash val="solid"/>
            <a:round/>
            <a:headEnd type="none" w="med" len="med"/>
            <a:tailEnd type="none" w="med" len="med"/>
          </a:ln>
          <a:effectLst/>
        </p:spPr>
        <p:txBody>
          <a:bodyPr anchor="ctr"/>
          <a:lstStyle/>
          <a:p>
            <a:pPr eaLnBrk="0" hangingPunct="0">
              <a:defRPr/>
            </a:pPr>
            <a:r>
              <a:rPr lang="ja-JP" altLang="en-US" sz="1400" b="0" dirty="0">
                <a:solidFill>
                  <a:srgbClr val="FF0000"/>
                </a:solidFill>
                <a:latin typeface="HGPｺﾞｼｯｸE" pitchFamily="50" charset="-128"/>
                <a:ea typeface="HGPｺﾞｼｯｸE" pitchFamily="50" charset="-128"/>
              </a:rPr>
              <a:t>本スライドは、以下の方々を対象とした講習会で</a:t>
            </a:r>
            <a:r>
              <a:rPr lang="ja-JP" altLang="en-US" sz="1400" b="0" dirty="0" smtClean="0">
                <a:solidFill>
                  <a:srgbClr val="FF0000"/>
                </a:solidFill>
                <a:latin typeface="HGPｺﾞｼｯｸE" pitchFamily="50" charset="-128"/>
                <a:ea typeface="HGPｺﾞｼｯｸE" pitchFamily="50" charset="-128"/>
              </a:rPr>
              <a:t>のみ</a:t>
            </a:r>
            <a:endParaRPr lang="en-US" altLang="ja-JP" sz="1400" b="0" dirty="0" smtClean="0">
              <a:solidFill>
                <a:srgbClr val="FF0000"/>
              </a:solidFill>
              <a:latin typeface="HGPｺﾞｼｯｸE" pitchFamily="50" charset="-128"/>
              <a:ea typeface="HGPｺﾞｼｯｸE" pitchFamily="50" charset="-128"/>
            </a:endParaRPr>
          </a:p>
          <a:p>
            <a:pPr eaLnBrk="0" hangingPunct="0">
              <a:defRPr/>
            </a:pPr>
            <a:r>
              <a:rPr lang="ja-JP" altLang="en-US" sz="1400" b="0" dirty="0" smtClean="0">
                <a:solidFill>
                  <a:srgbClr val="FF0000"/>
                </a:solidFill>
                <a:latin typeface="HGPｺﾞｼｯｸE" pitchFamily="50" charset="-128"/>
                <a:ea typeface="HGPｺﾞｼｯｸE" pitchFamily="50" charset="-128"/>
              </a:rPr>
              <a:t>利用</a:t>
            </a:r>
            <a:r>
              <a:rPr lang="ja-JP" altLang="en-US" sz="1400" b="0" dirty="0">
                <a:solidFill>
                  <a:srgbClr val="FF0000"/>
                </a:solidFill>
                <a:latin typeface="HGPｺﾞｼｯｸE" pitchFamily="50" charset="-128"/>
                <a:ea typeface="HGPｺﾞｼｯｸE" pitchFamily="50" charset="-128"/>
              </a:rPr>
              <a:t>が可能です。</a:t>
            </a:r>
            <a:endParaRPr lang="en-US" altLang="ja-JP" sz="1400" b="0" dirty="0">
              <a:solidFill>
                <a:srgbClr val="FF0000"/>
              </a:solidFill>
              <a:latin typeface="HGPｺﾞｼｯｸE" pitchFamily="50" charset="-128"/>
              <a:ea typeface="HGPｺﾞｼｯｸE" pitchFamily="50" charset="-128"/>
            </a:endParaRPr>
          </a:p>
          <a:p>
            <a:pPr marL="176213" indent="-176213" eaLnBrk="0" hangingPunct="0">
              <a:buSzPct val="111000"/>
              <a:buFont typeface="Wingdings" pitchFamily="2" charset="2"/>
              <a:buChar char="l"/>
              <a:defRPr/>
            </a:pPr>
            <a:r>
              <a:rPr lang="ja-JP" altLang="en-US" sz="1400" b="0" dirty="0" smtClean="0">
                <a:solidFill>
                  <a:srgbClr val="FF0000"/>
                </a:solidFill>
                <a:latin typeface="HGPｺﾞｼｯｸE" pitchFamily="50" charset="-128"/>
                <a:ea typeface="HGPｺﾞｼｯｸE" pitchFamily="50" charset="-128"/>
              </a:rPr>
              <a:t>医療関係者</a:t>
            </a:r>
            <a:r>
              <a:rPr lang="en-US" altLang="ja-JP" sz="1400" b="0" dirty="0" smtClean="0">
                <a:solidFill>
                  <a:srgbClr val="FF0000"/>
                </a:solidFill>
                <a:latin typeface="HGPｺﾞｼｯｸE" pitchFamily="50" charset="-128"/>
                <a:ea typeface="HGPｺﾞｼｯｸE" pitchFamily="50" charset="-128"/>
              </a:rPr>
              <a:t>/</a:t>
            </a:r>
            <a:r>
              <a:rPr lang="ja-JP" altLang="en-US" sz="1400" b="0" dirty="0" smtClean="0">
                <a:solidFill>
                  <a:srgbClr val="FF0000"/>
                </a:solidFill>
                <a:latin typeface="HGPｺﾞｼｯｸE" pitchFamily="50" charset="-128"/>
                <a:ea typeface="HGPｺﾞｼｯｸE" pitchFamily="50" charset="-128"/>
              </a:rPr>
              <a:t>患者</a:t>
            </a:r>
            <a:r>
              <a:rPr lang="ja-JP" altLang="en-US" sz="1400" b="0" dirty="0">
                <a:solidFill>
                  <a:srgbClr val="FF0000"/>
                </a:solidFill>
                <a:latin typeface="HGPｺﾞｼｯｸE" pitchFamily="50" charset="-128"/>
                <a:ea typeface="HGPｺﾞｼｯｸE" pitchFamily="50" charset="-128"/>
              </a:rPr>
              <a:t>さんやその</a:t>
            </a:r>
            <a:r>
              <a:rPr lang="ja-JP" altLang="en-US" sz="1400" b="0" dirty="0" smtClean="0">
                <a:solidFill>
                  <a:srgbClr val="FF0000"/>
                </a:solidFill>
                <a:latin typeface="HGPｺﾞｼｯｸE" pitchFamily="50" charset="-128"/>
                <a:ea typeface="HGPｺﾞｼｯｸE" pitchFamily="50" charset="-128"/>
              </a:rPr>
              <a:t>ご家族</a:t>
            </a:r>
            <a:r>
              <a:rPr lang="en-US" altLang="ja-JP" sz="1400" b="0" dirty="0" smtClean="0">
                <a:solidFill>
                  <a:srgbClr val="FF0000"/>
                </a:solidFill>
                <a:latin typeface="HGPｺﾞｼｯｸE" pitchFamily="50" charset="-128"/>
                <a:ea typeface="HGPｺﾞｼｯｸE" pitchFamily="50" charset="-128"/>
              </a:rPr>
              <a:t>/</a:t>
            </a:r>
            <a:r>
              <a:rPr lang="ja-JP" altLang="en-US" sz="1400" b="0" dirty="0" smtClean="0">
                <a:solidFill>
                  <a:srgbClr val="FF0000"/>
                </a:solidFill>
                <a:latin typeface="HGPｺﾞｼｯｸE" pitchFamily="50" charset="-128"/>
                <a:ea typeface="HGPｺﾞｼｯｸE" pitchFamily="50" charset="-128"/>
              </a:rPr>
              <a:t>救急救命士  </a:t>
            </a:r>
            <a:r>
              <a:rPr lang="en-US" altLang="ja-JP" sz="1400" b="0" dirty="0" smtClean="0">
                <a:solidFill>
                  <a:srgbClr val="FF0000"/>
                </a:solidFill>
                <a:latin typeface="HGPｺﾞｼｯｸE" pitchFamily="50" charset="-128"/>
                <a:ea typeface="HGPｺﾞｼｯｸE" pitchFamily="50" charset="-128"/>
              </a:rPr>
              <a:t>/</a:t>
            </a:r>
            <a:r>
              <a:rPr lang="ja-JP" altLang="en-US" sz="1400" b="0" dirty="0" smtClean="0">
                <a:solidFill>
                  <a:srgbClr val="FF0000"/>
                </a:solidFill>
                <a:latin typeface="HGPｺﾞｼｯｸE" pitchFamily="50" charset="-128"/>
                <a:ea typeface="HGPｺﾞｼｯｸE" pitchFamily="50" charset="-128"/>
              </a:rPr>
              <a:t>小学校</a:t>
            </a:r>
            <a:r>
              <a:rPr lang="ja-JP" altLang="en-US" sz="1400" b="0" dirty="0">
                <a:solidFill>
                  <a:srgbClr val="FF0000"/>
                </a:solidFill>
                <a:latin typeface="HGPｺﾞｼｯｸE" pitchFamily="50" charset="-128"/>
                <a:ea typeface="HGPｺﾞｼｯｸE" pitchFamily="50" charset="-128"/>
              </a:rPr>
              <a:t>、中学校、高等学校</a:t>
            </a:r>
            <a:r>
              <a:rPr lang="ja-JP" altLang="en-US" sz="1400" b="0" dirty="0" smtClean="0">
                <a:solidFill>
                  <a:srgbClr val="FF0000"/>
                </a:solidFill>
                <a:latin typeface="HGPｺﾞｼｯｸE" pitchFamily="50" charset="-128"/>
                <a:ea typeface="HGPｺﾞｼｯｸE" pitchFamily="50" charset="-128"/>
              </a:rPr>
              <a:t>、中等</a:t>
            </a:r>
            <a:r>
              <a:rPr lang="ja-JP" altLang="en-US" sz="1400" dirty="0" smtClean="0">
                <a:solidFill>
                  <a:srgbClr val="FF0000"/>
                </a:solidFill>
                <a:latin typeface="HGPｺﾞｼｯｸE" pitchFamily="50" charset="-128"/>
                <a:ea typeface="HGPｺﾞｼｯｸE" pitchFamily="50" charset="-128"/>
              </a:rPr>
              <a:t>教育</a:t>
            </a:r>
            <a:r>
              <a:rPr lang="ja-JP" altLang="en-US" sz="1400" b="0" dirty="0" smtClean="0">
                <a:solidFill>
                  <a:srgbClr val="FF0000"/>
                </a:solidFill>
                <a:latin typeface="HGPｺﾞｼｯｸE" pitchFamily="50" charset="-128"/>
                <a:ea typeface="HGPｺﾞｼｯｸE" pitchFamily="50" charset="-128"/>
              </a:rPr>
              <a:t>学校</a:t>
            </a:r>
            <a:r>
              <a:rPr lang="ja-JP" altLang="en-US" sz="1400" b="0" dirty="0">
                <a:solidFill>
                  <a:srgbClr val="FF0000"/>
                </a:solidFill>
                <a:latin typeface="HGPｺﾞｼｯｸE" pitchFamily="50" charset="-128"/>
                <a:ea typeface="HGPｺﾞｼｯｸE" pitchFamily="50" charset="-128"/>
              </a:rPr>
              <a:t>、特別支援学校および幼稚園などの</a:t>
            </a:r>
            <a:r>
              <a:rPr lang="ja-JP" altLang="en-US" sz="1400" b="0" dirty="0" smtClean="0">
                <a:solidFill>
                  <a:srgbClr val="FF0000"/>
                </a:solidFill>
                <a:latin typeface="HGPｺﾞｼｯｸE" pitchFamily="50" charset="-128"/>
                <a:ea typeface="HGPｺﾞｼｯｸE" pitchFamily="50" charset="-128"/>
              </a:rPr>
              <a:t>教職員 </a:t>
            </a:r>
            <a:r>
              <a:rPr lang="en-US" altLang="ja-JP" sz="1400" b="0" dirty="0" smtClean="0">
                <a:solidFill>
                  <a:srgbClr val="FF0000"/>
                </a:solidFill>
                <a:latin typeface="HGPｺﾞｼｯｸE" pitchFamily="50" charset="-128"/>
                <a:ea typeface="HGPｺﾞｼｯｸE" pitchFamily="50" charset="-128"/>
              </a:rPr>
              <a:t>/ </a:t>
            </a:r>
            <a:r>
              <a:rPr lang="ja-JP" altLang="en-US" sz="1400" b="0" dirty="0" smtClean="0">
                <a:solidFill>
                  <a:srgbClr val="FF0000"/>
                </a:solidFill>
                <a:latin typeface="HGPｺﾞｼｯｸE" pitchFamily="50" charset="-128"/>
                <a:ea typeface="HGPｺﾞｼｯｸE" pitchFamily="50" charset="-128"/>
              </a:rPr>
              <a:t>保育</a:t>
            </a:r>
            <a:r>
              <a:rPr lang="ja-JP" altLang="en-US" sz="1400" dirty="0" smtClean="0">
                <a:solidFill>
                  <a:srgbClr val="FF0000"/>
                </a:solidFill>
                <a:latin typeface="HGPｺﾞｼｯｸE" pitchFamily="50" charset="-128"/>
                <a:ea typeface="HGPｺﾞｼｯｸE" pitchFamily="50" charset="-128"/>
              </a:rPr>
              <a:t>所における</a:t>
            </a:r>
            <a:r>
              <a:rPr lang="ja-JP" altLang="en-US" sz="1400" b="0" dirty="0" smtClean="0">
                <a:solidFill>
                  <a:srgbClr val="FF0000"/>
                </a:solidFill>
                <a:latin typeface="HGPｺﾞｼｯｸE" pitchFamily="50" charset="-128"/>
                <a:ea typeface="HGPｺﾞｼｯｸE" pitchFamily="50" charset="-128"/>
              </a:rPr>
              <a:t>保育士</a:t>
            </a:r>
            <a:endParaRPr lang="ja-JP" altLang="en-US" sz="1400" b="0" dirty="0">
              <a:solidFill>
                <a:srgbClr val="FF0000"/>
              </a:solidFill>
              <a:latin typeface="HGPｺﾞｼｯｸE" pitchFamily="50" charset="-128"/>
              <a:ea typeface="HGPｺﾞｼｯｸE" pitchFamily="50" charset="-128"/>
            </a:endParaRPr>
          </a:p>
        </p:txBody>
      </p:sp>
      <p:sp>
        <p:nvSpPr>
          <p:cNvPr id="5" name="テキスト ボックス 4"/>
          <p:cNvSpPr txBox="1"/>
          <p:nvPr/>
        </p:nvSpPr>
        <p:spPr>
          <a:xfrm>
            <a:off x="214282" y="5857892"/>
            <a:ext cx="1584176" cy="276999"/>
          </a:xfrm>
          <a:prstGeom prst="rect">
            <a:avLst/>
          </a:prstGeom>
          <a:noFill/>
          <a:ln w="19050">
            <a:solidFill>
              <a:srgbClr val="FF0000"/>
            </a:solidFill>
          </a:ln>
        </p:spPr>
        <p:txBody>
          <a:bodyPr wrap="square" rtlCol="0">
            <a:spAutoFit/>
          </a:bodyPr>
          <a:lstStyle/>
          <a:p>
            <a:r>
              <a:rPr kumimoji="1" lang="ja-JP" altLang="en-US" sz="1200" dirty="0" smtClean="0">
                <a:solidFill>
                  <a:srgbClr val="FF0000"/>
                </a:solidFill>
              </a:rPr>
              <a:t>参考資料・コピー厳禁</a:t>
            </a:r>
            <a:endParaRPr kumimoji="1" lang="ja-JP" altLang="en-US" sz="1200" dirty="0">
              <a:solidFill>
                <a:srgbClr val="FF0000"/>
              </a:solidFill>
            </a:endParaRPr>
          </a:p>
        </p:txBody>
      </p:sp>
      <p:sp>
        <p:nvSpPr>
          <p:cNvPr id="7" name="正方形/長方形 6"/>
          <p:cNvSpPr/>
          <p:nvPr/>
        </p:nvSpPr>
        <p:spPr>
          <a:xfrm>
            <a:off x="71437" y="6433660"/>
            <a:ext cx="837089" cy="230832"/>
          </a:xfrm>
          <a:prstGeom prst="rect">
            <a:avLst/>
          </a:prstGeom>
        </p:spPr>
        <p:txBody>
          <a:bodyPr wrap="none">
            <a:spAutoFit/>
          </a:bodyPr>
          <a:lstStyle/>
          <a:p>
            <a:r>
              <a:rPr lang="en-US" altLang="ja-JP" sz="900" dirty="0" smtClean="0">
                <a:latin typeface="HGPｺﾞｼｯｸE" pitchFamily="50" charset="-128"/>
                <a:ea typeface="HGPｺﾞｼｯｸE" pitchFamily="50" charset="-128"/>
              </a:rPr>
              <a:t>EPN32D006B</a:t>
            </a:r>
            <a:endParaRPr lang="ja-JP" altLang="en-US" sz="900" dirty="0">
              <a:latin typeface="HGPｺﾞｼｯｸE" pitchFamily="50" charset="-128"/>
              <a:ea typeface="HGPｺﾞｼｯｸE" pitchFamily="50" charset="-128"/>
            </a:endParaRPr>
          </a:p>
        </p:txBody>
      </p:sp>
      <p:sp>
        <p:nvSpPr>
          <p:cNvPr id="9" name="Rectangle 12"/>
          <p:cNvSpPr>
            <a:spLocks noChangeArrowheads="1"/>
          </p:cNvSpPr>
          <p:nvPr/>
        </p:nvSpPr>
        <p:spPr bwMode="auto">
          <a:xfrm>
            <a:off x="71438" y="6611779"/>
            <a:ext cx="1142976" cy="230832"/>
          </a:xfrm>
          <a:prstGeom prst="rect">
            <a:avLst/>
          </a:prstGeom>
          <a:noFill/>
          <a:ln w="9525">
            <a:no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uLnTx/>
                <a:uFillTx/>
                <a:latin typeface="HGPｺﾞｼｯｸE" pitchFamily="50" charset="-128"/>
                <a:ea typeface="HGPｺﾞｼｯｸE" pitchFamily="50" charset="-128"/>
              </a:rPr>
              <a:t>2013</a:t>
            </a:r>
            <a:r>
              <a:rPr kumimoji="1" lang="ja-JP" altLang="en-US" sz="900" b="0" i="0" u="none" strike="noStrike" kern="0" cap="none" spc="0" normalizeH="0" baseline="0" noProof="0" dirty="0" smtClean="0">
                <a:ln>
                  <a:noFill/>
                </a:ln>
                <a:uLnTx/>
                <a:uFillTx/>
                <a:latin typeface="HGPｺﾞｼｯｸE" pitchFamily="50" charset="-128"/>
                <a:ea typeface="HGPｺﾞｼｯｸE" pitchFamily="50" charset="-128"/>
              </a:rPr>
              <a:t>年</a:t>
            </a:r>
            <a:r>
              <a:rPr lang="en-US" altLang="ja-JP" sz="900" kern="0" dirty="0" smtClean="0">
                <a:latin typeface="HGPｺﾞｼｯｸE" pitchFamily="50" charset="-128"/>
                <a:ea typeface="HGPｺﾞｼｯｸE" pitchFamily="50" charset="-128"/>
              </a:rPr>
              <a:t>4</a:t>
            </a:r>
            <a:r>
              <a:rPr kumimoji="1" lang="ja-JP" altLang="en-US" sz="900" b="0" i="0" u="none" strike="noStrike" kern="0" cap="none" spc="0" normalizeH="0" baseline="0" noProof="0" dirty="0" smtClean="0">
                <a:ln>
                  <a:noFill/>
                </a:ln>
                <a:uLnTx/>
                <a:uFillTx/>
                <a:latin typeface="HGPｺﾞｼｯｸE" pitchFamily="50" charset="-128"/>
                <a:ea typeface="HGPｺﾞｼｯｸE" pitchFamily="50" charset="-128"/>
              </a:rPr>
              <a:t>月作成</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食物アレルギーによるアナフィラキシー反応において、初発、誤食ともに呼吸器症状やショック症状の発現がみられました</a:t>
            </a:r>
            <a:endParaRPr kumimoji="1" lang="ja-JP" altLang="en-US" dirty="0"/>
          </a:p>
        </p:txBody>
      </p:sp>
      <p:sp>
        <p:nvSpPr>
          <p:cNvPr id="6" name="Rectangle 8"/>
          <p:cNvSpPr txBox="1">
            <a:spLocks/>
          </p:cNvSpPr>
          <p:nvPr/>
        </p:nvSpPr>
        <p:spPr>
          <a:xfrm>
            <a:off x="500034" y="1500174"/>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アナフィラキシーの症状別発現率</a:t>
            </a:r>
          </a:p>
        </p:txBody>
      </p:sp>
      <p:sp>
        <p:nvSpPr>
          <p:cNvPr id="36" name="テキスト ボックス 35"/>
          <p:cNvSpPr txBox="1"/>
          <p:nvPr/>
        </p:nvSpPr>
        <p:spPr>
          <a:xfrm>
            <a:off x="1357290" y="5715016"/>
            <a:ext cx="7488832" cy="507831"/>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海老澤 元宏：厚生労働科学研究費補助金　免疫アレルギー疾患予防・治療研究事業 総括・分担研究報告書（平成</a:t>
            </a:r>
            <a:r>
              <a:rPr lang="en-US" altLang="ja-JP" sz="900" dirty="0" smtClean="0">
                <a:latin typeface="HGPｺﾞｼｯｸE" pitchFamily="50" charset="-128"/>
                <a:ea typeface="HGPｺﾞｼｯｸE" pitchFamily="50" charset="-128"/>
              </a:rPr>
              <a:t>17</a:t>
            </a:r>
            <a:r>
              <a:rPr lang="ja-JP" altLang="en-US" sz="900" dirty="0" smtClean="0">
                <a:latin typeface="HGPｺﾞｼｯｸE" pitchFamily="50" charset="-128"/>
                <a:ea typeface="HGPｺﾞｼｯｸE" pitchFamily="50" charset="-128"/>
              </a:rPr>
              <a:t>年度）</a:t>
            </a:r>
          </a:p>
          <a:p>
            <a:pPr algn="r"/>
            <a:r>
              <a:rPr lang="ja-JP" altLang="en-US" sz="900" dirty="0" smtClean="0">
                <a:latin typeface="HGPｺﾞｼｯｸE" pitchFamily="50" charset="-128"/>
                <a:ea typeface="HGPｺﾞｼｯｸE" pitchFamily="50" charset="-128"/>
              </a:rPr>
              <a:t>食物等によるアナフィラキシー反応の原因物質（アレルゲン）の確定、予防・予知法の確立に関する研究</a:t>
            </a:r>
          </a:p>
          <a:p>
            <a:pPr algn="r"/>
            <a:r>
              <a:rPr lang="ja-JP" altLang="en-US" sz="900" dirty="0" smtClean="0">
                <a:latin typeface="HGPｺﾞｼｯｸE" pitchFamily="50" charset="-128"/>
                <a:ea typeface="HGPｺﾞｼｯｸE" pitchFamily="50" charset="-128"/>
              </a:rPr>
              <a:t>海老澤 元宏：「平成</a:t>
            </a:r>
            <a:r>
              <a:rPr lang="en-US" altLang="ja-JP" sz="900" dirty="0" smtClean="0">
                <a:latin typeface="HGPｺﾞｼｯｸE" pitchFamily="50" charset="-128"/>
                <a:ea typeface="HGPｺﾞｼｯｸE" pitchFamily="50" charset="-128"/>
              </a:rPr>
              <a:t>17</a:t>
            </a:r>
            <a:r>
              <a:rPr lang="ja-JP" altLang="en-US" sz="900" dirty="0" smtClean="0">
                <a:latin typeface="HGPｺﾞｼｯｸE" pitchFamily="50" charset="-128"/>
                <a:ea typeface="HGPｺﾞｼｯｸE" pitchFamily="50" charset="-128"/>
              </a:rPr>
              <a:t>年　即時型食物アレルギー全国モニタリング調査」より作図 ［</a:t>
            </a:r>
            <a:r>
              <a:rPr lang="en-US" altLang="ja-JP" sz="900" dirty="0" smtClean="0">
                <a:latin typeface="HGPｺﾞｼｯｸE" pitchFamily="50" charset="-128"/>
                <a:ea typeface="HGPｺﾞｼｯｸE" pitchFamily="50" charset="-128"/>
              </a:rPr>
              <a:t>L20120827056</a:t>
            </a:r>
            <a:r>
              <a:rPr lang="ja-JP" altLang="en-US" sz="900" dirty="0" smtClean="0">
                <a:latin typeface="HGPｺﾞｼｯｸE" pitchFamily="50" charset="-128"/>
                <a:ea typeface="HGPｺﾞｼｯｸE" pitchFamily="50" charset="-128"/>
              </a:rPr>
              <a:t>］</a:t>
            </a:r>
          </a:p>
        </p:txBody>
      </p:sp>
      <p:sp>
        <p:nvSpPr>
          <p:cNvPr id="10" name="テキスト ボックス 9"/>
          <p:cNvSpPr txBox="1"/>
          <p:nvPr/>
        </p:nvSpPr>
        <p:spPr>
          <a:xfrm>
            <a:off x="785786" y="4907118"/>
            <a:ext cx="8072494" cy="707886"/>
          </a:xfrm>
          <a:prstGeom prst="rect">
            <a:avLst/>
          </a:prstGeom>
          <a:noFill/>
        </p:spPr>
        <p:txBody>
          <a:bodyPr wrap="square" rtlCol="0">
            <a:spAutoFit/>
          </a:bodyPr>
          <a:lstStyle/>
          <a:p>
            <a:r>
              <a:rPr lang="en-US" altLang="ja-JP" sz="1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調査概要</a:t>
            </a:r>
            <a:r>
              <a:rPr lang="en-US" altLang="ja-JP" sz="1000" dirty="0" smtClean="0">
                <a:latin typeface="HGPｺﾞｼｯｸE" pitchFamily="50" charset="-128"/>
                <a:ea typeface="HGPｺﾞｼｯｸE" pitchFamily="50" charset="-128"/>
              </a:rPr>
              <a:t>】</a:t>
            </a:r>
          </a:p>
          <a:p>
            <a:r>
              <a:rPr lang="ja-JP" altLang="en-US" sz="1000" dirty="0" smtClean="0">
                <a:latin typeface="HGPｺﾞｼｯｸE" pitchFamily="50" charset="-128"/>
                <a:ea typeface="HGPｺﾞｼｯｸE" pitchFamily="50" charset="-128"/>
              </a:rPr>
              <a:t>調査対象：何らかの食物を摂取後、</a:t>
            </a:r>
            <a:r>
              <a:rPr lang="en-US" altLang="ja-JP" sz="1000" dirty="0" smtClean="0">
                <a:latin typeface="HGPｺﾞｼｯｸE" pitchFamily="50" charset="-128"/>
                <a:ea typeface="HGPｺﾞｼｯｸE" pitchFamily="50" charset="-128"/>
              </a:rPr>
              <a:t>60</a:t>
            </a:r>
            <a:r>
              <a:rPr lang="ja-JP" altLang="en-US" sz="1000" dirty="0" smtClean="0">
                <a:latin typeface="HGPｺﾞｼｯｸE" pitchFamily="50" charset="-128"/>
                <a:ea typeface="HGPｺﾞｼｯｸE" pitchFamily="50" charset="-128"/>
              </a:rPr>
              <a:t>分以内に発症し、医療機関の受診を必要とした症例</a:t>
            </a:r>
            <a:r>
              <a:rPr lang="en-US" altLang="ja-JP" sz="1000" dirty="0" smtClean="0">
                <a:latin typeface="HGPｺﾞｼｯｸE" pitchFamily="50" charset="-128"/>
                <a:ea typeface="HGPｺﾞｼｯｸE" pitchFamily="50" charset="-128"/>
              </a:rPr>
              <a:t>2,283</a:t>
            </a:r>
            <a:r>
              <a:rPr lang="ja-JP" altLang="en-US" sz="1000" dirty="0" smtClean="0">
                <a:latin typeface="HGPｺﾞｼｯｸE" pitchFamily="50" charset="-128"/>
                <a:ea typeface="HGPｺﾞｼｯｸE" pitchFamily="50" charset="-128"/>
              </a:rPr>
              <a:t>例</a:t>
            </a:r>
          </a:p>
          <a:p>
            <a:r>
              <a:rPr lang="ja-JP" altLang="en-US" sz="1000" dirty="0" smtClean="0">
                <a:latin typeface="HGPｺﾞｼｯｸE" pitchFamily="50" charset="-128"/>
                <a:ea typeface="HGPｺﾞｼｯｸE" pitchFamily="50" charset="-128"/>
              </a:rPr>
              <a:t>調査方法：平成</a:t>
            </a:r>
            <a:r>
              <a:rPr lang="en-US" altLang="ja-JP" sz="1000" dirty="0" smtClean="0">
                <a:latin typeface="HGPｺﾞｼｯｸE" pitchFamily="50" charset="-128"/>
                <a:ea typeface="HGPｺﾞｼｯｸE" pitchFamily="50" charset="-128"/>
              </a:rPr>
              <a:t>17</a:t>
            </a:r>
            <a:r>
              <a:rPr lang="ja-JP" altLang="en-US" sz="1000" dirty="0" smtClean="0">
                <a:latin typeface="HGPｺﾞｼｯｸE" pitchFamily="50" charset="-128"/>
                <a:ea typeface="HGPｺﾞｼｯｸE" pitchFamily="50" charset="-128"/>
              </a:rPr>
              <a:t>年</a:t>
            </a:r>
            <a:r>
              <a:rPr lang="en-US" altLang="ja-JP" sz="1000" dirty="0" smtClean="0">
                <a:latin typeface="HGPｺﾞｼｯｸE" pitchFamily="50" charset="-128"/>
                <a:ea typeface="HGPｺﾞｼｯｸE" pitchFamily="50" charset="-128"/>
              </a:rPr>
              <a:t>1</a:t>
            </a:r>
            <a:r>
              <a:rPr lang="ja-JP" altLang="en-US" sz="1000" dirty="0" smtClean="0">
                <a:latin typeface="HGPｺﾞｼｯｸE" pitchFamily="50" charset="-128"/>
                <a:ea typeface="HGPｺﾞｼｯｸE" pitchFamily="50" charset="-128"/>
              </a:rPr>
              <a:t>月から</a:t>
            </a:r>
            <a:r>
              <a:rPr lang="en-US" altLang="ja-JP" sz="1000" dirty="0" smtClean="0">
                <a:latin typeface="HGPｺﾞｼｯｸE" pitchFamily="50" charset="-128"/>
                <a:ea typeface="HGPｺﾞｼｯｸE" pitchFamily="50" charset="-128"/>
              </a:rPr>
              <a:t>12</a:t>
            </a:r>
            <a:r>
              <a:rPr lang="ja-JP" altLang="en-US" sz="1000" dirty="0" smtClean="0">
                <a:latin typeface="HGPｺﾞｼｯｸE" pitchFamily="50" charset="-128"/>
                <a:ea typeface="HGPｺﾞｼｯｸE" pitchFamily="50" charset="-128"/>
              </a:rPr>
              <a:t>月末までの</a:t>
            </a:r>
            <a:r>
              <a:rPr lang="en-US" altLang="ja-JP" sz="1000" dirty="0" smtClean="0">
                <a:latin typeface="HGPｺﾞｼｯｸE" pitchFamily="50" charset="-128"/>
                <a:ea typeface="HGPｺﾞｼｯｸE" pitchFamily="50" charset="-128"/>
              </a:rPr>
              <a:t>1</a:t>
            </a:r>
            <a:r>
              <a:rPr lang="ja-JP" altLang="en-US" sz="1000" dirty="0" smtClean="0">
                <a:latin typeface="HGPｺﾞｼｯｸE" pitchFamily="50" charset="-128"/>
                <a:ea typeface="HGPｺﾞｼｯｸE" pitchFamily="50" charset="-128"/>
              </a:rPr>
              <a:t>年間に、調査協力に同意した日本小児アレルギー学会会員および日本アレルギー学会専門医の医師に、</a:t>
            </a:r>
            <a:r>
              <a:rPr lang="en-US" altLang="ja-JP" sz="1000" dirty="0" smtClean="0">
                <a:latin typeface="HGPｺﾞｼｯｸE" pitchFamily="50" charset="-128"/>
                <a:ea typeface="HGPｺﾞｼｯｸE" pitchFamily="50" charset="-128"/>
              </a:rPr>
              <a:t>3</a:t>
            </a:r>
            <a:r>
              <a:rPr lang="ja-JP" altLang="en-US" sz="1000" dirty="0" smtClean="0">
                <a:latin typeface="HGPｺﾞｼｯｸE" pitchFamily="50" charset="-128"/>
                <a:ea typeface="HGPｺﾞｼｯｸE" pitchFamily="50" charset="-128"/>
              </a:rPr>
              <a:t>ヵ月おきに調査票を送付し、該当患者の来院のたびに調査票に記入・回収し集計した。</a:t>
            </a:r>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10</a:t>
            </a:fld>
            <a:endParaRPr kumimoji="1" lang="ja-JP" altLang="en-US" dirty="0"/>
          </a:p>
        </p:txBody>
      </p:sp>
      <p:sp>
        <p:nvSpPr>
          <p:cNvPr id="9" name="Rectangle 32"/>
          <p:cNvSpPr>
            <a:spLocks noChangeArrowheads="1"/>
          </p:cNvSpPr>
          <p:nvPr/>
        </p:nvSpPr>
        <p:spPr bwMode="auto">
          <a:xfrm>
            <a:off x="2411413" y="2257281"/>
            <a:ext cx="5761037" cy="2160587"/>
          </a:xfrm>
          <a:prstGeom prst="rect">
            <a:avLst/>
          </a:prstGeom>
          <a:solidFill>
            <a:srgbClr val="FFF0AC"/>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nvGrpSpPr>
          <p:cNvPr id="11" name="Group 89"/>
          <p:cNvGrpSpPr>
            <a:grpSpLocks/>
          </p:cNvGrpSpPr>
          <p:nvPr/>
        </p:nvGrpSpPr>
        <p:grpSpPr bwMode="auto">
          <a:xfrm>
            <a:off x="2411413" y="2257281"/>
            <a:ext cx="5761037" cy="2160587"/>
            <a:chOff x="1519" y="1525"/>
            <a:chExt cx="3629" cy="1361"/>
          </a:xfrm>
        </p:grpSpPr>
        <p:sp>
          <p:nvSpPr>
            <p:cNvPr id="12" name="Line 83"/>
            <p:cNvSpPr>
              <a:spLocks noChangeShapeType="1"/>
            </p:cNvSpPr>
            <p:nvPr/>
          </p:nvSpPr>
          <p:spPr bwMode="auto">
            <a:xfrm>
              <a:off x="1519"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3" name="Line 84"/>
            <p:cNvSpPr>
              <a:spLocks noChangeShapeType="1"/>
            </p:cNvSpPr>
            <p:nvPr/>
          </p:nvSpPr>
          <p:spPr bwMode="auto">
            <a:xfrm>
              <a:off x="2244"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4" name="Line 85"/>
            <p:cNvSpPr>
              <a:spLocks noChangeShapeType="1"/>
            </p:cNvSpPr>
            <p:nvPr/>
          </p:nvSpPr>
          <p:spPr bwMode="auto">
            <a:xfrm>
              <a:off x="2970"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5" name="Line 86"/>
            <p:cNvSpPr>
              <a:spLocks noChangeShapeType="1"/>
            </p:cNvSpPr>
            <p:nvPr/>
          </p:nvSpPr>
          <p:spPr bwMode="auto">
            <a:xfrm>
              <a:off x="3696"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6" name="Line 87"/>
            <p:cNvSpPr>
              <a:spLocks noChangeShapeType="1"/>
            </p:cNvSpPr>
            <p:nvPr/>
          </p:nvSpPr>
          <p:spPr bwMode="auto">
            <a:xfrm>
              <a:off x="4422"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7" name="Line 88"/>
            <p:cNvSpPr>
              <a:spLocks noChangeShapeType="1"/>
            </p:cNvSpPr>
            <p:nvPr/>
          </p:nvSpPr>
          <p:spPr bwMode="auto">
            <a:xfrm>
              <a:off x="5148" y="1525"/>
              <a:ext cx="0" cy="1361"/>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grpSp>
      <p:sp>
        <p:nvSpPr>
          <p:cNvPr id="18" name="Rectangle 13"/>
          <p:cNvSpPr>
            <a:spLocks noChangeArrowheads="1"/>
          </p:cNvSpPr>
          <p:nvPr/>
        </p:nvSpPr>
        <p:spPr bwMode="auto">
          <a:xfrm>
            <a:off x="684307" y="1973118"/>
            <a:ext cx="1631857" cy="215444"/>
          </a:xfrm>
          <a:prstGeom prst="rect">
            <a:avLst/>
          </a:prstGeom>
          <a:noFill/>
          <a:ln w="9525">
            <a:noFill/>
            <a:miter lim="800000"/>
            <a:headEnd/>
            <a:tailEnd/>
          </a:ln>
        </p:spPr>
        <p:txBody>
          <a:bodyPr wrap="none" lIns="0" tIns="0" rIns="0" bIns="0" anchor="ctr">
            <a:spAutoFit/>
          </a:bodyPr>
          <a:lstStyle/>
          <a:p>
            <a:pPr algn="r" defTabSz="914400"/>
            <a:r>
              <a:rPr lang="ja-JP" altLang="en-US" sz="1400">
                <a:latin typeface="HGPｺﾞｼｯｸE" pitchFamily="50" charset="-128"/>
                <a:ea typeface="HGPｺﾞｼｯｸE" pitchFamily="50" charset="-128"/>
              </a:rPr>
              <a:t>アナフィラキシー症状</a:t>
            </a:r>
            <a:endParaRPr lang="en-US" altLang="ja-JP" sz="1400">
              <a:latin typeface="HGPｺﾞｼｯｸE" pitchFamily="50" charset="-128"/>
              <a:ea typeface="HGPｺﾞｼｯｸE" pitchFamily="50" charset="-128"/>
            </a:endParaRPr>
          </a:p>
        </p:txBody>
      </p:sp>
      <p:sp>
        <p:nvSpPr>
          <p:cNvPr id="19" name="Rectangle 14"/>
          <p:cNvSpPr>
            <a:spLocks noChangeArrowheads="1"/>
          </p:cNvSpPr>
          <p:nvPr/>
        </p:nvSpPr>
        <p:spPr bwMode="auto">
          <a:xfrm>
            <a:off x="1598021" y="2350943"/>
            <a:ext cx="718145" cy="215444"/>
          </a:xfrm>
          <a:prstGeom prst="rect">
            <a:avLst/>
          </a:prstGeom>
          <a:noFill/>
          <a:ln w="9525">
            <a:noFill/>
            <a:miter lim="800000"/>
            <a:headEnd/>
            <a:tailEnd/>
          </a:ln>
        </p:spPr>
        <p:txBody>
          <a:bodyPr wrap="none" lIns="0" tIns="0" rIns="0" bIns="0" anchor="ctr">
            <a:spAutoFit/>
          </a:bodyPr>
          <a:lstStyle/>
          <a:p>
            <a:pPr algn="r" defTabSz="914400"/>
            <a:r>
              <a:rPr lang="ja-JP" altLang="ja-JP" sz="1400" dirty="0" smtClean="0">
                <a:latin typeface="HGPｺﾞｼｯｸE" pitchFamily="50" charset="-128"/>
                <a:ea typeface="HGPｺﾞｼｯｸE" pitchFamily="50" charset="-128"/>
              </a:rPr>
              <a:t>皮</a:t>
            </a:r>
            <a:r>
              <a:rPr lang="ja-JP" altLang="en-US" sz="1400" dirty="0" err="1" smtClean="0">
                <a:latin typeface="HGPｺﾞｼｯｸE" pitchFamily="50" charset="-128"/>
                <a:ea typeface="HGPｺﾞｼｯｸE" pitchFamily="50" charset="-128"/>
              </a:rPr>
              <a:t>ふ</a:t>
            </a:r>
            <a:r>
              <a:rPr lang="ja-JP" altLang="ja-JP" sz="1400" dirty="0" smtClean="0">
                <a:latin typeface="HGPｺﾞｼｯｸE" pitchFamily="50" charset="-128"/>
                <a:ea typeface="HGPｺﾞｼｯｸE" pitchFamily="50" charset="-128"/>
              </a:rPr>
              <a:t>症状</a:t>
            </a:r>
            <a:endParaRPr lang="en-US" altLang="ja-JP" sz="1400" dirty="0">
              <a:latin typeface="HGPｺﾞｼｯｸE" pitchFamily="50" charset="-128"/>
              <a:ea typeface="HGPｺﾞｼｯｸE" pitchFamily="50" charset="-128"/>
            </a:endParaRPr>
          </a:p>
        </p:txBody>
      </p:sp>
      <p:grpSp>
        <p:nvGrpSpPr>
          <p:cNvPr id="20" name="Group 15"/>
          <p:cNvGrpSpPr>
            <a:grpSpLocks/>
          </p:cNvGrpSpPr>
          <p:nvPr/>
        </p:nvGrpSpPr>
        <p:grpSpPr bwMode="auto">
          <a:xfrm>
            <a:off x="6342063" y="3841606"/>
            <a:ext cx="1771650" cy="554037"/>
            <a:chOff x="976" y="1525"/>
            <a:chExt cx="1116" cy="349"/>
          </a:xfrm>
        </p:grpSpPr>
        <p:grpSp>
          <p:nvGrpSpPr>
            <p:cNvPr id="21" name="Group 16"/>
            <p:cNvGrpSpPr>
              <a:grpSpLocks/>
            </p:cNvGrpSpPr>
            <p:nvPr/>
          </p:nvGrpSpPr>
          <p:grpSpPr bwMode="auto">
            <a:xfrm>
              <a:off x="976" y="1525"/>
              <a:ext cx="1116" cy="192"/>
              <a:chOff x="976" y="1525"/>
              <a:chExt cx="1116" cy="192"/>
            </a:xfrm>
          </p:grpSpPr>
          <p:sp>
            <p:nvSpPr>
              <p:cNvPr id="25" name="Rectangle 17"/>
              <p:cNvSpPr>
                <a:spLocks noChangeArrowheads="1"/>
              </p:cNvSpPr>
              <p:nvPr/>
            </p:nvSpPr>
            <p:spPr bwMode="auto">
              <a:xfrm>
                <a:off x="1066" y="1525"/>
                <a:ext cx="1026" cy="192"/>
              </a:xfrm>
              <a:prstGeom prst="rect">
                <a:avLst/>
              </a:prstGeom>
              <a:noFill/>
              <a:ln w="19050" algn="ctr">
                <a:noFill/>
                <a:miter lim="800000"/>
                <a:headEnd/>
                <a:tailEnd/>
              </a:ln>
            </p:spPr>
            <p:txBody>
              <a:bodyPr wrap="none" anchor="ctr">
                <a:spAutoFit/>
              </a:bodyPr>
              <a:lstStyle/>
              <a:p>
                <a:pPr algn="l" defTabSz="914400"/>
                <a:r>
                  <a:rPr lang="ja-JP" altLang="en-US" sz="1400">
                    <a:latin typeface="HGPｺﾞｼｯｸE" pitchFamily="50" charset="-128"/>
                    <a:ea typeface="HGPｺﾞｼｯｸE" pitchFamily="50" charset="-128"/>
                  </a:rPr>
                  <a:t>初発症例 </a:t>
                </a:r>
                <a:r>
                  <a:rPr lang="ja-JP" altLang="en-US" sz="1200">
                    <a:latin typeface="HGPｺﾞｼｯｸE" pitchFamily="50" charset="-128"/>
                    <a:ea typeface="HGPｺﾞｼｯｸE" pitchFamily="50" charset="-128"/>
                  </a:rPr>
                  <a:t>（</a:t>
                </a:r>
                <a:r>
                  <a:rPr lang="en-US" altLang="ja-JP" sz="1200">
                    <a:latin typeface="HGPｺﾞｼｯｸE" pitchFamily="50" charset="-128"/>
                    <a:ea typeface="HGPｺﾞｼｯｸE" pitchFamily="50" charset="-128"/>
                  </a:rPr>
                  <a:t>n=1,358</a:t>
                </a:r>
                <a:r>
                  <a:rPr lang="ja-JP" altLang="en-US" sz="1200">
                    <a:latin typeface="HGPｺﾞｼｯｸE" pitchFamily="50" charset="-128"/>
                    <a:ea typeface="HGPｺﾞｼｯｸE" pitchFamily="50" charset="-128"/>
                  </a:rPr>
                  <a:t>）</a:t>
                </a:r>
              </a:p>
            </p:txBody>
          </p:sp>
          <p:sp>
            <p:nvSpPr>
              <p:cNvPr id="26" name="Rectangle 18"/>
              <p:cNvSpPr>
                <a:spLocks noChangeArrowheads="1"/>
              </p:cNvSpPr>
              <p:nvPr/>
            </p:nvSpPr>
            <p:spPr bwMode="auto">
              <a:xfrm>
                <a:off x="976" y="1576"/>
                <a:ext cx="90" cy="90"/>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grpSp>
          <p:nvGrpSpPr>
            <p:cNvPr id="22" name="Group 19"/>
            <p:cNvGrpSpPr>
              <a:grpSpLocks/>
            </p:cNvGrpSpPr>
            <p:nvPr/>
          </p:nvGrpSpPr>
          <p:grpSpPr bwMode="auto">
            <a:xfrm>
              <a:off x="976" y="1682"/>
              <a:ext cx="1043" cy="192"/>
              <a:chOff x="976" y="1682"/>
              <a:chExt cx="1043" cy="192"/>
            </a:xfrm>
          </p:grpSpPr>
          <p:sp>
            <p:nvSpPr>
              <p:cNvPr id="23" name="Rectangle 20"/>
              <p:cNvSpPr>
                <a:spLocks noChangeArrowheads="1"/>
              </p:cNvSpPr>
              <p:nvPr/>
            </p:nvSpPr>
            <p:spPr bwMode="auto">
              <a:xfrm>
                <a:off x="1066" y="1682"/>
                <a:ext cx="953" cy="192"/>
              </a:xfrm>
              <a:prstGeom prst="rect">
                <a:avLst/>
              </a:prstGeom>
              <a:noFill/>
              <a:ln w="19050" algn="ctr">
                <a:noFill/>
                <a:miter lim="800000"/>
                <a:headEnd/>
                <a:tailEnd/>
              </a:ln>
            </p:spPr>
            <p:txBody>
              <a:bodyPr wrap="none" anchor="ctr">
                <a:spAutoFit/>
              </a:bodyPr>
              <a:lstStyle/>
              <a:p>
                <a:pPr algn="l" defTabSz="914400"/>
                <a:r>
                  <a:rPr lang="ja-JP" altLang="en-US" sz="1400">
                    <a:latin typeface="HGPｺﾞｼｯｸE" pitchFamily="50" charset="-128"/>
                    <a:ea typeface="HGPｺﾞｼｯｸE" pitchFamily="50" charset="-128"/>
                  </a:rPr>
                  <a:t>誤食症例 </a:t>
                </a:r>
                <a:r>
                  <a:rPr lang="ja-JP" altLang="en-US" sz="1200">
                    <a:latin typeface="HGPｺﾞｼｯｸE" pitchFamily="50" charset="-128"/>
                    <a:ea typeface="HGPｺﾞｼｯｸE" pitchFamily="50" charset="-128"/>
                  </a:rPr>
                  <a:t>（</a:t>
                </a:r>
                <a:r>
                  <a:rPr lang="en-US" altLang="ja-JP" sz="1200">
                    <a:latin typeface="HGPｺﾞｼｯｸE" pitchFamily="50" charset="-128"/>
                    <a:ea typeface="HGPｺﾞｼｯｸE" pitchFamily="50" charset="-128"/>
                  </a:rPr>
                  <a:t>n=888</a:t>
                </a:r>
                <a:r>
                  <a:rPr lang="ja-JP" altLang="en-US" sz="1200">
                    <a:latin typeface="HGPｺﾞｼｯｸE" pitchFamily="50" charset="-128"/>
                    <a:ea typeface="HGPｺﾞｼｯｸE" pitchFamily="50" charset="-128"/>
                  </a:rPr>
                  <a:t>）</a:t>
                </a:r>
              </a:p>
            </p:txBody>
          </p:sp>
          <p:sp>
            <p:nvSpPr>
              <p:cNvPr id="24" name="Rectangle 21"/>
              <p:cNvSpPr>
                <a:spLocks noChangeArrowheads="1"/>
              </p:cNvSpPr>
              <p:nvPr/>
            </p:nvSpPr>
            <p:spPr bwMode="auto">
              <a:xfrm>
                <a:off x="976" y="1733"/>
                <a:ext cx="90" cy="90"/>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grpSp>
      <p:sp>
        <p:nvSpPr>
          <p:cNvPr id="27" name="Rectangle 23"/>
          <p:cNvSpPr>
            <a:spLocks noChangeArrowheads="1"/>
          </p:cNvSpPr>
          <p:nvPr/>
        </p:nvSpPr>
        <p:spPr bwMode="auto">
          <a:xfrm>
            <a:off x="4929190" y="4551227"/>
            <a:ext cx="723275" cy="307777"/>
          </a:xfrm>
          <a:prstGeom prst="rect">
            <a:avLst/>
          </a:prstGeom>
          <a:noFill/>
          <a:ln w="19050" algn="ctr">
            <a:noFill/>
            <a:miter lim="800000"/>
            <a:headEnd/>
            <a:tailEnd/>
          </a:ln>
        </p:spPr>
        <p:txBody>
          <a:bodyPr wrap="none" anchor="ctr">
            <a:spAutoFit/>
          </a:bodyPr>
          <a:lstStyle/>
          <a:p>
            <a:pPr defTabSz="914400"/>
            <a:r>
              <a:rPr lang="ja-JP" altLang="en-US" sz="1400" dirty="0">
                <a:latin typeface="HGPｺﾞｼｯｸE" pitchFamily="50" charset="-128"/>
                <a:ea typeface="HGPｺﾞｼｯｸE" pitchFamily="50" charset="-128"/>
              </a:rPr>
              <a:t>発現率</a:t>
            </a:r>
          </a:p>
        </p:txBody>
      </p:sp>
      <p:sp>
        <p:nvSpPr>
          <p:cNvPr id="28" name="Rectangle 24"/>
          <p:cNvSpPr>
            <a:spLocks noChangeArrowheads="1"/>
          </p:cNvSpPr>
          <p:nvPr/>
        </p:nvSpPr>
        <p:spPr bwMode="auto">
          <a:xfrm>
            <a:off x="2355850" y="4489306"/>
            <a:ext cx="83356" cy="184666"/>
          </a:xfrm>
          <a:prstGeom prst="rect">
            <a:avLst/>
          </a:prstGeom>
          <a:noFill/>
          <a:ln w="9525">
            <a:noFill/>
            <a:miter lim="800000"/>
            <a:headEnd/>
            <a:tailEnd/>
          </a:ln>
        </p:spPr>
        <p:txBody>
          <a:bodyPr wrap="none" lIns="0" tIns="0" rIns="0" bIns="0">
            <a:spAutoFit/>
          </a:bodyPr>
          <a:lstStyle/>
          <a:p>
            <a:pPr defTabSz="914400"/>
            <a:r>
              <a:rPr lang="ja-JP" altLang="en-US" sz="1200">
                <a:latin typeface="HGPｺﾞｼｯｸE" pitchFamily="50" charset="-128"/>
                <a:ea typeface="HGPｺﾞｼｯｸE" pitchFamily="50" charset="-128"/>
              </a:rPr>
              <a:t>0</a:t>
            </a:r>
            <a:endParaRPr lang="en-US" altLang="ja-JP" sz="1200">
              <a:latin typeface="HGPｺﾞｼｯｸE" pitchFamily="50" charset="-128"/>
              <a:ea typeface="HGPｺﾞｼｯｸE" pitchFamily="50" charset="-128"/>
            </a:endParaRPr>
          </a:p>
        </p:txBody>
      </p:sp>
      <p:sp>
        <p:nvSpPr>
          <p:cNvPr id="29" name="Rectangle 26"/>
          <p:cNvSpPr>
            <a:spLocks noChangeArrowheads="1"/>
          </p:cNvSpPr>
          <p:nvPr/>
        </p:nvSpPr>
        <p:spPr bwMode="auto">
          <a:xfrm>
            <a:off x="8383588" y="4505181"/>
            <a:ext cx="307777" cy="184666"/>
          </a:xfrm>
          <a:prstGeom prst="rect">
            <a:avLst/>
          </a:prstGeom>
          <a:noFill/>
          <a:ln w="9525">
            <a:noFill/>
            <a:miter lim="800000"/>
            <a:headEnd/>
            <a:tailEnd/>
          </a:ln>
        </p:spPr>
        <p:txBody>
          <a:bodyPr wrap="none" lIns="0" tIns="0" rIns="0" bIns="0">
            <a:spAutoFit/>
          </a:bodyPr>
          <a:lstStyle/>
          <a:p>
            <a:pPr defTabSz="914400"/>
            <a:r>
              <a:rPr lang="ja-JP" altLang="en-US" sz="1200">
                <a:latin typeface="HGPｺﾞｼｯｸE" pitchFamily="50" charset="-128"/>
                <a:ea typeface="HGPｺﾞｼｯｸE" pitchFamily="50" charset="-128"/>
              </a:rPr>
              <a:t>（％）</a:t>
            </a:r>
          </a:p>
        </p:txBody>
      </p:sp>
      <p:sp>
        <p:nvSpPr>
          <p:cNvPr id="30" name="Rectangle 27"/>
          <p:cNvSpPr>
            <a:spLocks noChangeArrowheads="1"/>
          </p:cNvSpPr>
          <p:nvPr/>
        </p:nvSpPr>
        <p:spPr bwMode="auto">
          <a:xfrm>
            <a:off x="8005763" y="4489306"/>
            <a:ext cx="250068" cy="184666"/>
          </a:xfrm>
          <a:prstGeom prst="rect">
            <a:avLst/>
          </a:prstGeom>
          <a:noFill/>
          <a:ln w="9525">
            <a:noFill/>
            <a:miter lim="800000"/>
            <a:headEnd/>
            <a:tailEnd/>
          </a:ln>
        </p:spPr>
        <p:txBody>
          <a:bodyPr wrap="none" lIns="0" tIns="0" rIns="0" bIns="0">
            <a:spAutoFit/>
          </a:bodyPr>
          <a:lstStyle/>
          <a:p>
            <a:pPr defTabSz="914400"/>
            <a:r>
              <a:rPr lang="en-US" altLang="ja-JP" sz="1200">
                <a:latin typeface="HGPｺﾞｼｯｸE" pitchFamily="50" charset="-128"/>
                <a:ea typeface="HGPｺﾞｼｯｸE" pitchFamily="50" charset="-128"/>
              </a:rPr>
              <a:t>100</a:t>
            </a:r>
          </a:p>
        </p:txBody>
      </p:sp>
      <p:sp>
        <p:nvSpPr>
          <p:cNvPr id="31" name="Rectangle 28"/>
          <p:cNvSpPr>
            <a:spLocks noChangeArrowheads="1"/>
          </p:cNvSpPr>
          <p:nvPr/>
        </p:nvSpPr>
        <p:spPr bwMode="auto">
          <a:xfrm>
            <a:off x="3451225" y="4489306"/>
            <a:ext cx="166712" cy="184666"/>
          </a:xfrm>
          <a:prstGeom prst="rect">
            <a:avLst/>
          </a:prstGeom>
          <a:noFill/>
          <a:ln w="9525">
            <a:noFill/>
            <a:miter lim="800000"/>
            <a:headEnd/>
            <a:tailEnd/>
          </a:ln>
        </p:spPr>
        <p:txBody>
          <a:bodyPr wrap="none" lIns="0" tIns="0" rIns="0" bIns="0">
            <a:spAutoFit/>
          </a:bodyPr>
          <a:lstStyle/>
          <a:p>
            <a:pPr defTabSz="914400"/>
            <a:r>
              <a:rPr lang="en-US" altLang="ja-JP" sz="1200">
                <a:latin typeface="HGPｺﾞｼｯｸE" pitchFamily="50" charset="-128"/>
                <a:ea typeface="HGPｺﾞｼｯｸE" pitchFamily="50" charset="-128"/>
              </a:rPr>
              <a:t>20</a:t>
            </a:r>
          </a:p>
        </p:txBody>
      </p:sp>
      <p:sp>
        <p:nvSpPr>
          <p:cNvPr id="32" name="Rectangle 29"/>
          <p:cNvSpPr>
            <a:spLocks noChangeArrowheads="1"/>
          </p:cNvSpPr>
          <p:nvPr/>
        </p:nvSpPr>
        <p:spPr bwMode="auto">
          <a:xfrm>
            <a:off x="4603750" y="4489306"/>
            <a:ext cx="166712" cy="184666"/>
          </a:xfrm>
          <a:prstGeom prst="rect">
            <a:avLst/>
          </a:prstGeom>
          <a:noFill/>
          <a:ln w="9525">
            <a:noFill/>
            <a:miter lim="800000"/>
            <a:headEnd/>
            <a:tailEnd/>
          </a:ln>
        </p:spPr>
        <p:txBody>
          <a:bodyPr wrap="none" lIns="0" tIns="0" rIns="0" bIns="0">
            <a:spAutoFit/>
          </a:bodyPr>
          <a:lstStyle/>
          <a:p>
            <a:pPr defTabSz="914400"/>
            <a:r>
              <a:rPr lang="en-US" altLang="ja-JP" sz="1200">
                <a:latin typeface="HGPｺﾞｼｯｸE" pitchFamily="50" charset="-128"/>
                <a:ea typeface="HGPｺﾞｼｯｸE" pitchFamily="50" charset="-128"/>
              </a:rPr>
              <a:t>40</a:t>
            </a:r>
          </a:p>
        </p:txBody>
      </p:sp>
      <p:sp>
        <p:nvSpPr>
          <p:cNvPr id="33" name="Rectangle 30"/>
          <p:cNvSpPr>
            <a:spLocks noChangeArrowheads="1"/>
          </p:cNvSpPr>
          <p:nvPr/>
        </p:nvSpPr>
        <p:spPr bwMode="auto">
          <a:xfrm>
            <a:off x="5756275" y="4489306"/>
            <a:ext cx="166712" cy="184666"/>
          </a:xfrm>
          <a:prstGeom prst="rect">
            <a:avLst/>
          </a:prstGeom>
          <a:noFill/>
          <a:ln w="9525">
            <a:noFill/>
            <a:miter lim="800000"/>
            <a:headEnd/>
            <a:tailEnd/>
          </a:ln>
        </p:spPr>
        <p:txBody>
          <a:bodyPr wrap="none" lIns="0" tIns="0" rIns="0" bIns="0">
            <a:spAutoFit/>
          </a:bodyPr>
          <a:lstStyle/>
          <a:p>
            <a:pPr defTabSz="914400"/>
            <a:r>
              <a:rPr lang="en-US" altLang="ja-JP" sz="1200">
                <a:latin typeface="HGPｺﾞｼｯｸE" pitchFamily="50" charset="-128"/>
                <a:ea typeface="HGPｺﾞｼｯｸE" pitchFamily="50" charset="-128"/>
              </a:rPr>
              <a:t>60</a:t>
            </a:r>
          </a:p>
        </p:txBody>
      </p:sp>
      <p:sp>
        <p:nvSpPr>
          <p:cNvPr id="34" name="Rectangle 31"/>
          <p:cNvSpPr>
            <a:spLocks noChangeArrowheads="1"/>
          </p:cNvSpPr>
          <p:nvPr/>
        </p:nvSpPr>
        <p:spPr bwMode="auto">
          <a:xfrm>
            <a:off x="6908800" y="4489306"/>
            <a:ext cx="166712" cy="184666"/>
          </a:xfrm>
          <a:prstGeom prst="rect">
            <a:avLst/>
          </a:prstGeom>
          <a:noFill/>
          <a:ln w="9525">
            <a:noFill/>
            <a:miter lim="800000"/>
            <a:headEnd/>
            <a:tailEnd/>
          </a:ln>
        </p:spPr>
        <p:txBody>
          <a:bodyPr wrap="none" lIns="0" tIns="0" rIns="0" bIns="0">
            <a:spAutoFit/>
          </a:bodyPr>
          <a:lstStyle/>
          <a:p>
            <a:pPr defTabSz="914400"/>
            <a:r>
              <a:rPr lang="en-US" altLang="ja-JP" sz="1200">
                <a:latin typeface="HGPｺﾞｼｯｸE" pitchFamily="50" charset="-128"/>
                <a:ea typeface="HGPｺﾞｼｯｸE" pitchFamily="50" charset="-128"/>
              </a:rPr>
              <a:t>80</a:t>
            </a:r>
          </a:p>
        </p:txBody>
      </p:sp>
      <p:sp>
        <p:nvSpPr>
          <p:cNvPr id="35" name="Rectangle 34"/>
          <p:cNvSpPr>
            <a:spLocks noChangeArrowheads="1"/>
          </p:cNvSpPr>
          <p:nvPr/>
        </p:nvSpPr>
        <p:spPr bwMode="auto">
          <a:xfrm>
            <a:off x="1418482" y="2782743"/>
            <a:ext cx="897682" cy="215444"/>
          </a:xfrm>
          <a:prstGeom prst="rect">
            <a:avLst/>
          </a:prstGeom>
          <a:noFill/>
          <a:ln w="9525">
            <a:noFill/>
            <a:miter lim="800000"/>
            <a:headEnd/>
            <a:tailEnd/>
          </a:ln>
        </p:spPr>
        <p:txBody>
          <a:bodyPr wrap="none" lIns="0" tIns="0" rIns="0" bIns="0" anchor="ctr">
            <a:spAutoFit/>
          </a:bodyPr>
          <a:lstStyle/>
          <a:p>
            <a:pPr algn="r" defTabSz="914400"/>
            <a:r>
              <a:rPr lang="ja-JP" altLang="ja-JP" sz="1400">
                <a:solidFill>
                  <a:srgbClr val="FF0000"/>
                </a:solidFill>
                <a:latin typeface="HGPｺﾞｼｯｸE" pitchFamily="50" charset="-128"/>
                <a:ea typeface="HGPｺﾞｼｯｸE" pitchFamily="50" charset="-128"/>
              </a:rPr>
              <a:t>呼吸器症状</a:t>
            </a:r>
            <a:endParaRPr lang="en-US" altLang="ja-JP" sz="1400">
              <a:solidFill>
                <a:srgbClr val="FF0000"/>
              </a:solidFill>
              <a:latin typeface="HGPｺﾞｼｯｸE" pitchFamily="50" charset="-128"/>
              <a:ea typeface="HGPｺﾞｼｯｸE" pitchFamily="50" charset="-128"/>
            </a:endParaRPr>
          </a:p>
        </p:txBody>
      </p:sp>
      <p:sp>
        <p:nvSpPr>
          <p:cNvPr id="37" name="Rectangle 36"/>
          <p:cNvSpPr>
            <a:spLocks noChangeArrowheads="1"/>
          </p:cNvSpPr>
          <p:nvPr/>
        </p:nvSpPr>
        <p:spPr bwMode="auto">
          <a:xfrm>
            <a:off x="1598018" y="3214543"/>
            <a:ext cx="718145" cy="215444"/>
          </a:xfrm>
          <a:prstGeom prst="rect">
            <a:avLst/>
          </a:prstGeom>
          <a:noFill/>
          <a:ln w="9525">
            <a:noFill/>
            <a:miter lim="800000"/>
            <a:headEnd/>
            <a:tailEnd/>
          </a:ln>
        </p:spPr>
        <p:txBody>
          <a:bodyPr wrap="none" lIns="0" tIns="0" rIns="0" bIns="0" anchor="ctr">
            <a:spAutoFit/>
          </a:bodyPr>
          <a:lstStyle/>
          <a:p>
            <a:pPr algn="r" defTabSz="914400"/>
            <a:r>
              <a:rPr lang="ja-JP" altLang="ja-JP" sz="1400">
                <a:latin typeface="HGPｺﾞｼｯｸE" pitchFamily="50" charset="-128"/>
                <a:ea typeface="HGPｺﾞｼｯｸE" pitchFamily="50" charset="-128"/>
              </a:rPr>
              <a:t>粘膜症状</a:t>
            </a:r>
            <a:endParaRPr lang="en-US" altLang="ja-JP" sz="1400">
              <a:latin typeface="HGPｺﾞｼｯｸE" pitchFamily="50" charset="-128"/>
              <a:ea typeface="HGPｺﾞｼｯｸE" pitchFamily="50" charset="-128"/>
            </a:endParaRPr>
          </a:p>
        </p:txBody>
      </p:sp>
      <p:sp>
        <p:nvSpPr>
          <p:cNvPr id="38" name="Rectangle 38"/>
          <p:cNvSpPr>
            <a:spLocks noChangeArrowheads="1"/>
          </p:cNvSpPr>
          <p:nvPr/>
        </p:nvSpPr>
        <p:spPr bwMode="auto">
          <a:xfrm>
            <a:off x="1418482" y="3646343"/>
            <a:ext cx="897682" cy="215444"/>
          </a:xfrm>
          <a:prstGeom prst="rect">
            <a:avLst/>
          </a:prstGeom>
          <a:noFill/>
          <a:ln w="9525">
            <a:noFill/>
            <a:miter lim="800000"/>
            <a:headEnd/>
            <a:tailEnd/>
          </a:ln>
        </p:spPr>
        <p:txBody>
          <a:bodyPr wrap="none" lIns="0" tIns="0" rIns="0" bIns="0" anchor="ctr">
            <a:spAutoFit/>
          </a:bodyPr>
          <a:lstStyle/>
          <a:p>
            <a:pPr algn="r" defTabSz="914400"/>
            <a:r>
              <a:rPr lang="ja-JP" altLang="ja-JP" sz="1400">
                <a:latin typeface="HGPｺﾞｼｯｸE" pitchFamily="50" charset="-128"/>
                <a:ea typeface="HGPｺﾞｼｯｸE" pitchFamily="50" charset="-128"/>
              </a:rPr>
              <a:t>消化器症状</a:t>
            </a:r>
            <a:endParaRPr lang="en-US" altLang="ja-JP" sz="1400">
              <a:latin typeface="HGPｺﾞｼｯｸE" pitchFamily="50" charset="-128"/>
              <a:ea typeface="HGPｺﾞｼｯｸE" pitchFamily="50" charset="-128"/>
            </a:endParaRPr>
          </a:p>
        </p:txBody>
      </p:sp>
      <p:sp>
        <p:nvSpPr>
          <p:cNvPr id="39" name="Rectangle 40"/>
          <p:cNvSpPr>
            <a:spLocks noChangeArrowheads="1"/>
          </p:cNvSpPr>
          <p:nvPr/>
        </p:nvSpPr>
        <p:spPr bwMode="auto">
          <a:xfrm>
            <a:off x="1394437" y="4078143"/>
            <a:ext cx="921726" cy="215444"/>
          </a:xfrm>
          <a:prstGeom prst="rect">
            <a:avLst/>
          </a:prstGeom>
          <a:noFill/>
          <a:ln w="9525">
            <a:noFill/>
            <a:miter lim="800000"/>
            <a:headEnd/>
            <a:tailEnd/>
          </a:ln>
        </p:spPr>
        <p:txBody>
          <a:bodyPr wrap="none" lIns="0" tIns="0" rIns="0" bIns="0" anchor="ctr">
            <a:spAutoFit/>
          </a:bodyPr>
          <a:lstStyle/>
          <a:p>
            <a:pPr algn="r" defTabSz="914400"/>
            <a:r>
              <a:rPr lang="ja-JP" altLang="ja-JP" sz="1400">
                <a:latin typeface="HGPｺﾞｼｯｸE" pitchFamily="50" charset="-128"/>
                <a:ea typeface="HGPｺﾞｼｯｸE" pitchFamily="50" charset="-128"/>
              </a:rPr>
              <a:t>ショック症状</a:t>
            </a:r>
            <a:endParaRPr lang="en-US" altLang="ja-JP" sz="1400">
              <a:latin typeface="HGPｺﾞｼｯｸE" pitchFamily="50" charset="-128"/>
              <a:ea typeface="HGPｺﾞｼｯｸE" pitchFamily="50" charset="-128"/>
            </a:endParaRPr>
          </a:p>
        </p:txBody>
      </p:sp>
      <p:sp>
        <p:nvSpPr>
          <p:cNvPr id="40" name="Rectangle 50"/>
          <p:cNvSpPr>
            <a:spLocks noChangeArrowheads="1"/>
          </p:cNvSpPr>
          <p:nvPr/>
        </p:nvSpPr>
        <p:spPr bwMode="auto">
          <a:xfrm>
            <a:off x="611188" y="1908020"/>
            <a:ext cx="8208962" cy="3000397"/>
          </a:xfrm>
          <a:prstGeom prst="rect">
            <a:avLst/>
          </a:prstGeom>
          <a:noFill/>
          <a:ln w="19050" algn="ctr">
            <a:solidFill>
              <a:srgbClr val="FF6600"/>
            </a:solid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1" name="Rectangle 46"/>
          <p:cNvSpPr>
            <a:spLocks noChangeArrowheads="1"/>
          </p:cNvSpPr>
          <p:nvPr/>
        </p:nvSpPr>
        <p:spPr bwMode="auto">
          <a:xfrm>
            <a:off x="2421804" y="2292206"/>
            <a:ext cx="5321300" cy="18097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2" name="Rectangle 49"/>
          <p:cNvSpPr>
            <a:spLocks noChangeArrowheads="1"/>
          </p:cNvSpPr>
          <p:nvPr/>
        </p:nvSpPr>
        <p:spPr bwMode="auto">
          <a:xfrm>
            <a:off x="2421804" y="2473181"/>
            <a:ext cx="5130800" cy="179387"/>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3" name="Rectangle 57"/>
          <p:cNvSpPr>
            <a:spLocks noChangeArrowheads="1"/>
          </p:cNvSpPr>
          <p:nvPr/>
        </p:nvSpPr>
        <p:spPr bwMode="auto">
          <a:xfrm>
            <a:off x="7777163" y="2265211"/>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dirty="0">
                <a:latin typeface="HGPｺﾞｼｯｸE" pitchFamily="50" charset="-128"/>
                <a:ea typeface="HGPｺﾞｼｯｸE" pitchFamily="50" charset="-128"/>
              </a:rPr>
              <a:t>92.4</a:t>
            </a:r>
          </a:p>
        </p:txBody>
      </p:sp>
      <p:sp>
        <p:nvSpPr>
          <p:cNvPr id="44" name="Rectangle 58"/>
          <p:cNvSpPr>
            <a:spLocks noChangeArrowheads="1"/>
          </p:cNvSpPr>
          <p:nvPr/>
        </p:nvSpPr>
        <p:spPr bwMode="auto">
          <a:xfrm>
            <a:off x="7599363" y="2444599"/>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89.1</a:t>
            </a:r>
          </a:p>
        </p:txBody>
      </p:sp>
      <p:sp>
        <p:nvSpPr>
          <p:cNvPr id="45" name="Rectangle 62"/>
          <p:cNvSpPr>
            <a:spLocks noChangeArrowheads="1"/>
          </p:cNvSpPr>
          <p:nvPr/>
        </p:nvSpPr>
        <p:spPr bwMode="auto">
          <a:xfrm>
            <a:off x="2421804" y="2724006"/>
            <a:ext cx="1295400" cy="18097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6" name="Rectangle 63"/>
          <p:cNvSpPr>
            <a:spLocks noChangeArrowheads="1"/>
          </p:cNvSpPr>
          <p:nvPr/>
        </p:nvSpPr>
        <p:spPr bwMode="auto">
          <a:xfrm>
            <a:off x="2421804" y="2904981"/>
            <a:ext cx="2584450" cy="179387"/>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7" name="Rectangle 64"/>
          <p:cNvSpPr>
            <a:spLocks noChangeArrowheads="1"/>
          </p:cNvSpPr>
          <p:nvPr/>
        </p:nvSpPr>
        <p:spPr bwMode="auto">
          <a:xfrm>
            <a:off x="3751263" y="2697011"/>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solidFill>
                  <a:srgbClr val="FF0000"/>
                </a:solidFill>
                <a:latin typeface="HGPｺﾞｼｯｸE" pitchFamily="50" charset="-128"/>
                <a:ea typeface="HGPｺﾞｼｯｸE" pitchFamily="50" charset="-128"/>
              </a:rPr>
              <a:t>22.2</a:t>
            </a:r>
          </a:p>
        </p:txBody>
      </p:sp>
      <p:sp>
        <p:nvSpPr>
          <p:cNvPr id="48" name="Rectangle 65"/>
          <p:cNvSpPr>
            <a:spLocks noChangeArrowheads="1"/>
          </p:cNvSpPr>
          <p:nvPr/>
        </p:nvSpPr>
        <p:spPr bwMode="auto">
          <a:xfrm>
            <a:off x="5040313" y="2876399"/>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solidFill>
                  <a:srgbClr val="FF0000"/>
                </a:solidFill>
                <a:latin typeface="HGPｺﾞｼｯｸE" pitchFamily="50" charset="-128"/>
                <a:ea typeface="HGPｺﾞｼｯｸE" pitchFamily="50" charset="-128"/>
              </a:rPr>
              <a:t>44.8</a:t>
            </a:r>
          </a:p>
        </p:txBody>
      </p:sp>
      <p:sp>
        <p:nvSpPr>
          <p:cNvPr id="49" name="Rectangle 67"/>
          <p:cNvSpPr>
            <a:spLocks noChangeArrowheads="1"/>
          </p:cNvSpPr>
          <p:nvPr/>
        </p:nvSpPr>
        <p:spPr bwMode="auto">
          <a:xfrm>
            <a:off x="2421804" y="3155806"/>
            <a:ext cx="1670050" cy="18097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0" name="Rectangle 68"/>
          <p:cNvSpPr>
            <a:spLocks noChangeArrowheads="1"/>
          </p:cNvSpPr>
          <p:nvPr/>
        </p:nvSpPr>
        <p:spPr bwMode="auto">
          <a:xfrm>
            <a:off x="2421804" y="3336781"/>
            <a:ext cx="1701800" cy="179387"/>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1" name="Rectangle 69"/>
          <p:cNvSpPr>
            <a:spLocks noChangeArrowheads="1"/>
          </p:cNvSpPr>
          <p:nvPr/>
        </p:nvSpPr>
        <p:spPr bwMode="auto">
          <a:xfrm>
            <a:off x="4119563" y="3128811"/>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28.8</a:t>
            </a:r>
          </a:p>
        </p:txBody>
      </p:sp>
      <p:sp>
        <p:nvSpPr>
          <p:cNvPr id="52" name="Rectangle 70"/>
          <p:cNvSpPr>
            <a:spLocks noChangeArrowheads="1"/>
          </p:cNvSpPr>
          <p:nvPr/>
        </p:nvSpPr>
        <p:spPr bwMode="auto">
          <a:xfrm>
            <a:off x="4183063" y="3308199"/>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29.4</a:t>
            </a:r>
          </a:p>
        </p:txBody>
      </p:sp>
      <p:sp>
        <p:nvSpPr>
          <p:cNvPr id="53" name="Rectangle 72"/>
          <p:cNvSpPr>
            <a:spLocks noChangeArrowheads="1"/>
          </p:cNvSpPr>
          <p:nvPr/>
        </p:nvSpPr>
        <p:spPr bwMode="auto">
          <a:xfrm>
            <a:off x="2421804" y="3587606"/>
            <a:ext cx="800100" cy="18097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4" name="Rectangle 73"/>
          <p:cNvSpPr>
            <a:spLocks noChangeArrowheads="1"/>
          </p:cNvSpPr>
          <p:nvPr/>
        </p:nvSpPr>
        <p:spPr bwMode="auto">
          <a:xfrm>
            <a:off x="2421804" y="3768581"/>
            <a:ext cx="895350" cy="179387"/>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5" name="Rectangle 74"/>
          <p:cNvSpPr>
            <a:spLocks noChangeArrowheads="1"/>
          </p:cNvSpPr>
          <p:nvPr/>
        </p:nvSpPr>
        <p:spPr bwMode="auto">
          <a:xfrm>
            <a:off x="3249613" y="3560611"/>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13.8</a:t>
            </a:r>
          </a:p>
        </p:txBody>
      </p:sp>
      <p:sp>
        <p:nvSpPr>
          <p:cNvPr id="56" name="Rectangle 75"/>
          <p:cNvSpPr>
            <a:spLocks noChangeArrowheads="1"/>
          </p:cNvSpPr>
          <p:nvPr/>
        </p:nvSpPr>
        <p:spPr bwMode="auto">
          <a:xfrm>
            <a:off x="3363913" y="3739999"/>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15.3</a:t>
            </a:r>
          </a:p>
        </p:txBody>
      </p:sp>
      <p:sp>
        <p:nvSpPr>
          <p:cNvPr id="57" name="Rectangle 77"/>
          <p:cNvSpPr>
            <a:spLocks noChangeArrowheads="1"/>
          </p:cNvSpPr>
          <p:nvPr/>
        </p:nvSpPr>
        <p:spPr bwMode="auto">
          <a:xfrm>
            <a:off x="2421804" y="4020993"/>
            <a:ext cx="533400" cy="18097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8" name="Rectangle 78"/>
          <p:cNvSpPr>
            <a:spLocks noChangeArrowheads="1"/>
          </p:cNvSpPr>
          <p:nvPr/>
        </p:nvSpPr>
        <p:spPr bwMode="auto">
          <a:xfrm>
            <a:off x="2421804" y="4201968"/>
            <a:ext cx="679450" cy="179388"/>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59" name="Rectangle 79"/>
          <p:cNvSpPr>
            <a:spLocks noChangeArrowheads="1"/>
          </p:cNvSpPr>
          <p:nvPr/>
        </p:nvSpPr>
        <p:spPr bwMode="auto">
          <a:xfrm>
            <a:off x="3001963" y="3993999"/>
            <a:ext cx="235642"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9.1</a:t>
            </a:r>
          </a:p>
        </p:txBody>
      </p:sp>
      <p:sp>
        <p:nvSpPr>
          <p:cNvPr id="60" name="Rectangle 80"/>
          <p:cNvSpPr>
            <a:spLocks noChangeArrowheads="1"/>
          </p:cNvSpPr>
          <p:nvPr/>
        </p:nvSpPr>
        <p:spPr bwMode="auto">
          <a:xfrm>
            <a:off x="3167063" y="4173386"/>
            <a:ext cx="333425" cy="215444"/>
          </a:xfrm>
          <a:prstGeom prst="rect">
            <a:avLst/>
          </a:prstGeom>
          <a:noFill/>
          <a:ln w="9525" algn="ctr">
            <a:noFill/>
            <a:miter lim="800000"/>
            <a:headEnd/>
            <a:tailEnd/>
          </a:ln>
        </p:spPr>
        <p:txBody>
          <a:bodyPr wrap="none" lIns="0" tIns="0" rIns="0" bIns="0" anchor="ctr">
            <a:spAutoFit/>
          </a:bodyPr>
          <a:lstStyle/>
          <a:p>
            <a:pPr algn="l" defTabSz="914400"/>
            <a:r>
              <a:rPr lang="en-US" altLang="ja-JP" sz="1400">
                <a:latin typeface="HGPｺﾞｼｯｸE" pitchFamily="50" charset="-128"/>
                <a:ea typeface="HGPｺﾞｼｯｸE" pitchFamily="50" charset="-128"/>
              </a:rPr>
              <a:t>11.7</a:t>
            </a:r>
          </a:p>
        </p:txBody>
      </p:sp>
      <p:sp>
        <p:nvSpPr>
          <p:cNvPr id="61" name="Rectangle 81"/>
          <p:cNvSpPr>
            <a:spLocks noChangeArrowheads="1"/>
          </p:cNvSpPr>
          <p:nvPr/>
        </p:nvSpPr>
        <p:spPr bwMode="auto">
          <a:xfrm>
            <a:off x="1306519" y="2681143"/>
            <a:ext cx="4194175" cy="438150"/>
          </a:xfrm>
          <a:prstGeom prst="rect">
            <a:avLst/>
          </a:prstGeom>
          <a:noFill/>
          <a:ln w="19050" algn="ctr">
            <a:solidFill>
              <a:srgbClr val="FF0000"/>
            </a:solidFill>
            <a:miter lim="800000"/>
            <a:headEnd/>
            <a:tailEnd/>
          </a:ln>
        </p:spPr>
        <p:txBody>
          <a:bodyPr wrap="none" anchor="ctr"/>
          <a:lstStyle/>
          <a:p>
            <a:endParaRPr lang="ja-JP" altLang="en-US">
              <a:latin typeface="HGPｺﾞｼｯｸE" pitchFamily="50" charset="-128"/>
              <a:ea typeface="HGPｺﾞｼｯｸE"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373306" y="1500174"/>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アナフィラキシー重症度（グレード）別症状</a:t>
            </a:r>
            <a:r>
              <a:rPr lang="en-US" altLang="ja-JP" baseline="30000" dirty="0" smtClean="0">
                <a:latin typeface="HGPｺﾞｼｯｸE" pitchFamily="50" charset="-128"/>
                <a:ea typeface="HGPｺﾞｼｯｸE" pitchFamily="50" charset="-128"/>
                <a:cs typeface="ＭＳ Ｐゴシック" pitchFamily="50" charset="-128"/>
              </a:rPr>
              <a:t>2</a:t>
            </a:r>
            <a:r>
              <a:rPr lang="ja-JP" altLang="en-US" baseline="30000" dirty="0" smtClean="0">
                <a:latin typeface="HGPｺﾞｼｯｸE" pitchFamily="50" charset="-128"/>
                <a:ea typeface="HGPｺﾞｼｯｸE" pitchFamily="50" charset="-128"/>
                <a:cs typeface="ＭＳ Ｐゴシック" pitchFamily="50" charset="-128"/>
              </a:rPr>
              <a:t>）</a:t>
            </a:r>
          </a:p>
        </p:txBody>
      </p:sp>
      <p:sp>
        <p:nvSpPr>
          <p:cNvPr id="36" name="テキスト ボックス 35"/>
          <p:cNvSpPr txBox="1"/>
          <p:nvPr/>
        </p:nvSpPr>
        <p:spPr>
          <a:xfrm>
            <a:off x="2214546" y="5857892"/>
            <a:ext cx="6480720" cy="369332"/>
          </a:xfrm>
          <a:prstGeom prst="rect">
            <a:avLst/>
          </a:prstGeom>
          <a:noFill/>
        </p:spPr>
        <p:txBody>
          <a:bodyPr wrap="square" rtlCol="0">
            <a:spAutoFit/>
          </a:bodyPr>
          <a:lstStyle/>
          <a:p>
            <a:pPr algn="r"/>
            <a:r>
              <a:rPr lang="en-US" altLang="ja-JP" sz="900" dirty="0" smtClean="0">
                <a:latin typeface="HGPｺﾞｼｯｸE" pitchFamily="50" charset="-128"/>
                <a:ea typeface="HGPｺﾞｼｯｸE" pitchFamily="50" charset="-128"/>
              </a:rPr>
              <a:t>1</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a:t>
            </a:r>
            <a:r>
              <a:rPr lang="ja-JP" altLang="en-US" sz="900" dirty="0" smtClean="0">
                <a:latin typeface="HGPｺﾞｼｯｸE" pitchFamily="50" charset="-128"/>
                <a:ea typeface="HGPｺﾞｼｯｸE" pitchFamily="50" charset="-128"/>
              </a:rPr>
              <a:t>保育所におけるアレルギー対応ガイドライン</a:t>
            </a:r>
            <a:r>
              <a:rPr lang="en-US" altLang="ja-JP" sz="900" dirty="0" smtClean="0">
                <a:latin typeface="HGPｺﾞｼｯｸE" pitchFamily="50" charset="-128"/>
                <a:ea typeface="HGPｺﾞｼｯｸE" pitchFamily="50" charset="-128"/>
              </a:rPr>
              <a:t>』 </a:t>
            </a:r>
            <a:r>
              <a:rPr lang="ja-JP" altLang="en-US" sz="900" dirty="0" smtClean="0">
                <a:latin typeface="HGPｺﾞｼｯｸE" pitchFamily="50" charset="-128"/>
                <a:ea typeface="HGPｺﾞｼｯｸE" pitchFamily="50" charset="-128"/>
              </a:rPr>
              <a:t>厚生労働省（平成</a:t>
            </a:r>
            <a:r>
              <a:rPr lang="en-US" altLang="ja-JP" sz="900" dirty="0" smtClean="0">
                <a:latin typeface="HGPｺﾞｼｯｸE" pitchFamily="50" charset="-128"/>
                <a:ea typeface="HGPｺﾞｼｯｸE" pitchFamily="50" charset="-128"/>
              </a:rPr>
              <a:t>23</a:t>
            </a:r>
            <a:r>
              <a:rPr lang="ja-JP" altLang="en-US" sz="900" dirty="0" smtClean="0">
                <a:latin typeface="HGPｺﾞｼｯｸE" pitchFamily="50" charset="-128"/>
                <a:ea typeface="HGPｺﾞｼｯｸE" pitchFamily="50" charset="-128"/>
              </a:rPr>
              <a:t>年</a:t>
            </a:r>
            <a:r>
              <a:rPr lang="en-US" altLang="ja-JP" sz="900" dirty="0" smtClean="0">
                <a:latin typeface="HGPｺﾞｼｯｸE" pitchFamily="50" charset="-128"/>
                <a:ea typeface="HGPｺﾞｼｯｸE" pitchFamily="50" charset="-128"/>
              </a:rPr>
              <a:t>3</a:t>
            </a:r>
            <a:r>
              <a:rPr lang="ja-JP" altLang="en-US" sz="900" dirty="0" smtClean="0">
                <a:latin typeface="HGPｺﾞｼｯｸE" pitchFamily="50" charset="-128"/>
                <a:ea typeface="HGPｺﾞｼｯｸE" pitchFamily="50" charset="-128"/>
              </a:rPr>
              <a:t>月），</a:t>
            </a:r>
            <a:r>
              <a:rPr lang="en-US" altLang="ja-JP" sz="900" dirty="0" smtClean="0">
                <a:latin typeface="HGPｺﾞｼｯｸE" pitchFamily="50" charset="-128"/>
                <a:ea typeface="HGPｺﾞｼｯｸE" pitchFamily="50" charset="-128"/>
              </a:rPr>
              <a:t>p57</a:t>
            </a:r>
            <a:r>
              <a:rPr lang="ja-JP" altLang="en-US" sz="900" dirty="0" smtClean="0">
                <a:latin typeface="HGPｺﾞｼｯｸE" pitchFamily="50" charset="-128"/>
                <a:ea typeface="HGPｺﾞｼｯｸE" pitchFamily="50" charset="-128"/>
              </a:rPr>
              <a:t>より改変 ［</a:t>
            </a:r>
            <a:r>
              <a:rPr lang="en-US" altLang="ja-JP" sz="900" dirty="0" smtClean="0">
                <a:latin typeface="HGPｺﾞｼｯｸE" pitchFamily="50" charset="-128"/>
                <a:ea typeface="HGPｺﾞｼｯｸE" pitchFamily="50" charset="-128"/>
              </a:rPr>
              <a:t>L20120709006</a:t>
            </a:r>
            <a:r>
              <a:rPr lang="ja-JP" altLang="en-US" sz="900" dirty="0" smtClean="0">
                <a:latin typeface="HGPｺﾞｼｯｸE" pitchFamily="50" charset="-128"/>
                <a:ea typeface="HGPｺﾞｼｯｸE" pitchFamily="50" charset="-128"/>
              </a:rPr>
              <a:t>］</a:t>
            </a:r>
          </a:p>
          <a:p>
            <a:pPr algn="r"/>
            <a:r>
              <a:rPr lang="en-US" altLang="ja-JP" sz="900" dirty="0" smtClean="0">
                <a:latin typeface="HGPｺﾞｼｯｸE" pitchFamily="50" charset="-128"/>
                <a:ea typeface="HGPｺﾞｼｯｸE" pitchFamily="50" charset="-128"/>
              </a:rPr>
              <a:t>2</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 Sampson, H. </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Pediatrics. 2003</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111</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1601-8. </a:t>
            </a:r>
            <a:r>
              <a:rPr lang="ja-JP" altLang="en-US" sz="900" dirty="0" smtClean="0">
                <a:latin typeface="HGPｺﾞｼｯｸE" pitchFamily="50" charset="-128"/>
                <a:ea typeface="HGPｺﾞｼｯｸE" pitchFamily="50" charset="-128"/>
              </a:rPr>
              <a:t>を独立行政法人国立病院機構相模原病院改変</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アナフィラキシー重症度の「グレード３」では</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アナフィラキシー補助治療剤を</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速やかに使用する必要があります</a:t>
            </a:r>
            <a:r>
              <a:rPr lang="en-US" altLang="ja-JP" baseline="30000" dirty="0" smtClean="0">
                <a:cs typeface="ＭＳ Ｐゴシック" pitchFamily="50" charset="-128"/>
              </a:rPr>
              <a:t>1</a:t>
            </a:r>
            <a:r>
              <a:rPr lang="ja-JP" altLang="en-US" baseline="30000" dirty="0" smtClean="0">
                <a:cs typeface="ＭＳ Ｐゴシック" pitchFamily="50" charset="-128"/>
              </a:rPr>
              <a:t>）</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11</a:t>
            </a:fld>
            <a:endParaRPr kumimoji="1" lang="ja-JP" altLang="en-US" dirty="0"/>
          </a:p>
        </p:txBody>
      </p:sp>
      <p:sp>
        <p:nvSpPr>
          <p:cNvPr id="13" name="Rectangle 11"/>
          <p:cNvSpPr>
            <a:spLocks noChangeArrowheads="1"/>
          </p:cNvSpPr>
          <p:nvPr/>
        </p:nvSpPr>
        <p:spPr bwMode="auto">
          <a:xfrm>
            <a:off x="3558347" y="5500702"/>
            <a:ext cx="5331909" cy="246221"/>
          </a:xfrm>
          <a:prstGeom prst="rect">
            <a:avLst/>
          </a:prstGeom>
          <a:noFill/>
          <a:ln w="9525">
            <a:noFill/>
            <a:miter lim="800000"/>
            <a:headEnd/>
            <a:tailEnd/>
          </a:ln>
        </p:spPr>
        <p:txBody>
          <a:bodyPr wrap="none" anchor="b">
            <a:spAutoFit/>
          </a:bodyPr>
          <a:lstStyle/>
          <a:p>
            <a:pPr algn="r"/>
            <a:r>
              <a:rPr lang="en-US" altLang="en-US" sz="1000" dirty="0" smtClean="0">
                <a:latin typeface="HGPｺﾞｼｯｸE" pitchFamily="50" charset="-128"/>
                <a:ea typeface="HGPｺﾞｼｯｸE" pitchFamily="50" charset="-128"/>
              </a:rPr>
              <a:t>（Sampson, H</a:t>
            </a:r>
            <a:r>
              <a:rPr lang="en-US" altLang="en-US" sz="1000" dirty="0">
                <a:latin typeface="HGPｺﾞｼｯｸE" pitchFamily="50" charset="-128"/>
                <a:ea typeface="HGPｺﾞｼｯｸE" pitchFamily="50" charset="-128"/>
              </a:rPr>
              <a:t>. </a:t>
            </a:r>
            <a:r>
              <a:rPr lang="en-US" altLang="en-US" sz="1000" dirty="0" smtClean="0">
                <a:latin typeface="HGPｺﾞｼｯｸE" pitchFamily="50" charset="-128"/>
                <a:ea typeface="HGPｺﾞｼｯｸE" pitchFamily="50" charset="-128"/>
              </a:rPr>
              <a:t>：</a:t>
            </a:r>
            <a:r>
              <a:rPr lang="en-US" altLang="en-US" sz="1000" dirty="0">
                <a:latin typeface="HGPｺﾞｼｯｸE" pitchFamily="50" charset="-128"/>
                <a:ea typeface="HGPｺﾞｼｯｸE" pitchFamily="50" charset="-128"/>
              </a:rPr>
              <a:t>Pediatrics. </a:t>
            </a:r>
            <a:r>
              <a:rPr lang="en-US" altLang="en-US" sz="1000" dirty="0" smtClean="0">
                <a:latin typeface="HGPｺﾞｼｯｸE" pitchFamily="50" charset="-128"/>
                <a:ea typeface="HGPｺﾞｼｯｸE" pitchFamily="50" charset="-128"/>
              </a:rPr>
              <a:t>2003；111</a:t>
            </a:r>
            <a:r>
              <a:rPr lang="ja-JP" altLang="en-US" sz="1000" dirty="0" smtClean="0">
                <a:latin typeface="HGPｺﾞｼｯｸE" pitchFamily="50" charset="-128"/>
                <a:ea typeface="HGPｺﾞｼｯｸE" pitchFamily="50" charset="-128"/>
              </a:rPr>
              <a:t>：</a:t>
            </a:r>
            <a:r>
              <a:rPr lang="en-US" altLang="en-US" sz="1000" dirty="0" smtClean="0">
                <a:latin typeface="HGPｺﾞｼｯｸE" pitchFamily="50" charset="-128"/>
                <a:ea typeface="HGPｺﾞｼｯｸE" pitchFamily="50" charset="-128"/>
              </a:rPr>
              <a:t>1601-8</a:t>
            </a:r>
            <a:r>
              <a:rPr lang="en-US" altLang="en-US" sz="1000" dirty="0">
                <a:latin typeface="HGPｺﾞｼｯｸE" pitchFamily="50" charset="-128"/>
                <a:ea typeface="HGPｺﾞｼｯｸE" pitchFamily="50" charset="-128"/>
              </a:rPr>
              <a:t>. </a:t>
            </a:r>
            <a:r>
              <a:rPr lang="en-US" altLang="en-US" sz="1000" dirty="0" err="1">
                <a:latin typeface="HGPｺﾞｼｯｸE" pitchFamily="50" charset="-128"/>
                <a:ea typeface="HGPｺﾞｼｯｸE" pitchFamily="50" charset="-128"/>
              </a:rPr>
              <a:t>を独立行政法人国立病院機構相模原病院改変</a:t>
            </a:r>
            <a:r>
              <a:rPr lang="en-US" altLang="en-US" sz="1000" dirty="0">
                <a:latin typeface="HGPｺﾞｼｯｸE" pitchFamily="50" charset="-128"/>
                <a:ea typeface="HGPｺﾞｼｯｸE" pitchFamily="50" charset="-128"/>
              </a:rPr>
              <a:t>）</a:t>
            </a:r>
            <a:endParaRPr lang="ja-JP" altLang="en-US" sz="1000" dirty="0">
              <a:latin typeface="HGPｺﾞｼｯｸE" pitchFamily="50" charset="-128"/>
              <a:ea typeface="HGPｺﾞｼｯｸE" pitchFamily="50" charset="-128"/>
            </a:endParaRPr>
          </a:p>
        </p:txBody>
      </p:sp>
      <p:graphicFrame>
        <p:nvGraphicFramePr>
          <p:cNvPr id="14" name="Group 390"/>
          <p:cNvGraphicFramePr>
            <a:graphicFrameLocks noGrp="1"/>
          </p:cNvGraphicFramePr>
          <p:nvPr/>
        </p:nvGraphicFramePr>
        <p:xfrm>
          <a:off x="611188" y="1989138"/>
          <a:ext cx="8207375" cy="3426606"/>
        </p:xfrm>
        <a:graphic>
          <a:graphicData uri="http://schemas.openxmlformats.org/drawingml/2006/table">
            <a:tbl>
              <a:tblPr/>
              <a:tblGrid>
                <a:gridCol w="879475"/>
                <a:gridCol w="1736725"/>
                <a:gridCol w="1863725"/>
                <a:gridCol w="1863725"/>
                <a:gridCol w="1863725"/>
              </a:tblGrid>
              <a:tr h="0">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グレード</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en-US" altLang="ja-JP" sz="1200" b="0" i="0" u="none" strike="noStrike" cap="none" normalizeH="0" baseline="0" smtClean="0">
                          <a:ln>
                            <a:noFill/>
                          </a:ln>
                          <a:solidFill>
                            <a:srgbClr val="009900"/>
                          </a:solidFill>
                          <a:effectLst/>
                          <a:latin typeface="Arial Black" pitchFamily="34" charset="0"/>
                          <a:ea typeface="HGP創英角ｺﾞｼｯｸUB" pitchFamily="50" charset="-128"/>
                        </a:rPr>
                        <a:t>1</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en-US" altLang="ja-JP" sz="1200" b="0" i="0" u="none" strike="noStrike" cap="none" normalizeH="0" baseline="0" dirty="0" smtClean="0">
                          <a:ln>
                            <a:noFill/>
                          </a:ln>
                          <a:solidFill>
                            <a:srgbClr val="FF66FF"/>
                          </a:solidFill>
                          <a:effectLst/>
                          <a:latin typeface="Arial Black" pitchFamily="34" charset="0"/>
                          <a:ea typeface="HGP創英角ｺﾞｼｯｸUB" pitchFamily="50" charset="-128"/>
                        </a:rPr>
                        <a:t>2</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A6"/>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en-US" altLang="ja-JP" sz="1200" b="0" i="0" u="none" strike="noStrike" cap="none" normalizeH="0" baseline="0" dirty="0" smtClean="0">
                          <a:ln>
                            <a:noFill/>
                          </a:ln>
                          <a:solidFill>
                            <a:srgbClr val="FF3300"/>
                          </a:solidFill>
                          <a:effectLst/>
                          <a:latin typeface="Arial Black" pitchFamily="34" charset="0"/>
                          <a:ea typeface="HGP創英角ｺﾞｼｯｸUB" pitchFamily="50" charset="-128"/>
                        </a:rPr>
                        <a:t>3</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D4A6"/>
                    </a:solidFill>
                  </a:tcPr>
                </a:tc>
              </a:tr>
              <a:tr h="0">
                <a:tc rowSpan="2">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皮膚症状</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DEE"/>
                    </a:solidFill>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赤み・じんま疹</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部分的、散在性</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全身性</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かゆみ</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軽度のかゆみ</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強いかゆみ</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rowSpan="2">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粘膜症状</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DEE"/>
                    </a:solidFill>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口唇、目、顔の腫れ</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口唇、瞼（まぶた）の腫れ</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顔全体の腫れ</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口、喉の違和感</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口、喉のかゆみ、違和感</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飲み込みづらい</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喉や胸が強く</a:t>
                      </a:r>
                    </a:p>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締めつけられる、声枯れ</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rowSpan="2">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消化器症状</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DEE"/>
                    </a:solidFill>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腹痛</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弱い腹痛（がまんできる）</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明らかな腹痛</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強い腹痛（がまんできない）</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嘔吐・下痢</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嘔気、単回の嘔吐、下痢</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複数回の嘔吐、下痢</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繰り返す嘔吐、下痢</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rowSpan="3">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呼吸器症状</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DEE"/>
                    </a:solidFill>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鼻みず、鼻づまり、くしゃみ</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あり</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咳（せき）</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弱く連続しない咳</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時々連続する咳、咳き込み</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強い咳き込み、</a:t>
                      </a:r>
                    </a:p>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犬の遠吠え様の咳</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喘鳴、呼吸困難</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聴診器で聞こえる弱い喘鳴</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明らかな喘鳴、呼吸困難、</a:t>
                      </a:r>
                    </a:p>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チアノーゼ</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rowSpan="2">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全身症状</a:t>
                      </a:r>
                    </a:p>
                  </a:txBody>
                  <a:tcPr marL="90000" marR="90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BEDEE"/>
                    </a:solidFill>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血圧低下</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endPar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あり</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0">
                <a:tc vMerge="1">
                  <a:txBody>
                    <a:bodyPr/>
                    <a:lstStyle/>
                    <a:p>
                      <a:endParaRPr kumimoji="1" lang="ja-JP" altLang="en-US"/>
                    </a:p>
                  </a:txBody>
                  <a:tcPr/>
                </a:tc>
                <a:tc>
                  <a:txBody>
                    <a:bodyPr/>
                    <a:lstStyle/>
                    <a:p>
                      <a:pPr marL="0" marR="0" lvl="0" indent="0" algn="l"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意識状態</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CE5EA"/>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やや元気がない</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明らかに元気がない、</a:t>
                      </a:r>
                    </a:p>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smtClean="0">
                          <a:ln>
                            <a:noFill/>
                          </a:ln>
                          <a:solidFill>
                            <a:schemeClr val="tx1"/>
                          </a:solidFill>
                          <a:effectLst/>
                          <a:latin typeface="HGPｺﾞｼｯｸE" pitchFamily="50" charset="-128"/>
                          <a:ea typeface="HGPｺﾞｼｯｸE" pitchFamily="50" charset="-128"/>
                        </a:rPr>
                        <a:t>横になりたがる</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457200" rtl="0" eaLnBrk="1" fontAlgn="base" latinLnBrk="0" hangingPunct="1">
                        <a:lnSpc>
                          <a:spcPct val="95000"/>
                        </a:lnSpc>
                        <a:spcBef>
                          <a:spcPct val="0"/>
                        </a:spcBef>
                        <a:spcAft>
                          <a:spcPct val="0"/>
                        </a:spcAft>
                        <a:buClr>
                          <a:srgbClr val="669900"/>
                        </a:buClr>
                        <a:buSzTx/>
                        <a:buFont typeface="Wingdings" pitchFamily="2" charset="2"/>
                        <a:buNone/>
                        <a:tabLst/>
                      </a:pPr>
                      <a:r>
                        <a:rPr kumimoji="1" lang="ja-JP" altLang="en-US" sz="1100" b="0" i="0" u="none" strike="noStrike" cap="none" normalizeH="0" baseline="0" dirty="0" smtClean="0">
                          <a:ln>
                            <a:noFill/>
                          </a:ln>
                          <a:solidFill>
                            <a:schemeClr val="tx1"/>
                          </a:solidFill>
                          <a:effectLst/>
                          <a:latin typeface="HGPｺﾞｼｯｸE" pitchFamily="50" charset="-128"/>
                          <a:ea typeface="HGPｺﾞｼｯｸE" pitchFamily="50" charset="-128"/>
                        </a:rPr>
                        <a:t>ぐったり、意識低下～消失、失禁</a:t>
                      </a:r>
                    </a:p>
                  </a:txBody>
                  <a:tcPr marL="90000" marR="90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357158" y="1643050"/>
            <a:ext cx="842493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アナフィラキシー補助治療剤の処方が勧められる食物アレルギー患者のリスク要因</a:t>
            </a:r>
          </a:p>
        </p:txBody>
      </p:sp>
      <p:sp>
        <p:nvSpPr>
          <p:cNvPr id="36" name="テキスト ボックス 35"/>
          <p:cNvSpPr txBox="1"/>
          <p:nvPr/>
        </p:nvSpPr>
        <p:spPr>
          <a:xfrm>
            <a:off x="3571868" y="6000768"/>
            <a:ext cx="5040560" cy="230832"/>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柴田 瑠美子：</a:t>
            </a:r>
            <a:r>
              <a:rPr lang="en-US" altLang="ja-JP" sz="900" dirty="0" smtClean="0">
                <a:latin typeface="HGPｺﾞｼｯｸE" pitchFamily="50" charset="-128"/>
                <a:ea typeface="HGPｺﾞｼｯｸE" pitchFamily="50" charset="-128"/>
              </a:rPr>
              <a:t>Visual Dermatology 11</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3</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260</a:t>
            </a:r>
            <a:r>
              <a:rPr lang="ja-JP" altLang="en-US" sz="900" dirty="0" err="1"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2012</a:t>
            </a:r>
            <a:r>
              <a:rPr lang="ja-JP" altLang="en-US" sz="900" dirty="0" smtClean="0">
                <a:latin typeface="HGPｺﾞｼｯｸE" pitchFamily="50" charset="-128"/>
                <a:ea typeface="HGPｺﾞｼｯｸE" pitchFamily="50" charset="-128"/>
              </a:rPr>
              <a:t>より一部改変 ［</a:t>
            </a:r>
            <a:r>
              <a:rPr lang="en-US" altLang="ja-JP" sz="900" dirty="0" smtClean="0">
                <a:latin typeface="HGPｺﾞｼｯｸE" pitchFamily="50" charset="-128"/>
                <a:ea typeface="HGPｺﾞｼｯｸE" pitchFamily="50" charset="-128"/>
              </a:rPr>
              <a:t>L20120810001</a:t>
            </a:r>
            <a:r>
              <a:rPr lang="ja-JP" altLang="en-US" sz="900" dirty="0" smtClean="0">
                <a:latin typeface="HGPｺﾞｼｯｸE" pitchFamily="50" charset="-128"/>
                <a:ea typeface="HGPｺﾞｼｯｸE" pitchFamily="50" charset="-128"/>
              </a:rPr>
              <a:t>］</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アナフィラキシーを起こす可能性がある患者では</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アナフィラキシー補助治療剤の携帯が勧められます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12</a:t>
            </a:fld>
            <a:endParaRPr kumimoji="1" lang="ja-JP" altLang="en-US" dirty="0"/>
          </a:p>
        </p:txBody>
      </p:sp>
      <p:graphicFrame>
        <p:nvGraphicFramePr>
          <p:cNvPr id="9" name="Group 82"/>
          <p:cNvGraphicFramePr>
            <a:graphicFrameLocks noGrp="1"/>
          </p:cNvGraphicFramePr>
          <p:nvPr/>
        </p:nvGraphicFramePr>
        <p:xfrm>
          <a:off x="500034" y="2214554"/>
          <a:ext cx="7921625" cy="3527428"/>
        </p:xfrm>
        <a:graphic>
          <a:graphicData uri="http://schemas.openxmlformats.org/drawingml/2006/table">
            <a:tbl>
              <a:tblPr/>
              <a:tblGrid>
                <a:gridCol w="936625"/>
                <a:gridCol w="2879725"/>
                <a:gridCol w="4105275"/>
              </a:tblGrid>
              <a:tr h="395288">
                <a:tc gridSpan="3">
                  <a:txBody>
                    <a:bodyPr/>
                    <a:lstStyle/>
                    <a:p>
                      <a:pPr marL="0" marR="0" lvl="0" indent="0" algn="l"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bg1"/>
                          </a:solidFill>
                          <a:effectLst/>
                          <a:latin typeface="HGPｺﾞｼｯｸE" pitchFamily="50" charset="-128"/>
                          <a:ea typeface="HGPｺﾞｼｯｸE" pitchFamily="50" charset="-128"/>
                        </a:rPr>
                        <a:t>1 </a:t>
                      </a:r>
                      <a:r>
                        <a:rPr kumimoji="1" lang="ja-JP" altLang="en-US" sz="1600" b="0" i="0" u="none" strike="noStrike" cap="none" normalizeH="0" baseline="0" dirty="0" smtClean="0">
                          <a:ln>
                            <a:noFill/>
                          </a:ln>
                          <a:solidFill>
                            <a:schemeClr val="bg1"/>
                          </a:solidFill>
                          <a:effectLst/>
                          <a:latin typeface="HGPｺﾞｼｯｸE" pitchFamily="50" charset="-128"/>
                          <a:ea typeface="HGPｺﾞｼｯｸE" pitchFamily="50" charset="-128"/>
                        </a:rPr>
                        <a:t>病歴</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r>
              <a:tr h="973138">
                <a:tc gridSpan="2">
                  <a:txBody>
                    <a:bodyPr/>
                    <a:lstStyle/>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微量のアレルゲンでアナフィラキシーを</a:t>
                      </a:r>
                      <a:b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b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誘発する</a:t>
                      </a:r>
                    </a:p>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アナフィラキシーを繰り返す</a:t>
                      </a:r>
                    </a:p>
                  </a:txBody>
                  <a:tcPr anchor="ctr" horzOverflow="overflow">
                    <a:lnL w="1905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ショックを誘発させやすい食品がアレルゲン</a:t>
                      </a: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（ピーナッツ、ナッツ、魚介、牛乳、ソバ、卵、小麦など）</a:t>
                      </a:r>
                    </a:p>
                  </a:txBody>
                  <a:tcPr anchor="ctr" horzOverflow="overflow">
                    <a:lnL cap="flat">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gridSpan="3">
                  <a:txBody>
                    <a:bodyPr/>
                    <a:lstStyle/>
                    <a:p>
                      <a:pPr marL="0" marR="0" lvl="0" indent="0" algn="l"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bg1"/>
                          </a:solidFill>
                          <a:effectLst/>
                          <a:latin typeface="HGPｺﾞｼｯｸE" pitchFamily="50" charset="-128"/>
                          <a:ea typeface="HGPｺﾞｼｯｸE" pitchFamily="50" charset="-128"/>
                        </a:rPr>
                        <a:t>2 </a:t>
                      </a:r>
                      <a:r>
                        <a:rPr kumimoji="1" lang="ja-JP" altLang="en-US" sz="1600" b="0" i="0" u="none" strike="noStrike" cap="none" normalizeH="0" baseline="0" dirty="0" smtClean="0">
                          <a:ln>
                            <a:noFill/>
                          </a:ln>
                          <a:solidFill>
                            <a:schemeClr val="bg1"/>
                          </a:solidFill>
                          <a:effectLst/>
                          <a:latin typeface="HGPｺﾞｼｯｸE" pitchFamily="50" charset="-128"/>
                          <a:ea typeface="HGPｺﾞｼｯｸE" pitchFamily="50" charset="-128"/>
                        </a:rPr>
                        <a:t>合併疾患</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r>
              <a:tr h="395288">
                <a:tc>
                  <a:txBody>
                    <a:bodyPr/>
                    <a:lstStyle/>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smtClean="0">
                          <a:ln>
                            <a:noFill/>
                          </a:ln>
                          <a:solidFill>
                            <a:schemeClr val="tx1"/>
                          </a:solidFill>
                          <a:effectLst/>
                          <a:latin typeface="HGPｺﾞｼｯｸE" pitchFamily="50" charset="-128"/>
                          <a:ea typeface="HGPｺﾞｼｯｸE" pitchFamily="50" charset="-128"/>
                        </a:rPr>
                        <a:t>喘息</a:t>
                      </a:r>
                    </a:p>
                  </a:txBody>
                  <a:tcPr anchor="ctr" horzOverflow="overflow">
                    <a:lnL w="1905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非選択性</a:t>
                      </a: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β</a:t>
                      </a: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遮断薬を服用</a:t>
                      </a:r>
                    </a:p>
                  </a:txBody>
                  <a:tcPr anchor="ctr" horzOverflow="overflow">
                    <a:lnL cap="flat">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r h="395288">
                <a:tc gridSpan="3">
                  <a:txBody>
                    <a:bodyPr/>
                    <a:lstStyle/>
                    <a:p>
                      <a:pPr marL="0" marR="0" lvl="0" indent="0" algn="l"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bg1"/>
                          </a:solidFill>
                          <a:effectLst/>
                          <a:latin typeface="HGPｺﾞｼｯｸE" pitchFamily="50" charset="-128"/>
                          <a:ea typeface="HGPｺﾞｼｯｸE" pitchFamily="50" charset="-128"/>
                        </a:rPr>
                        <a:t>3 </a:t>
                      </a:r>
                      <a:r>
                        <a:rPr kumimoji="1" lang="ja-JP" altLang="en-US" sz="1600" b="0" i="0" u="none" strike="noStrike" cap="none" normalizeH="0" baseline="0" dirty="0" smtClean="0">
                          <a:ln>
                            <a:noFill/>
                          </a:ln>
                          <a:solidFill>
                            <a:schemeClr val="bg1"/>
                          </a:solidFill>
                          <a:effectLst/>
                          <a:latin typeface="HGPｺﾞｼｯｸE" pitchFamily="50" charset="-128"/>
                          <a:ea typeface="HGPｺﾞｼｯｸE" pitchFamily="50" charset="-128"/>
                        </a:rPr>
                        <a:t>その他の因子</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r>
              <a:tr h="973138">
                <a:tc gridSpan="3">
                  <a:txBody>
                    <a:bodyPr/>
                    <a:lstStyle/>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初期症状が明らかではないが、アナフィラキシーの可能性がある</a:t>
                      </a:r>
                    </a:p>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医療機関から離れた地域に住んでいる</a:t>
                      </a:r>
                    </a:p>
                    <a:p>
                      <a:pPr marL="176213" marR="0" lvl="0" indent="-176213" algn="l" defTabSz="457200" rtl="0" eaLnBrk="1" fontAlgn="base" latinLnBrk="0" hangingPunct="1">
                        <a:lnSpc>
                          <a:spcPct val="100000"/>
                        </a:lnSpc>
                        <a:spcBef>
                          <a:spcPct val="20000"/>
                        </a:spcBef>
                        <a:spcAft>
                          <a:spcPct val="0"/>
                        </a:spcAft>
                        <a:buClr>
                          <a:srgbClr val="FF6600"/>
                        </a:buClr>
                        <a:buSzTx/>
                        <a:buFont typeface="Wingdings" pitchFamily="2" charset="2"/>
                        <a:buChar char="l"/>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修学旅行や海外旅行時</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323528" y="1488032"/>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アナフィラキシー補助治療剤の注射が必要になったときの対処法</a:t>
            </a:r>
          </a:p>
        </p:txBody>
      </p:sp>
      <p:sp>
        <p:nvSpPr>
          <p:cNvPr id="36" name="テキスト ボックス 35"/>
          <p:cNvSpPr txBox="1"/>
          <p:nvPr/>
        </p:nvSpPr>
        <p:spPr>
          <a:xfrm>
            <a:off x="3071802" y="6000768"/>
            <a:ext cx="5616624" cy="253916"/>
          </a:xfrm>
          <a:prstGeom prst="rect">
            <a:avLst/>
          </a:prstGeom>
          <a:noFill/>
        </p:spPr>
        <p:txBody>
          <a:bodyPr wrap="square" rtlCol="0">
            <a:spAutoFit/>
          </a:bodyPr>
          <a:lstStyle/>
          <a:p>
            <a:pPr algn="r"/>
            <a:r>
              <a:rPr lang="en-US" altLang="ja-JP" sz="1050" dirty="0" smtClean="0">
                <a:latin typeface="HGPｺﾞｼｯｸE" pitchFamily="50" charset="-128"/>
                <a:ea typeface="HGPｺﾞｼｯｸE" pitchFamily="50" charset="-128"/>
              </a:rPr>
              <a:t>Simons, F. E. R. et al.</a:t>
            </a:r>
            <a:r>
              <a:rPr lang="ja-JP" altLang="en-US" sz="1050" dirty="0" smtClean="0">
                <a:latin typeface="HGPｺﾞｼｯｸE" pitchFamily="50" charset="-128"/>
                <a:ea typeface="HGPｺﾞｼｯｸE" pitchFamily="50" charset="-128"/>
              </a:rPr>
              <a:t>：</a:t>
            </a:r>
            <a:r>
              <a:rPr lang="en-US" altLang="ja-JP" sz="1050" dirty="0" smtClean="0">
                <a:latin typeface="HGPｺﾞｼｯｸE" pitchFamily="50" charset="-128"/>
                <a:ea typeface="HGPｺﾞｼｯｸE" pitchFamily="50" charset="-128"/>
              </a:rPr>
              <a:t>J Allergy </a:t>
            </a:r>
            <a:r>
              <a:rPr lang="en-US" altLang="ja-JP" sz="1050" dirty="0" err="1" smtClean="0">
                <a:latin typeface="HGPｺﾞｼｯｸE" pitchFamily="50" charset="-128"/>
                <a:ea typeface="HGPｺﾞｼｯｸE" pitchFamily="50" charset="-128"/>
              </a:rPr>
              <a:t>Clin</a:t>
            </a:r>
            <a:r>
              <a:rPr lang="en-US" altLang="ja-JP" sz="1050" dirty="0" smtClean="0">
                <a:latin typeface="HGPｺﾞｼｯｸE" pitchFamily="50" charset="-128"/>
                <a:ea typeface="HGPｺﾞｼｯｸE" pitchFamily="50" charset="-128"/>
              </a:rPr>
              <a:t> </a:t>
            </a:r>
            <a:r>
              <a:rPr lang="en-US" altLang="ja-JP" sz="1050" dirty="0" err="1" smtClean="0">
                <a:latin typeface="HGPｺﾞｼｯｸE" pitchFamily="50" charset="-128"/>
                <a:ea typeface="HGPｺﾞｼｯｸE" pitchFamily="50" charset="-128"/>
              </a:rPr>
              <a:t>Immunol</a:t>
            </a:r>
            <a:r>
              <a:rPr lang="en-US" altLang="ja-JP" sz="1050" dirty="0" smtClean="0">
                <a:latin typeface="HGPｺﾞｼｯｸE" pitchFamily="50" charset="-128"/>
                <a:ea typeface="HGPｺﾞｼｯｸE" pitchFamily="50" charset="-128"/>
              </a:rPr>
              <a:t> 127</a:t>
            </a:r>
            <a:r>
              <a:rPr lang="ja-JP" altLang="en-US" sz="1050" dirty="0" smtClean="0">
                <a:latin typeface="HGPｺﾞｼｯｸE" pitchFamily="50" charset="-128"/>
                <a:ea typeface="HGPｺﾞｼｯｸE" pitchFamily="50" charset="-128"/>
              </a:rPr>
              <a:t>（</a:t>
            </a:r>
            <a:r>
              <a:rPr lang="en-US" altLang="ja-JP" sz="1050" dirty="0" smtClean="0">
                <a:latin typeface="HGPｺﾞｼｯｸE" pitchFamily="50" charset="-128"/>
                <a:ea typeface="HGPｺﾞｼｯｸE" pitchFamily="50" charset="-128"/>
              </a:rPr>
              <a:t>3</a:t>
            </a:r>
            <a:r>
              <a:rPr lang="ja-JP" altLang="en-US" sz="1050" dirty="0" smtClean="0">
                <a:latin typeface="HGPｺﾞｼｯｸE" pitchFamily="50" charset="-128"/>
                <a:ea typeface="HGPｺﾞｼｯｸE" pitchFamily="50" charset="-128"/>
              </a:rPr>
              <a:t>）：</a:t>
            </a:r>
            <a:r>
              <a:rPr lang="en-US" altLang="ja-JP" sz="1050" dirty="0" smtClean="0">
                <a:latin typeface="HGPｺﾞｼｯｸE" pitchFamily="50" charset="-128"/>
                <a:ea typeface="HGPｺﾞｼｯｸE" pitchFamily="50" charset="-128"/>
              </a:rPr>
              <a:t>587, 2011</a:t>
            </a:r>
            <a:r>
              <a:rPr lang="ja-JP" altLang="en-US" sz="1050" dirty="0" smtClean="0">
                <a:latin typeface="HGPｺﾞｼｯｸE" pitchFamily="50" charset="-128"/>
                <a:ea typeface="HGPｺﾞｼｯｸE" pitchFamily="50" charset="-128"/>
              </a:rPr>
              <a:t>より作図 ［</a:t>
            </a:r>
            <a:r>
              <a:rPr lang="en-US" altLang="ja-JP" sz="1050" dirty="0" smtClean="0">
                <a:latin typeface="HGPｺﾞｼｯｸE" pitchFamily="50" charset="-128"/>
                <a:ea typeface="HGPｺﾞｼｯｸE" pitchFamily="50" charset="-128"/>
              </a:rPr>
              <a:t>L20120620023</a:t>
            </a:r>
            <a:r>
              <a:rPr lang="ja-JP" altLang="en-US" sz="1050" dirty="0" smtClean="0">
                <a:latin typeface="HGPｺﾞｼｯｸE" pitchFamily="50" charset="-128"/>
                <a:ea typeface="HGPｺﾞｼｯｸE" pitchFamily="50" charset="-128"/>
              </a:rPr>
              <a:t>］</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アナフィラキシー補助治療剤の注射のタイミングは、</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過去のアナフィラキシー発現の有無や、</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初期症状を参考にします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13</a:t>
            </a:fld>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357158" y="2071678"/>
            <a:ext cx="8143932" cy="361568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323528" y="1559470"/>
            <a:ext cx="33843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ガイドラインやマニュアル</a:t>
            </a:r>
          </a:p>
        </p:txBody>
      </p:sp>
      <p:pic>
        <p:nvPicPr>
          <p:cNvPr id="13315" name="Picture 3"/>
          <p:cNvPicPr>
            <a:picLocks noChangeAspect="1" noChangeArrowheads="1"/>
          </p:cNvPicPr>
          <p:nvPr/>
        </p:nvPicPr>
        <p:blipFill>
          <a:blip r:embed="rId2" cstate="print"/>
          <a:srcRect/>
          <a:stretch>
            <a:fillRect/>
          </a:stretch>
        </p:blipFill>
        <p:spPr bwMode="auto">
          <a:xfrm rot="276667">
            <a:off x="2517399" y="2204864"/>
            <a:ext cx="1776025" cy="2520280"/>
          </a:xfrm>
          <a:prstGeom prst="rect">
            <a:avLst/>
          </a:prstGeom>
          <a:noFill/>
          <a:ln w="9525">
            <a:solidFill>
              <a:schemeClr val="tx1"/>
            </a:solidFill>
            <a:miter lim="800000"/>
            <a:headEnd/>
            <a:tailEnd/>
          </a:ln>
          <a:effectLst/>
        </p:spPr>
      </p:pic>
      <p:pic>
        <p:nvPicPr>
          <p:cNvPr id="13314" name="Picture 2"/>
          <p:cNvPicPr>
            <a:picLocks noChangeAspect="1" noChangeArrowheads="1"/>
          </p:cNvPicPr>
          <p:nvPr/>
        </p:nvPicPr>
        <p:blipFill>
          <a:blip r:embed="rId3" cstate="print"/>
          <a:srcRect/>
          <a:stretch>
            <a:fillRect/>
          </a:stretch>
        </p:blipFill>
        <p:spPr bwMode="auto">
          <a:xfrm rot="20563384">
            <a:off x="698200" y="2273552"/>
            <a:ext cx="1823394" cy="2573661"/>
          </a:xfrm>
          <a:prstGeom prst="rect">
            <a:avLst/>
          </a:prstGeom>
          <a:noFill/>
          <a:ln w="9525">
            <a:noFill/>
            <a:miter lim="800000"/>
            <a:headEnd/>
            <a:tailEnd/>
          </a:ln>
          <a:effectLst/>
        </p:spPr>
      </p:pic>
      <p:sp>
        <p:nvSpPr>
          <p:cNvPr id="12" name="テキスト ボックス 11"/>
          <p:cNvSpPr txBox="1"/>
          <p:nvPr/>
        </p:nvSpPr>
        <p:spPr>
          <a:xfrm>
            <a:off x="4572000" y="2030592"/>
            <a:ext cx="4447016" cy="2800767"/>
          </a:xfrm>
          <a:prstGeom prst="rect">
            <a:avLst/>
          </a:prstGeom>
          <a:noFill/>
          <a:ln>
            <a:solidFill>
              <a:srgbClr val="0070C0"/>
            </a:solidFill>
          </a:ln>
        </p:spPr>
        <p:txBody>
          <a:bodyPr wrap="square" rtlCol="0">
            <a:spAutoFit/>
          </a:bodyPr>
          <a:lstStyle/>
          <a:p>
            <a:r>
              <a:rPr lang="ja-JP" altLang="en-US" sz="1100" dirty="0" smtClean="0">
                <a:latin typeface="HGPｺﾞｼｯｸE" pitchFamily="50" charset="-128"/>
                <a:ea typeface="HGPｺﾞｼｯｸE" pitchFamily="50" charset="-128"/>
              </a:rPr>
              <a:t>私どもの子供は食物アレルギーをもち、アナフィラキシーショックの経験があります。このショックは放置すると重篤化することが知られています。</a:t>
            </a:r>
          </a:p>
          <a:p>
            <a:r>
              <a:rPr lang="ja-JP" altLang="en-US" sz="1100" dirty="0" smtClean="0">
                <a:latin typeface="HGPｺﾞｼｯｸE" pitchFamily="50" charset="-128"/>
                <a:ea typeface="HGPｺﾞｼｯｸE" pitchFamily="50" charset="-128"/>
              </a:rPr>
              <a:t>つきましては食物アレルギーに関する情報を提供いたしますので、アナフィラキシー発現時には緊急対応をお願い致します。</a:t>
            </a:r>
            <a:endParaRPr lang="en-US" altLang="ja-JP" sz="1100" dirty="0" smtClean="0">
              <a:latin typeface="HGPｺﾞｼｯｸE" pitchFamily="50" charset="-128"/>
              <a:ea typeface="HGPｺﾞｼｯｸE" pitchFamily="50" charset="-128"/>
            </a:endParaRPr>
          </a:p>
          <a:p>
            <a:endParaRPr kumimoji="1" lang="en-US" altLang="ja-JP" sz="1100" dirty="0" smtClean="0">
              <a:latin typeface="HGPｺﾞｼｯｸE" pitchFamily="50" charset="-128"/>
              <a:ea typeface="HGPｺﾞｼｯｸE" pitchFamily="50" charset="-128"/>
            </a:endParaRPr>
          </a:p>
          <a:p>
            <a:pPr marL="228600" indent="-228600">
              <a:buAutoNum type="arabicDbPeriod"/>
            </a:pPr>
            <a:r>
              <a:rPr lang="ja-JP" altLang="en-US" sz="1100" dirty="0" smtClean="0">
                <a:latin typeface="HGPｺﾞｼｯｸE" pitchFamily="50" charset="-128"/>
                <a:ea typeface="HGPｺﾞｼｯｸE" pitchFamily="50" charset="-128"/>
              </a:rPr>
              <a:t>児童／生徒がエピペン注射液を所持している場合には、児童／生徒に手渡し、児童／生徒が注射する手助けをしてください。</a:t>
            </a:r>
            <a:endParaRPr lang="en-US" altLang="ja-JP" sz="1100" dirty="0" smtClean="0">
              <a:latin typeface="HGPｺﾞｼｯｸE" pitchFamily="50" charset="-128"/>
              <a:ea typeface="HGPｺﾞｼｯｸE" pitchFamily="50" charset="-128"/>
            </a:endParaRPr>
          </a:p>
          <a:p>
            <a:pPr marL="228600" indent="-228600">
              <a:buAutoNum type="arabicDbPeriod"/>
            </a:pPr>
            <a:r>
              <a:rPr lang="ja-JP" altLang="en-US" sz="1100" dirty="0" smtClean="0">
                <a:latin typeface="HGPｺﾞｼｯｸE" pitchFamily="50" charset="-128"/>
                <a:ea typeface="HGPｺﾞｼｯｸE" pitchFamily="50" charset="-128"/>
              </a:rPr>
              <a:t>一刻も早く救急車の手配を行い、その後保護者に連絡してください。なお、エピペン注射器を使用した場合には、治療する医師に使用済みの製剤を提出してください。</a:t>
            </a:r>
            <a:endParaRPr lang="en-US" altLang="ja-JP" sz="1100" dirty="0" smtClean="0">
              <a:latin typeface="HGPｺﾞｼｯｸE" pitchFamily="50" charset="-128"/>
              <a:ea typeface="HGPｺﾞｼｯｸE" pitchFamily="50" charset="-128"/>
            </a:endParaRPr>
          </a:p>
          <a:p>
            <a:endParaRPr kumimoji="1" lang="en-US" altLang="ja-JP" sz="1100" dirty="0" smtClean="0">
              <a:latin typeface="HGPｺﾞｼｯｸE" pitchFamily="50" charset="-128"/>
              <a:ea typeface="HGPｺﾞｼｯｸE" pitchFamily="50" charset="-128"/>
            </a:endParaRPr>
          </a:p>
          <a:p>
            <a:r>
              <a:rPr lang="ja-JP" altLang="en-US" sz="1100" b="1" dirty="0" smtClean="0">
                <a:latin typeface="HGPｺﾞｼｯｸE" pitchFamily="50" charset="-128"/>
                <a:ea typeface="HGPｺﾞｼｯｸE" pitchFamily="50" charset="-128"/>
              </a:rPr>
              <a:t>エピペン注射液の保管のお願い</a:t>
            </a:r>
            <a:endParaRPr lang="en-US" altLang="ja-JP" sz="1100" b="1" dirty="0" smtClean="0">
              <a:latin typeface="HGPｺﾞｼｯｸE" pitchFamily="50" charset="-128"/>
              <a:ea typeface="HGPｺﾞｼｯｸE" pitchFamily="50" charset="-128"/>
            </a:endParaRPr>
          </a:p>
          <a:p>
            <a:pPr marL="176213"/>
            <a:r>
              <a:rPr lang="ja-JP" altLang="en-US" sz="1100" dirty="0" smtClean="0">
                <a:latin typeface="HGPｺﾞｼｯｸE" pitchFamily="50" charset="-128"/>
                <a:ea typeface="HGPｺﾞｼｯｸE" pitchFamily="50" charset="-128"/>
              </a:rPr>
              <a:t>校内では他の児童／生徒が手を触れないように留意し、養護教諭等の管理責任者がいる保健室等に保管することが望まれます。この場合には緊急時に養護教諭や担任等の教職員の方が直ぐに取り出せるように配慮をお願いします。</a:t>
            </a:r>
            <a:endParaRPr lang="en-US" altLang="ja-JP" sz="1100" dirty="0" smtClean="0">
              <a:latin typeface="HGPｺﾞｼｯｸE" pitchFamily="50" charset="-128"/>
              <a:ea typeface="HGPｺﾞｼｯｸE" pitchFamily="50" charset="-128"/>
            </a:endParaRPr>
          </a:p>
        </p:txBody>
      </p:sp>
      <p:sp>
        <p:nvSpPr>
          <p:cNvPr id="13" name="テキスト ボックス 12"/>
          <p:cNvSpPr txBox="1"/>
          <p:nvPr/>
        </p:nvSpPr>
        <p:spPr>
          <a:xfrm>
            <a:off x="5076055" y="1670552"/>
            <a:ext cx="3251569" cy="307777"/>
          </a:xfrm>
          <a:prstGeom prst="rect">
            <a:avLst/>
          </a:prstGeom>
          <a:noFill/>
        </p:spPr>
        <p:txBody>
          <a:bodyPr wrap="square" rtlCol="0">
            <a:spAutoFit/>
          </a:bodyPr>
          <a:lstStyle/>
          <a:p>
            <a:r>
              <a:rPr lang="ja-JP" altLang="en-US" sz="1400" b="1" dirty="0" smtClean="0">
                <a:latin typeface="HGPｺﾞｼｯｸE" pitchFamily="50" charset="-128"/>
                <a:ea typeface="HGPｺﾞｼｯｸE" pitchFamily="50" charset="-128"/>
              </a:rPr>
              <a:t>学校生活における救急治療プラン</a:t>
            </a:r>
            <a:endParaRPr lang="en-US" altLang="ja-JP" sz="1400" b="1" dirty="0" smtClean="0">
              <a:latin typeface="HGPｺﾞｼｯｸE" pitchFamily="50" charset="-128"/>
              <a:ea typeface="HGPｺﾞｼｯｸE" pitchFamily="50" charset="-128"/>
            </a:endParaRPr>
          </a:p>
        </p:txBody>
      </p:sp>
      <p:sp>
        <p:nvSpPr>
          <p:cNvPr id="11" name="テキスト ボックス 10"/>
          <p:cNvSpPr txBox="1"/>
          <p:nvPr/>
        </p:nvSpPr>
        <p:spPr>
          <a:xfrm>
            <a:off x="3707904" y="5707251"/>
            <a:ext cx="5293252" cy="507831"/>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日本小児アレルギー学会：食物アレルギーによるアナフィラキシー学校対応マニュアル</a:t>
            </a:r>
            <a:endParaRPr lang="en-US" altLang="ja-JP" sz="900" dirty="0" smtClean="0">
              <a:latin typeface="HGPｺﾞｼｯｸE" pitchFamily="50" charset="-128"/>
              <a:ea typeface="HGPｺﾞｼｯｸE" pitchFamily="50" charset="-128"/>
            </a:endParaRPr>
          </a:p>
          <a:p>
            <a:pPr algn="r"/>
            <a:r>
              <a:rPr lang="ja-JP" altLang="en-US" sz="900" dirty="0" smtClean="0">
                <a:latin typeface="HGPｺﾞｼｯｸE" pitchFamily="50" charset="-128"/>
                <a:ea typeface="HGPｺﾞｼｯｸE" pitchFamily="50" charset="-128"/>
              </a:rPr>
              <a:t>「学校生活における救急治療プラン」</a:t>
            </a:r>
            <a:endParaRPr lang="en-US" altLang="ja-JP" sz="900" dirty="0" smtClean="0">
              <a:latin typeface="HGPｺﾞｼｯｸE" pitchFamily="50" charset="-128"/>
              <a:ea typeface="HGPｺﾞｼｯｸE" pitchFamily="50" charset="-128"/>
            </a:endParaRPr>
          </a:p>
          <a:p>
            <a:pPr algn="r"/>
            <a:r>
              <a:rPr lang="en-US" altLang="ja-JP" sz="900" dirty="0" smtClean="0">
                <a:latin typeface="HGPｺﾞｼｯｸE" pitchFamily="50" charset="-128"/>
                <a:ea typeface="HGPｺﾞｼｯｸE" pitchFamily="50" charset="-128"/>
              </a:rPr>
              <a:t>http://www.jspaci.jp/modules/gcontents/index.php?content_id=3</a:t>
            </a:r>
            <a:r>
              <a:rPr lang="ja-JP" altLang="en-US" sz="900" dirty="0" smtClean="0">
                <a:latin typeface="HGPｺﾞｼｯｸE" pitchFamily="50" charset="-128"/>
                <a:ea typeface="HGPｺﾞｼｯｸE" pitchFamily="50" charset="-128"/>
              </a:rPr>
              <a:t>　</a:t>
            </a:r>
            <a:r>
              <a:rPr lang="en-US" altLang="ja-JP" sz="900" dirty="0" smtClean="0">
                <a:latin typeface="HGPｺﾞｼｯｸE" pitchFamily="50" charset="-128"/>
                <a:ea typeface="HGPｺﾞｼｯｸE" pitchFamily="50" charset="-128"/>
              </a:rPr>
              <a:t>2013/3/7</a:t>
            </a:r>
            <a:r>
              <a:rPr lang="ja-JP" altLang="en-US" sz="900" dirty="0" smtClean="0">
                <a:latin typeface="HGPｺﾞｼｯｸE" pitchFamily="50" charset="-128"/>
                <a:ea typeface="HGPｺﾞｼｯｸE" pitchFamily="50" charset="-128"/>
              </a:rPr>
              <a:t> 参照より抜粋</a:t>
            </a:r>
            <a:endParaRPr kumimoji="1" lang="en-US" altLang="ja-JP" sz="900" dirty="0" smtClean="0">
              <a:latin typeface="HGPｺﾞｼｯｸE" pitchFamily="50" charset="-128"/>
              <a:ea typeface="HGPｺﾞｼｯｸE" pitchFamily="50" charset="-128"/>
            </a:endParaRPr>
          </a:p>
        </p:txBody>
      </p:sp>
      <p:sp>
        <p:nvSpPr>
          <p:cNvPr id="10" name="タイトル 9"/>
          <p:cNvSpPr>
            <a:spLocks noGrp="1"/>
          </p:cNvSpPr>
          <p:nvPr>
            <p:ph type="title"/>
          </p:nvPr>
        </p:nvSpPr>
        <p:spPr/>
        <p:txBody>
          <a:bodyPr>
            <a:normAutofit fontScale="90000"/>
          </a:bodyPr>
          <a:lstStyle/>
          <a:p>
            <a:r>
              <a:rPr lang="ja-JP" altLang="en-US" dirty="0"/>
              <a:t>学校や幼稚園、保育園における緊急時の対応を</a:t>
            </a:r>
            <a:r>
              <a:rPr lang="en-US" altLang="ja-JP" dirty="0"/>
              <a:t/>
            </a:r>
            <a:br>
              <a:rPr lang="en-US" altLang="ja-JP" dirty="0"/>
            </a:br>
            <a:r>
              <a:rPr lang="ja-JP" altLang="en-US" dirty="0" smtClean="0"/>
              <a:t>あらかじめ保護者との間で取り決めておくことが重要です</a:t>
            </a:r>
            <a:endParaRPr kumimoji="1" lang="ja-JP" altLang="en-US" dirty="0"/>
          </a:p>
        </p:txBody>
      </p:sp>
      <p:sp>
        <p:nvSpPr>
          <p:cNvPr id="9" name="スライド番号プレースホルダ 8"/>
          <p:cNvSpPr>
            <a:spLocks noGrp="1"/>
          </p:cNvSpPr>
          <p:nvPr>
            <p:ph type="sldNum" sz="quarter" idx="12"/>
          </p:nvPr>
        </p:nvSpPr>
        <p:spPr/>
        <p:txBody>
          <a:bodyPr/>
          <a:lstStyle/>
          <a:p>
            <a:fld id="{B5A0756D-F30E-4204-AF5B-9E3688565CB2}" type="slidenum">
              <a:rPr kumimoji="1" lang="ja-JP" altLang="en-US" smtClean="0"/>
              <a:pPr/>
              <a:t>14</a:t>
            </a:fld>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0" y="785795"/>
            <a:ext cx="7772400" cy="1071570"/>
          </a:xfrm>
        </p:spPr>
        <p:txBody>
          <a:bodyPr>
            <a:normAutofit/>
          </a:bodyPr>
          <a:lstStyle/>
          <a:p>
            <a:pPr algn="l"/>
            <a:r>
              <a:rPr lang="ja-JP" altLang="en-US" sz="4000" kern="0" dirty="0">
                <a:solidFill>
                  <a:srgbClr val="034694"/>
                </a:solidFill>
                <a:effectLst>
                  <a:outerShdw blurRad="38100" dist="38100" dir="2700000" algn="tl">
                    <a:srgbClr val="C0C0C0"/>
                  </a:outerShdw>
                </a:effectLst>
                <a:latin typeface="HGS創英角ｺﾞｼｯｸUB" pitchFamily="50" charset="-128"/>
                <a:ea typeface="HGS創英角ｺﾞｼｯｸUB" pitchFamily="50" charset="-128"/>
              </a:rPr>
              <a:t>エピペン</a:t>
            </a:r>
            <a:r>
              <a:rPr lang="en-US" altLang="ja-JP" sz="4000" kern="0" baseline="30000" dirty="0">
                <a:solidFill>
                  <a:srgbClr val="034694"/>
                </a:solidFill>
                <a:effectLst>
                  <a:outerShdw blurRad="38100" dist="38100" dir="2700000" algn="tl">
                    <a:srgbClr val="C0C0C0"/>
                  </a:outerShdw>
                </a:effectLst>
                <a:latin typeface="HGS創英角ｺﾞｼｯｸUB" pitchFamily="50" charset="-128"/>
                <a:ea typeface="HGS創英角ｺﾞｼｯｸUB" pitchFamily="50" charset="-128"/>
              </a:rPr>
              <a:t>®</a:t>
            </a:r>
            <a:r>
              <a:rPr lang="ja-JP" altLang="en-US" sz="4000" kern="0" dirty="0">
                <a:solidFill>
                  <a:srgbClr val="034694"/>
                </a:solidFill>
                <a:effectLst>
                  <a:outerShdw blurRad="38100" dist="38100" dir="2700000" algn="tl">
                    <a:srgbClr val="C0C0C0"/>
                  </a:outerShdw>
                </a:effectLst>
                <a:latin typeface="HGS創英角ｺﾞｼｯｸUB" pitchFamily="50" charset="-128"/>
                <a:ea typeface="HGS創英角ｺﾞｼｯｸUB" pitchFamily="50" charset="-128"/>
              </a:rPr>
              <a:t>注射液の</a:t>
            </a:r>
            <a:r>
              <a:rPr lang="ja-JP" altLang="en-US" sz="4000" kern="0" dirty="0" smtClean="0">
                <a:solidFill>
                  <a:srgbClr val="034694"/>
                </a:solidFill>
                <a:effectLst>
                  <a:outerShdw blurRad="38100" dist="38100" dir="2700000" algn="tl">
                    <a:srgbClr val="C0C0C0"/>
                  </a:outerShdw>
                </a:effectLst>
                <a:latin typeface="HGS創英角ｺﾞｼｯｸUB" pitchFamily="50" charset="-128"/>
                <a:ea typeface="HGS創英角ｺﾞｼｯｸUB" pitchFamily="50" charset="-128"/>
              </a:rPr>
              <a:t>使い方</a:t>
            </a:r>
            <a:endParaRPr kumimoji="1" lang="ja-JP" altLang="en-US" sz="4000" dirty="0">
              <a:latin typeface="HGS創英角ｺﾞｼｯｸUB" pitchFamily="50" charset="-128"/>
              <a:ea typeface="HGS創英角ｺﾞｼｯｸUB" pitchFamily="50" charset="-128"/>
            </a:endParaRPr>
          </a:p>
        </p:txBody>
      </p:sp>
      <p:sp>
        <p:nvSpPr>
          <p:cNvPr id="9" name="スライド番号プレースホルダ 8"/>
          <p:cNvSpPr>
            <a:spLocks noGrp="1"/>
          </p:cNvSpPr>
          <p:nvPr>
            <p:ph type="sldNum" sz="quarter" idx="12"/>
          </p:nvPr>
        </p:nvSpPr>
        <p:spPr/>
        <p:txBody>
          <a:bodyPr/>
          <a:lstStyle/>
          <a:p>
            <a:fld id="{5C0A98AA-3D29-4F03-A17B-ABBE2098AF29}" type="slidenum">
              <a:rPr kumimoji="1" lang="ja-JP" altLang="en-US" smtClean="0"/>
              <a:pPr/>
              <a:t>15</a:t>
            </a:fld>
            <a:endParaRPr kumimoji="1" lang="ja-JP" altLang="en-US" dirty="0"/>
          </a:p>
        </p:txBody>
      </p:sp>
      <p:sp>
        <p:nvSpPr>
          <p:cNvPr id="5" name="テキスト ボックス 4"/>
          <p:cNvSpPr txBox="1"/>
          <p:nvPr/>
        </p:nvSpPr>
        <p:spPr>
          <a:xfrm>
            <a:off x="214282" y="6295273"/>
            <a:ext cx="1584176" cy="276999"/>
          </a:xfrm>
          <a:prstGeom prst="rect">
            <a:avLst/>
          </a:prstGeom>
          <a:noFill/>
          <a:ln w="19050">
            <a:solidFill>
              <a:srgbClr val="FF0000"/>
            </a:solidFill>
          </a:ln>
        </p:spPr>
        <p:txBody>
          <a:bodyPr wrap="square" rtlCol="0">
            <a:spAutoFit/>
          </a:bodyPr>
          <a:lstStyle/>
          <a:p>
            <a:r>
              <a:rPr kumimoji="1" lang="ja-JP" altLang="en-US" sz="1200" dirty="0" smtClean="0">
                <a:solidFill>
                  <a:srgbClr val="FF0000"/>
                </a:solidFill>
              </a:rPr>
              <a:t>参考資料・コピー厳禁</a:t>
            </a:r>
            <a:endParaRPr kumimoji="1" lang="ja-JP" altLang="en-US" sz="1200" dirty="0">
              <a:solidFill>
                <a:srgbClr val="FF0000"/>
              </a:solidFill>
            </a:endParaRPr>
          </a:p>
        </p:txBody>
      </p:sp>
      <p:sp>
        <p:nvSpPr>
          <p:cNvPr id="7" name="正方形/長方形 6"/>
          <p:cNvSpPr/>
          <p:nvPr/>
        </p:nvSpPr>
        <p:spPr bwMode="auto">
          <a:xfrm>
            <a:off x="1978819" y="6237288"/>
            <a:ext cx="4897437" cy="576262"/>
          </a:xfrm>
          <a:prstGeom prst="rect">
            <a:avLst/>
          </a:prstGeom>
          <a:noFill/>
          <a:ln w="9525" cap="flat" cmpd="sng" algn="ctr">
            <a:solidFill>
              <a:srgbClr val="FF0000"/>
            </a:solidFill>
            <a:prstDash val="solid"/>
            <a:round/>
            <a:headEnd type="none" w="med" len="med"/>
            <a:tailEnd type="none" w="med" len="med"/>
          </a:ln>
          <a:effectLst/>
        </p:spPr>
        <p:txBody>
          <a:bodyPr/>
          <a:lstStyle/>
          <a:p>
            <a:pPr eaLnBrk="0" hangingPunct="0">
              <a:defRPr/>
            </a:pPr>
            <a:r>
              <a:rPr lang="ja-JP" altLang="en-US" sz="1050" b="0" dirty="0">
                <a:solidFill>
                  <a:srgbClr val="FF0000"/>
                </a:solidFill>
                <a:latin typeface="Arial" pitchFamily="-111" charset="0"/>
                <a:ea typeface="ＭＳ Ｐゴシック" pitchFamily="-111" charset="-128"/>
              </a:rPr>
              <a:t>本スライドは、以下の方々を対象とした講習会でのみ利用が可能です。</a:t>
            </a:r>
            <a:endParaRPr lang="en-US" altLang="ja-JP" sz="1050" b="0" dirty="0">
              <a:solidFill>
                <a:srgbClr val="FF0000"/>
              </a:solidFill>
              <a:latin typeface="Arial" pitchFamily="-111" charset="0"/>
              <a:ea typeface="ＭＳ Ｐゴシック" pitchFamily="-111" charset="-128"/>
            </a:endParaRPr>
          </a:p>
          <a:p>
            <a:pPr eaLnBrk="0" hangingPunct="0">
              <a:defRPr/>
            </a:pP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医療関係者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患者さんやそのご家族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救急救命士</a:t>
            </a:r>
            <a:r>
              <a:rPr lang="en-US" altLang="ja-JP" sz="1050" b="0" dirty="0">
                <a:solidFill>
                  <a:srgbClr val="FF0000"/>
                </a:solidFill>
                <a:latin typeface="Arial" pitchFamily="-111" charset="0"/>
                <a:ea typeface="ＭＳ Ｐゴシック" pitchFamily="-111" charset="-128"/>
              </a:rPr>
              <a:t> / </a:t>
            </a:r>
            <a:r>
              <a:rPr lang="ja-JP" altLang="en-US" sz="1050" b="0" dirty="0">
                <a:solidFill>
                  <a:srgbClr val="FF0000"/>
                </a:solidFill>
                <a:latin typeface="Arial" pitchFamily="-111" charset="0"/>
                <a:ea typeface="ＭＳ Ｐゴシック" pitchFamily="-111" charset="-128"/>
              </a:rPr>
              <a:t>小学校、中学校、高等学校、中等教育学校、特別支援学校および幼稚園などの教職員 </a:t>
            </a:r>
            <a:r>
              <a:rPr lang="en-US" altLang="ja-JP" sz="1050" b="0" dirty="0">
                <a:solidFill>
                  <a:srgbClr val="FF0000"/>
                </a:solidFill>
                <a:latin typeface="Arial" pitchFamily="-111" charset="0"/>
                <a:ea typeface="ＭＳ Ｐゴシック" pitchFamily="-111" charset="-128"/>
              </a:rPr>
              <a:t>/ </a:t>
            </a:r>
            <a:r>
              <a:rPr lang="ja-JP" altLang="en-US" sz="1050" b="0" dirty="0">
                <a:solidFill>
                  <a:srgbClr val="FF0000"/>
                </a:solidFill>
                <a:latin typeface="Arial" pitchFamily="-111" charset="0"/>
                <a:ea typeface="ＭＳ Ｐゴシック" pitchFamily="-111" charset="-128"/>
              </a:rPr>
              <a:t>保育所における保育士</a:t>
            </a:r>
            <a:endParaRPr lang="ja-JP" altLang="ja-JP" b="0" dirty="0"/>
          </a:p>
          <a:p>
            <a:pPr eaLnBrk="0" hangingPunct="0">
              <a:defRPr/>
            </a:pPr>
            <a:endParaRPr lang="ja-JP" altLang="en-US" sz="1050" b="0" dirty="0">
              <a:solidFill>
                <a:srgbClr val="FF0000"/>
              </a:solidFill>
              <a:latin typeface="Arial" pitchFamily="-111" charset="0"/>
              <a:ea typeface="ＭＳ Ｐゴシック" pitchFamily="-111"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3"/>
          <p:cNvSpPr>
            <a:spLocks noGrp="1"/>
          </p:cNvSpPr>
          <p:nvPr>
            <p:ph type="title"/>
          </p:nvPr>
        </p:nvSpPr>
        <p:spPr>
          <a:prstGeom prst="rect">
            <a:avLst/>
          </a:prstGeom>
        </p:spPr>
        <p:txBody>
          <a:bodyPr>
            <a:normAutofit/>
          </a:bodyPr>
          <a:lstStyle/>
          <a:p>
            <a:pPr algn="l" eaLnBrk="1" hangingPunct="1">
              <a:defRPr/>
            </a:pPr>
            <a:r>
              <a:rPr lang="ja-JP" altLang="en-US" dirty="0" smtClean="0">
                <a:latin typeface="Calibri" pitchFamily="34" charset="0"/>
              </a:rPr>
              <a:t>エピペン</a:t>
            </a:r>
            <a:r>
              <a:rPr lang="en-US" altLang="ja-JP" dirty="0" smtClean="0">
                <a:latin typeface="Calibri" pitchFamily="34" charset="0"/>
              </a:rPr>
              <a:t>®</a:t>
            </a:r>
            <a:r>
              <a:rPr lang="ja-JP" altLang="en-US" dirty="0" smtClean="0">
                <a:latin typeface="Calibri" pitchFamily="34" charset="0"/>
              </a:rPr>
              <a:t>注射液の使い方</a:t>
            </a:r>
            <a:r>
              <a:rPr lang="en-US" altLang="ja-JP" dirty="0" smtClean="0">
                <a:latin typeface="Calibri" pitchFamily="34" charset="0"/>
              </a:rPr>
              <a:t/>
            </a:r>
            <a:br>
              <a:rPr lang="en-US" altLang="ja-JP" dirty="0" smtClean="0">
                <a:latin typeface="Calibri" pitchFamily="34" charset="0"/>
              </a:rPr>
            </a:br>
            <a:r>
              <a:rPr lang="ja-JP" altLang="en-US" b="0" dirty="0" smtClean="0">
                <a:latin typeface="Calibri" pitchFamily="34" charset="0"/>
              </a:rPr>
              <a:t>－アナフィラキシーがあらわれたらー</a:t>
            </a:r>
            <a:endParaRPr lang="en-US" altLang="ja-JP" b="0" baseline="30000" dirty="0" smtClean="0">
              <a:latin typeface="Calibri" pitchFamily="34" charset="0"/>
            </a:endParaRPr>
          </a:p>
        </p:txBody>
      </p:sp>
      <p:sp>
        <p:nvSpPr>
          <p:cNvPr id="27" name="スライド番号プレースホルダ 26"/>
          <p:cNvSpPr>
            <a:spLocks noGrp="1"/>
          </p:cNvSpPr>
          <p:nvPr>
            <p:ph type="sldNum" sz="quarter" idx="12"/>
          </p:nvPr>
        </p:nvSpPr>
        <p:spPr/>
        <p:txBody>
          <a:bodyPr/>
          <a:lstStyle/>
          <a:p>
            <a:fld id="{B5A0756D-F30E-4204-AF5B-9E3688565CB2}" type="slidenum">
              <a:rPr kumimoji="1" lang="ja-JP" altLang="en-US" smtClean="0"/>
              <a:pPr/>
              <a:t>16</a:t>
            </a:fld>
            <a:endParaRPr kumimoji="1" lang="ja-JP" altLang="en-US" dirty="0"/>
          </a:p>
        </p:txBody>
      </p:sp>
      <p:sp>
        <p:nvSpPr>
          <p:cNvPr id="27651" name="コンテンツ プレースホルダー 1"/>
          <p:cNvSpPr>
            <a:spLocks noGrp="1"/>
          </p:cNvSpPr>
          <p:nvPr>
            <p:ph idx="4294967295"/>
          </p:nvPr>
        </p:nvSpPr>
        <p:spPr>
          <a:xfrm>
            <a:off x="1250958" y="1538652"/>
            <a:ext cx="4464050" cy="4176712"/>
          </a:xfrm>
          <a:prstGeom prst="rect">
            <a:avLst/>
          </a:prstGeom>
        </p:spPr>
        <p:txBody>
          <a:bodyPr/>
          <a:lstStyle/>
          <a:p>
            <a:pPr marL="0" indent="0">
              <a:lnSpc>
                <a:spcPct val="90000"/>
              </a:lnSpc>
              <a:spcAft>
                <a:spcPts val="1200"/>
              </a:spcAft>
              <a:buNone/>
              <a:defRPr/>
            </a:pPr>
            <a:r>
              <a:rPr kumimoji="1" lang="ja-JP" altLang="en-US" sz="1400" b="0" dirty="0" smtClean="0">
                <a:latin typeface="Calibri" pitchFamily="34" charset="0"/>
                <a:cs typeface="Calibri" pitchFamily="34" charset="0"/>
              </a:rPr>
              <a:t>携帯用ケースのカバーキャップを指で押し開け、注射器を取り出す</a:t>
            </a:r>
            <a:r>
              <a:rPr lang="ja-JP" altLang="en-US" sz="1400" dirty="0" smtClean="0">
                <a:latin typeface="Calibri" pitchFamily="34" charset="0"/>
                <a:cs typeface="Calibri" pitchFamily="34" charset="0"/>
              </a:rPr>
              <a:t>。オレンジ色のニードルカバーを下に向けて、注射器の真ん中を片手でしっかりと握り、もう片方の手で青色の安全キャップを外す。</a:t>
            </a:r>
            <a:endParaRPr lang="en-US" altLang="ja-JP" sz="1400" dirty="0" smtClean="0">
              <a:latin typeface="Calibri" pitchFamily="34" charset="0"/>
              <a:cs typeface="Calibri" pitchFamily="34" charset="0"/>
            </a:endParaRPr>
          </a:p>
          <a:p>
            <a:pPr marL="0" indent="0">
              <a:lnSpc>
                <a:spcPct val="90000"/>
              </a:lnSpc>
              <a:spcAft>
                <a:spcPts val="1800"/>
              </a:spcAft>
              <a:buNone/>
              <a:defRPr/>
            </a:pPr>
            <a:r>
              <a:rPr kumimoji="1" lang="ja-JP" altLang="en-US" sz="1400" b="0" dirty="0" smtClean="0">
                <a:latin typeface="Calibri" pitchFamily="34" charset="0"/>
                <a:cs typeface="Calibri" pitchFamily="34" charset="0"/>
              </a:rPr>
              <a:t>注射器を太ももの前外側に垂直になるようにし、オレンジ色のニードルカバーの先端を「カチッ」と音がするまで強く押し付ける。</a:t>
            </a:r>
            <a:r>
              <a:rPr kumimoji="1" lang="en-US" altLang="ja-JP" sz="1400" b="0" dirty="0" smtClean="0">
                <a:latin typeface="Calibri" pitchFamily="34" charset="0"/>
                <a:cs typeface="Calibri" pitchFamily="34" charset="0"/>
              </a:rPr>
              <a:t/>
            </a:r>
            <a:br>
              <a:rPr kumimoji="1" lang="en-US" altLang="ja-JP" sz="1400" b="0" dirty="0" smtClean="0">
                <a:latin typeface="Calibri" pitchFamily="34" charset="0"/>
                <a:cs typeface="Calibri" pitchFamily="34" charset="0"/>
              </a:rPr>
            </a:br>
            <a:r>
              <a:rPr kumimoji="1" lang="ja-JP" altLang="en-US" sz="1400" b="0" dirty="0" smtClean="0">
                <a:latin typeface="Calibri" pitchFamily="34" charset="0"/>
                <a:cs typeface="Calibri" pitchFamily="34" charset="0"/>
              </a:rPr>
              <a:t>太ももに押し付けたまま数秒間待つ。注射器を太ももから抜き取る。</a:t>
            </a:r>
            <a:endParaRPr kumimoji="1" lang="en-US" altLang="ja-JP" sz="1400" b="0" dirty="0" smtClean="0">
              <a:latin typeface="Calibri" pitchFamily="34" charset="0"/>
              <a:cs typeface="Calibri" pitchFamily="34" charset="0"/>
            </a:endParaRPr>
          </a:p>
          <a:p>
            <a:pPr marL="0" indent="0">
              <a:lnSpc>
                <a:spcPct val="90000"/>
              </a:lnSpc>
              <a:spcAft>
                <a:spcPts val="1800"/>
              </a:spcAft>
              <a:buNone/>
              <a:defRPr/>
            </a:pPr>
            <a:r>
              <a:rPr lang="ja-JP" altLang="en-US" sz="1400" dirty="0" smtClean="0">
                <a:latin typeface="Calibri" pitchFamily="34" charset="0"/>
                <a:cs typeface="Calibri" pitchFamily="34" charset="0"/>
              </a:rPr>
              <a:t>注射後、オレンジ色のニードルカバーが伸びているかどうか確認する。ニードルカバーが伸びていれば注射は完了。（針はニードルカバー内にある）</a:t>
            </a:r>
          </a:p>
          <a:p>
            <a:pPr marL="0" indent="0" eaLnBrk="1" hangingPunct="1">
              <a:lnSpc>
                <a:spcPct val="90000"/>
              </a:lnSpc>
              <a:spcAft>
                <a:spcPts val="600"/>
              </a:spcAft>
              <a:buFontTx/>
              <a:buNone/>
              <a:defRPr/>
            </a:pPr>
            <a:endParaRPr lang="en-US" altLang="ja-JP" sz="1400" dirty="0" smtClean="0">
              <a:latin typeface="Calibri" pitchFamily="34" charset="0"/>
              <a:cs typeface="Calibri" pitchFamily="34" charset="0"/>
            </a:endParaRPr>
          </a:p>
          <a:p>
            <a:pPr marL="0" indent="0" eaLnBrk="1" hangingPunct="1">
              <a:lnSpc>
                <a:spcPct val="90000"/>
              </a:lnSpc>
              <a:spcAft>
                <a:spcPts val="600"/>
              </a:spcAft>
              <a:buFontTx/>
              <a:buNone/>
              <a:defRPr/>
            </a:pPr>
            <a:r>
              <a:rPr lang="ja-JP" altLang="en-US" sz="1400" b="0" dirty="0" smtClean="0">
                <a:latin typeface="Calibri" pitchFamily="34" charset="0"/>
                <a:cs typeface="Calibri" pitchFamily="34" charset="0"/>
              </a:rPr>
              <a:t>使用済みの注射器は、ニードルカバー側から携帯用ケースに戻す。</a:t>
            </a:r>
            <a:endParaRPr lang="en-US" altLang="ja-JP" sz="1400" b="0" dirty="0" smtClean="0">
              <a:latin typeface="Calibri" pitchFamily="34" charset="0"/>
              <a:cs typeface="Calibri" pitchFamily="34" charset="0"/>
            </a:endParaRPr>
          </a:p>
        </p:txBody>
      </p:sp>
      <p:pic>
        <p:nvPicPr>
          <p:cNvPr id="4101" name="Picture 25"/>
          <p:cNvPicPr>
            <a:picLocks noChangeAspect="1" noChangeArrowheads="1"/>
          </p:cNvPicPr>
          <p:nvPr/>
        </p:nvPicPr>
        <p:blipFill>
          <a:blip r:embed="rId3" cstate="print"/>
          <a:srcRect b="9589"/>
          <a:stretch>
            <a:fillRect/>
          </a:stretch>
        </p:blipFill>
        <p:spPr bwMode="auto">
          <a:xfrm>
            <a:off x="7667625" y="4988914"/>
            <a:ext cx="628650" cy="1008062"/>
          </a:xfrm>
          <a:prstGeom prst="rect">
            <a:avLst/>
          </a:prstGeom>
          <a:noFill/>
          <a:ln w="9525">
            <a:noFill/>
            <a:miter lim="800000"/>
            <a:headEnd/>
            <a:tailEnd/>
          </a:ln>
        </p:spPr>
      </p:pic>
      <p:sp>
        <p:nvSpPr>
          <p:cNvPr id="35" name="円/楕円 34"/>
          <p:cNvSpPr/>
          <p:nvPr/>
        </p:nvSpPr>
        <p:spPr bwMode="auto">
          <a:xfrm>
            <a:off x="323850" y="1538652"/>
            <a:ext cx="792163" cy="7921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18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Step1</a:t>
            </a:r>
          </a:p>
          <a:p>
            <a:pPr algn="ctr" eaLnBrk="0" hangingPunct="0">
              <a:spcBef>
                <a:spcPts val="300"/>
              </a:spcBef>
              <a:defRPr/>
            </a:pPr>
            <a:r>
              <a:rPr lang="ja-JP" altLang="en-US" sz="12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準備</a:t>
            </a:r>
            <a:endParaRPr lang="ja-JP" altLang="en-US" sz="44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endParaRPr>
          </a:p>
        </p:txBody>
      </p:sp>
      <p:sp>
        <p:nvSpPr>
          <p:cNvPr id="36" name="円/楕円 35"/>
          <p:cNvSpPr/>
          <p:nvPr/>
        </p:nvSpPr>
        <p:spPr bwMode="auto">
          <a:xfrm>
            <a:off x="323850" y="2545127"/>
            <a:ext cx="792163" cy="7921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18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Step2</a:t>
            </a:r>
          </a:p>
          <a:p>
            <a:pPr algn="ctr" eaLnBrk="0" hangingPunct="0">
              <a:spcBef>
                <a:spcPts val="300"/>
              </a:spcBef>
              <a:defRPr/>
            </a:pPr>
            <a:r>
              <a:rPr lang="ja-JP" altLang="en-US" sz="12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注射</a:t>
            </a:r>
            <a:endParaRPr lang="ja-JP" altLang="en-US" sz="40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endParaRPr>
          </a:p>
        </p:txBody>
      </p:sp>
      <p:sp>
        <p:nvSpPr>
          <p:cNvPr id="37" name="円/楕円 36"/>
          <p:cNvSpPr/>
          <p:nvPr/>
        </p:nvSpPr>
        <p:spPr bwMode="auto">
          <a:xfrm>
            <a:off x="323850" y="3626214"/>
            <a:ext cx="792163" cy="7921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18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Step3</a:t>
            </a:r>
          </a:p>
          <a:p>
            <a:pPr algn="ctr" eaLnBrk="0" hangingPunct="0">
              <a:spcBef>
                <a:spcPts val="300"/>
              </a:spcBef>
              <a:defRPr/>
            </a:pPr>
            <a:r>
              <a:rPr lang="ja-JP" altLang="en-US" sz="12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確認</a:t>
            </a:r>
          </a:p>
        </p:txBody>
      </p:sp>
      <p:sp>
        <p:nvSpPr>
          <p:cNvPr id="38" name="円/楕円 37"/>
          <p:cNvSpPr/>
          <p:nvPr/>
        </p:nvSpPr>
        <p:spPr bwMode="auto">
          <a:xfrm>
            <a:off x="323850" y="4706334"/>
            <a:ext cx="792163" cy="792163"/>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18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Step4</a:t>
            </a:r>
          </a:p>
          <a:p>
            <a:pPr algn="ctr" eaLnBrk="0" hangingPunct="0">
              <a:spcBef>
                <a:spcPts val="300"/>
              </a:spcBef>
              <a:defRPr/>
            </a:pPr>
            <a:r>
              <a:rPr lang="ja-JP" altLang="en-US" sz="12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片づけ</a:t>
            </a:r>
            <a:endParaRPr lang="ja-JP" altLang="en-US" sz="11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endParaRPr>
          </a:p>
        </p:txBody>
      </p:sp>
      <p:sp>
        <p:nvSpPr>
          <p:cNvPr id="4106" name="下矢印 23"/>
          <p:cNvSpPr>
            <a:spLocks noChangeArrowheads="1"/>
          </p:cNvSpPr>
          <p:nvPr/>
        </p:nvSpPr>
        <p:spPr bwMode="auto">
          <a:xfrm>
            <a:off x="539750" y="5429264"/>
            <a:ext cx="360363" cy="288577"/>
          </a:xfrm>
          <a:prstGeom prst="downArrow">
            <a:avLst>
              <a:gd name="adj1" fmla="val 50000"/>
              <a:gd name="adj2" fmla="val 50028"/>
            </a:avLst>
          </a:prstGeom>
          <a:solidFill>
            <a:srgbClr val="FF9933"/>
          </a:solidFill>
          <a:ln w="9525" algn="ctr">
            <a:noFill/>
            <a:round/>
            <a:headEnd/>
            <a:tailEnd/>
          </a:ln>
        </p:spPr>
        <p:txBody>
          <a:bodyPr/>
          <a:lstStyle/>
          <a:p>
            <a:pPr eaLnBrk="0" hangingPunct="0"/>
            <a:endParaRPr lang="ja-JP" altLang="en-US" sz="3600">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4107" name="下矢印 17"/>
          <p:cNvSpPr>
            <a:spLocks noChangeArrowheads="1"/>
          </p:cNvSpPr>
          <p:nvPr/>
        </p:nvSpPr>
        <p:spPr bwMode="auto">
          <a:xfrm>
            <a:off x="539750" y="2257789"/>
            <a:ext cx="360363" cy="293688"/>
          </a:xfrm>
          <a:prstGeom prst="downArrow">
            <a:avLst>
              <a:gd name="adj1" fmla="val 50000"/>
              <a:gd name="adj2" fmla="val 49926"/>
            </a:avLst>
          </a:prstGeom>
          <a:solidFill>
            <a:srgbClr val="FF9933"/>
          </a:solidFill>
          <a:ln w="9525" algn="ctr">
            <a:noFill/>
            <a:round/>
            <a:headEnd/>
            <a:tailEnd/>
          </a:ln>
        </p:spPr>
        <p:txBody>
          <a:bodyPr/>
          <a:lstStyle/>
          <a:p>
            <a:pPr eaLnBrk="0" hangingPunct="0"/>
            <a:endParaRPr lang="ja-JP" altLang="en-US" sz="3600">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4108" name="下矢印 20"/>
          <p:cNvSpPr>
            <a:spLocks noChangeArrowheads="1"/>
          </p:cNvSpPr>
          <p:nvPr/>
        </p:nvSpPr>
        <p:spPr bwMode="auto">
          <a:xfrm>
            <a:off x="539750" y="3319827"/>
            <a:ext cx="360363" cy="306387"/>
          </a:xfrm>
          <a:prstGeom prst="downArrow">
            <a:avLst>
              <a:gd name="adj1" fmla="val 50000"/>
              <a:gd name="adj2" fmla="val 49986"/>
            </a:avLst>
          </a:prstGeom>
          <a:solidFill>
            <a:srgbClr val="FF9933"/>
          </a:solidFill>
          <a:ln w="9525" algn="ctr">
            <a:noFill/>
            <a:round/>
            <a:headEnd/>
            <a:tailEnd/>
          </a:ln>
        </p:spPr>
        <p:txBody>
          <a:bodyPr/>
          <a:lstStyle/>
          <a:p>
            <a:pPr eaLnBrk="0" hangingPunct="0"/>
            <a:endParaRPr lang="ja-JP" altLang="en-US" sz="3600">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4109" name="下矢印 23"/>
          <p:cNvSpPr>
            <a:spLocks noChangeArrowheads="1"/>
          </p:cNvSpPr>
          <p:nvPr/>
        </p:nvSpPr>
        <p:spPr bwMode="auto">
          <a:xfrm>
            <a:off x="539750" y="4357694"/>
            <a:ext cx="360363" cy="287957"/>
          </a:xfrm>
          <a:prstGeom prst="downArrow">
            <a:avLst>
              <a:gd name="adj1" fmla="val 50000"/>
              <a:gd name="adj2" fmla="val 50028"/>
            </a:avLst>
          </a:prstGeom>
          <a:solidFill>
            <a:srgbClr val="FF9933"/>
          </a:solidFill>
          <a:ln w="9525" algn="ctr">
            <a:noFill/>
            <a:round/>
            <a:headEnd/>
            <a:tailEnd/>
          </a:ln>
        </p:spPr>
        <p:txBody>
          <a:bodyPr/>
          <a:lstStyle/>
          <a:p>
            <a:pPr eaLnBrk="0" hangingPunct="0"/>
            <a:endParaRPr lang="ja-JP" altLang="en-US" sz="3600">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43" name="角丸四角形 42"/>
          <p:cNvSpPr/>
          <p:nvPr/>
        </p:nvSpPr>
        <p:spPr bwMode="auto">
          <a:xfrm>
            <a:off x="285720" y="5786454"/>
            <a:ext cx="5500726" cy="431800"/>
          </a:xfrm>
          <a:prstGeom prst="roundRect">
            <a:avLst/>
          </a:prstGeom>
          <a:solidFill>
            <a:srgbClr val="FF9933"/>
          </a:solid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1"/>
          <a:lstStyle/>
          <a:p>
            <a:pPr eaLnBrk="0" hangingPunct="0">
              <a:tabLst>
                <a:tab pos="2065338" algn="l"/>
              </a:tabLst>
              <a:defRPr/>
            </a:pPr>
            <a:r>
              <a:rPr lang="ja-JP" altLang="en-US" sz="160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rPr>
              <a:t>エピペン注射後は直ちに医師による診療を受けてください</a:t>
            </a:r>
            <a:endParaRPr lang="ja-JP" altLang="en-US" sz="1600"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cs typeface="Calibri" pitchFamily="34" charset="0"/>
            </a:endParaRPr>
          </a:p>
        </p:txBody>
      </p:sp>
      <p:pic>
        <p:nvPicPr>
          <p:cNvPr id="4111" name="Picture 20" descr="C:\Users\DAIGO-ACER\Desktop\EPIPEN_色調整画像_1227\jpg\epipen_y03_h_01n2.jpg"/>
          <p:cNvPicPr>
            <a:picLocks noChangeAspect="1" noChangeArrowheads="1"/>
          </p:cNvPicPr>
          <p:nvPr/>
        </p:nvPicPr>
        <p:blipFill>
          <a:blip r:embed="rId4" cstate="print"/>
          <a:srcRect l="22227" t="19058" r="17442" b="14307"/>
          <a:stretch>
            <a:fillRect/>
          </a:stretch>
        </p:blipFill>
        <p:spPr bwMode="auto">
          <a:xfrm>
            <a:off x="5867400" y="1676769"/>
            <a:ext cx="1368425" cy="1008063"/>
          </a:xfrm>
          <a:prstGeom prst="rect">
            <a:avLst/>
          </a:prstGeom>
          <a:noFill/>
          <a:ln w="9525">
            <a:noFill/>
            <a:miter lim="800000"/>
            <a:headEnd/>
            <a:tailEnd/>
          </a:ln>
        </p:spPr>
      </p:pic>
      <p:pic>
        <p:nvPicPr>
          <p:cNvPr id="4113" name="Picture 23" descr="C:\Users\DAIGO-ACER\Desktop\EPIPEN_色調整画像_1227\jpg\epipen_y03_h_08n.jpg"/>
          <p:cNvPicPr>
            <a:picLocks noChangeAspect="1" noChangeArrowheads="1"/>
          </p:cNvPicPr>
          <p:nvPr/>
        </p:nvPicPr>
        <p:blipFill>
          <a:blip r:embed="rId5" cstate="print"/>
          <a:srcRect l="26189" t="25000" r="21425" b="21429"/>
          <a:stretch>
            <a:fillRect/>
          </a:stretch>
        </p:blipFill>
        <p:spPr bwMode="auto">
          <a:xfrm>
            <a:off x="5867400" y="3908794"/>
            <a:ext cx="1479553" cy="1008112"/>
          </a:xfrm>
          <a:prstGeom prst="rect">
            <a:avLst/>
          </a:prstGeom>
          <a:noFill/>
          <a:ln w="9525">
            <a:noFill/>
            <a:miter lim="800000"/>
            <a:headEnd/>
            <a:tailEnd/>
          </a:ln>
        </p:spPr>
      </p:pic>
      <p:pic>
        <p:nvPicPr>
          <p:cNvPr id="4114" name="Picture 24" descr="C:\Users\DAIGO-ACER\Desktop\EPIPEN_色調整画像_1227\jpg\epipen_y03_h_09n2.jpg"/>
          <p:cNvPicPr>
            <a:picLocks noChangeAspect="1" noChangeArrowheads="1"/>
          </p:cNvPicPr>
          <p:nvPr/>
        </p:nvPicPr>
        <p:blipFill>
          <a:blip r:embed="rId6" cstate="print"/>
          <a:srcRect l="13794" t="15515" r="10352" b="12079"/>
          <a:stretch>
            <a:fillRect/>
          </a:stretch>
        </p:blipFill>
        <p:spPr bwMode="auto">
          <a:xfrm>
            <a:off x="5867401" y="4988914"/>
            <a:ext cx="1440903" cy="916807"/>
          </a:xfrm>
          <a:prstGeom prst="rect">
            <a:avLst/>
          </a:prstGeom>
          <a:noFill/>
          <a:ln w="9525">
            <a:noFill/>
            <a:miter lim="800000"/>
            <a:headEnd/>
            <a:tailEnd/>
          </a:ln>
        </p:spPr>
      </p:pic>
      <p:pic>
        <p:nvPicPr>
          <p:cNvPr id="4115" name="Picture 26" descr="C:\Users\DAIGO-ACER\Desktop\EPIPEN_色調整画像_1227\jpg\epipen_y03_h_02n_re2.jpg"/>
          <p:cNvPicPr>
            <a:picLocks noChangeAspect="1" noChangeArrowheads="1"/>
          </p:cNvPicPr>
          <p:nvPr/>
        </p:nvPicPr>
        <p:blipFill>
          <a:blip r:embed="rId7" cstate="print"/>
          <a:srcRect l="6628" t="5991" r="8507" b="8163"/>
          <a:stretch>
            <a:fillRect/>
          </a:stretch>
        </p:blipFill>
        <p:spPr bwMode="auto">
          <a:xfrm>
            <a:off x="7380288" y="1676769"/>
            <a:ext cx="1439862" cy="1008063"/>
          </a:xfrm>
          <a:prstGeom prst="rect">
            <a:avLst/>
          </a:prstGeom>
          <a:noFill/>
          <a:ln w="9525">
            <a:noFill/>
            <a:miter lim="800000"/>
            <a:headEnd/>
            <a:tailEnd/>
          </a:ln>
        </p:spPr>
      </p:pic>
      <p:sp>
        <p:nvSpPr>
          <p:cNvPr id="4117" name="Text Box 28"/>
          <p:cNvSpPr txBox="1">
            <a:spLocks noChangeArrowheads="1"/>
          </p:cNvSpPr>
          <p:nvPr/>
        </p:nvSpPr>
        <p:spPr bwMode="auto">
          <a:xfrm>
            <a:off x="7500959" y="4124602"/>
            <a:ext cx="1535092" cy="661720"/>
          </a:xfrm>
          <a:prstGeom prst="rect">
            <a:avLst/>
          </a:prstGeom>
          <a:solidFill>
            <a:srgbClr val="FFFF99"/>
          </a:solidFill>
          <a:ln w="9525">
            <a:noFill/>
            <a:miter lim="800000"/>
            <a:headEnd/>
            <a:tailEnd/>
          </a:ln>
        </p:spPr>
        <p:txBody>
          <a:bodyPr wrap="square">
            <a:spAutoFit/>
          </a:bodyPr>
          <a:lstStyle/>
          <a:p>
            <a:pPr>
              <a:lnSpc>
                <a:spcPts val="1000"/>
              </a:lnSpc>
              <a:spcBef>
                <a:spcPct val="50000"/>
              </a:spcBef>
            </a:pPr>
            <a:r>
              <a:rPr lang="ja-JP" altLang="en-US" sz="1200" b="0" dirty="0">
                <a:solidFill>
                  <a:srgbClr val="FF0000"/>
                </a:solidFill>
                <a:latin typeface="HGPｺﾞｼｯｸE" pitchFamily="50" charset="-128"/>
                <a:ea typeface="HGPｺﾞｼｯｸE" pitchFamily="50" charset="-128"/>
              </a:rPr>
              <a:t>緊急の</a:t>
            </a:r>
            <a:r>
              <a:rPr lang="ja-JP" altLang="en-US" sz="1200" b="0" dirty="0" smtClean="0">
                <a:solidFill>
                  <a:srgbClr val="FF0000"/>
                </a:solidFill>
                <a:latin typeface="HGPｺﾞｼｯｸE" pitchFamily="50" charset="-128"/>
                <a:ea typeface="HGPｺﾞｼｯｸE" pitchFamily="50" charset="-128"/>
              </a:rPr>
              <a:t>場合には</a:t>
            </a:r>
            <a:endParaRPr lang="ja-JP" altLang="en-US" sz="1200" b="0" dirty="0">
              <a:solidFill>
                <a:srgbClr val="FF0000"/>
              </a:solidFill>
              <a:latin typeface="HGPｺﾞｼｯｸE" pitchFamily="50" charset="-128"/>
              <a:ea typeface="HGPｺﾞｼｯｸE" pitchFamily="50" charset="-128"/>
            </a:endParaRPr>
          </a:p>
          <a:p>
            <a:pPr>
              <a:lnSpc>
                <a:spcPts val="1000"/>
              </a:lnSpc>
              <a:spcBef>
                <a:spcPct val="50000"/>
              </a:spcBef>
            </a:pPr>
            <a:r>
              <a:rPr lang="ja-JP" altLang="en-US" sz="1200" b="0" dirty="0">
                <a:solidFill>
                  <a:srgbClr val="FF0000"/>
                </a:solidFill>
                <a:latin typeface="HGPｺﾞｼｯｸE" pitchFamily="50" charset="-128"/>
                <a:ea typeface="HGPｺﾞｼｯｸE" pitchFamily="50" charset="-128"/>
              </a:rPr>
              <a:t>衣服の上からでも</a:t>
            </a:r>
          </a:p>
          <a:p>
            <a:pPr>
              <a:lnSpc>
                <a:spcPts val="1000"/>
              </a:lnSpc>
              <a:spcBef>
                <a:spcPct val="50000"/>
              </a:spcBef>
            </a:pPr>
            <a:r>
              <a:rPr lang="ja-JP" altLang="en-US" sz="1200" b="0" dirty="0">
                <a:solidFill>
                  <a:srgbClr val="FF0000"/>
                </a:solidFill>
                <a:latin typeface="HGPｺﾞｼｯｸE" pitchFamily="50" charset="-128"/>
                <a:ea typeface="HGPｺﾞｼｯｸE" pitchFamily="50" charset="-128"/>
              </a:rPr>
              <a:t>注射可能</a:t>
            </a:r>
          </a:p>
        </p:txBody>
      </p:sp>
      <p:cxnSp>
        <p:nvCxnSpPr>
          <p:cNvPr id="26" name="直線コネクタ 25"/>
          <p:cNvCxnSpPr/>
          <p:nvPr/>
        </p:nvCxnSpPr>
        <p:spPr>
          <a:xfrm flipH="1" flipV="1">
            <a:off x="6300192" y="1748554"/>
            <a:ext cx="28803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464261" y="1779727"/>
            <a:ext cx="864096" cy="216024"/>
          </a:xfrm>
          <a:prstGeom prst="rect">
            <a:avLst/>
          </a:prstGeom>
          <a:noFill/>
        </p:spPr>
        <p:txBody>
          <a:bodyPr wrap="square" rtlCol="0">
            <a:spAutoFit/>
          </a:bodyPr>
          <a:lstStyle/>
          <a:p>
            <a:r>
              <a:rPr kumimoji="1" lang="ja-JP" altLang="en-US" sz="800" dirty="0" smtClean="0">
                <a:latin typeface="HGPｺﾞｼｯｸE" pitchFamily="50" charset="-128"/>
                <a:ea typeface="HGPｺﾞｼｯｸE" pitchFamily="50" charset="-128"/>
              </a:rPr>
              <a:t>カバーキャップ</a:t>
            </a:r>
            <a:endParaRPr kumimoji="1" lang="ja-JP" altLang="en-US" sz="800" dirty="0">
              <a:latin typeface="HGPｺﾞｼｯｸE" pitchFamily="50" charset="-128"/>
              <a:ea typeface="HGPｺﾞｼｯｸE" pitchFamily="50" charset="-128"/>
            </a:endParaRPr>
          </a:p>
        </p:txBody>
      </p:sp>
      <p:sp>
        <p:nvSpPr>
          <p:cNvPr id="30" name="テキスト ボックス 29"/>
          <p:cNvSpPr txBox="1"/>
          <p:nvPr/>
        </p:nvSpPr>
        <p:spPr>
          <a:xfrm>
            <a:off x="8170942" y="1820562"/>
            <a:ext cx="827584" cy="215444"/>
          </a:xfrm>
          <a:prstGeom prst="rect">
            <a:avLst/>
          </a:prstGeom>
          <a:noFill/>
        </p:spPr>
        <p:txBody>
          <a:bodyPr wrap="square" rtlCol="0">
            <a:spAutoFit/>
          </a:bodyPr>
          <a:lstStyle/>
          <a:p>
            <a:r>
              <a:rPr lang="ja-JP" altLang="en-US" sz="800" dirty="0" smtClean="0">
                <a:latin typeface="HGPｺﾞｼｯｸE" pitchFamily="50" charset="-128"/>
                <a:ea typeface="HGPｺﾞｼｯｸE" pitchFamily="50" charset="-128"/>
              </a:rPr>
              <a:t>安全</a:t>
            </a:r>
            <a:r>
              <a:rPr kumimoji="1" lang="ja-JP" altLang="en-US" sz="800" dirty="0" smtClean="0">
                <a:latin typeface="HGPｺﾞｼｯｸE" pitchFamily="50" charset="-128"/>
                <a:ea typeface="HGPｺﾞｼｯｸE" pitchFamily="50" charset="-128"/>
              </a:rPr>
              <a:t>キャップ</a:t>
            </a:r>
            <a:endParaRPr kumimoji="1" lang="ja-JP" altLang="en-US" sz="800" dirty="0">
              <a:latin typeface="HGPｺﾞｼｯｸE" pitchFamily="50" charset="-128"/>
              <a:ea typeface="HGPｺﾞｼｯｸE" pitchFamily="50" charset="-128"/>
            </a:endParaRPr>
          </a:p>
        </p:txBody>
      </p:sp>
      <p:cxnSp>
        <p:nvCxnSpPr>
          <p:cNvPr id="32" name="直線コネクタ 31"/>
          <p:cNvCxnSpPr/>
          <p:nvPr/>
        </p:nvCxnSpPr>
        <p:spPr>
          <a:xfrm>
            <a:off x="8172400" y="1748554"/>
            <a:ext cx="216024"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8" cstate="print"/>
          <a:srcRect/>
          <a:stretch>
            <a:fillRect/>
          </a:stretch>
        </p:blipFill>
        <p:spPr bwMode="auto">
          <a:xfrm>
            <a:off x="5868144" y="2828674"/>
            <a:ext cx="1459145" cy="1022226"/>
          </a:xfrm>
          <a:prstGeom prst="rect">
            <a:avLst/>
          </a:prstGeom>
          <a:noFill/>
          <a:ln w="9525">
            <a:noFill/>
            <a:miter lim="800000"/>
            <a:headEnd/>
            <a:tailEnd/>
          </a:ln>
          <a:effectLst/>
        </p:spPr>
      </p:pic>
      <p:pic>
        <p:nvPicPr>
          <p:cNvPr id="2052" name="Picture 4"/>
          <p:cNvPicPr>
            <a:picLocks noChangeAspect="1" noChangeArrowheads="1"/>
          </p:cNvPicPr>
          <p:nvPr/>
        </p:nvPicPr>
        <p:blipFill>
          <a:blip r:embed="rId9" cstate="print"/>
          <a:srcRect/>
          <a:stretch>
            <a:fillRect/>
          </a:stretch>
        </p:blipFill>
        <p:spPr bwMode="auto">
          <a:xfrm>
            <a:off x="7524328" y="2707588"/>
            <a:ext cx="1368152" cy="1345222"/>
          </a:xfrm>
          <a:prstGeom prst="rect">
            <a:avLst/>
          </a:prstGeom>
          <a:noFill/>
          <a:ln w="9525">
            <a:noFill/>
            <a:miter lim="800000"/>
            <a:headEnd/>
            <a:tailEnd/>
          </a:ln>
          <a:effectLst/>
        </p:spPr>
      </p:pic>
      <p:cxnSp>
        <p:nvCxnSpPr>
          <p:cNvPr id="40" name="直線コネクタ 39"/>
          <p:cNvCxnSpPr/>
          <p:nvPr/>
        </p:nvCxnSpPr>
        <p:spPr>
          <a:xfrm flipH="1" flipV="1">
            <a:off x="6156176" y="4700882"/>
            <a:ext cx="144016"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08104" y="4556866"/>
            <a:ext cx="792088" cy="216024"/>
          </a:xfrm>
          <a:prstGeom prst="rect">
            <a:avLst/>
          </a:prstGeom>
          <a:noFill/>
        </p:spPr>
        <p:txBody>
          <a:bodyPr wrap="square" rtlCol="0">
            <a:spAutoFit/>
          </a:bodyPr>
          <a:lstStyle/>
          <a:p>
            <a:r>
              <a:rPr kumimoji="1" lang="ja-JP" altLang="en-US" sz="800" dirty="0" smtClean="0">
                <a:solidFill>
                  <a:srgbClr val="FF0000"/>
                </a:solidFill>
                <a:latin typeface="HGPｺﾞｼｯｸE" pitchFamily="50" charset="-128"/>
                <a:ea typeface="HGPｺﾞｼｯｸE" pitchFamily="50" charset="-128"/>
              </a:rPr>
              <a:t>伸びた状態</a:t>
            </a:r>
            <a:endParaRPr kumimoji="1" lang="ja-JP" altLang="en-US" sz="800" dirty="0">
              <a:solidFill>
                <a:srgbClr val="FF0000"/>
              </a:solidFill>
              <a:latin typeface="HGPｺﾞｼｯｸE" pitchFamily="50" charset="-128"/>
              <a:ea typeface="HGPｺﾞｼｯｸE" pitchFamily="50"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normAutofit/>
          </a:bodyPr>
          <a:lstStyle/>
          <a:p>
            <a:pPr lvl="0"/>
            <a:r>
              <a:rPr lang="ja-JP" altLang="en-US" dirty="0">
                <a:latin typeface="Calibri" pitchFamily="34" charset="0"/>
              </a:rPr>
              <a:t>エピペン</a:t>
            </a:r>
            <a:r>
              <a:rPr lang="en-US" altLang="ja-JP" dirty="0">
                <a:latin typeface="Calibri" pitchFamily="34" charset="0"/>
              </a:rPr>
              <a:t>®</a:t>
            </a:r>
            <a:r>
              <a:rPr lang="ja-JP" altLang="en-US" dirty="0">
                <a:latin typeface="Calibri" pitchFamily="34" charset="0"/>
              </a:rPr>
              <a:t>注射液の</a:t>
            </a:r>
            <a:r>
              <a:rPr lang="ja-JP" altLang="en-US" dirty="0" smtClean="0">
                <a:latin typeface="Calibri" pitchFamily="34" charset="0"/>
              </a:rPr>
              <a:t>使い方</a:t>
            </a:r>
            <a:endParaRPr kumimoji="1" lang="ja-JP" altLang="en-US" dirty="0"/>
          </a:p>
        </p:txBody>
      </p:sp>
      <p:sp>
        <p:nvSpPr>
          <p:cNvPr id="13" name="スライド番号プレースホルダ 12"/>
          <p:cNvSpPr>
            <a:spLocks noGrp="1"/>
          </p:cNvSpPr>
          <p:nvPr>
            <p:ph type="sldNum" sz="quarter" idx="12"/>
          </p:nvPr>
        </p:nvSpPr>
        <p:spPr/>
        <p:txBody>
          <a:bodyPr/>
          <a:lstStyle/>
          <a:p>
            <a:fld id="{B5A0756D-F30E-4204-AF5B-9E3688565CB2}" type="slidenum">
              <a:rPr kumimoji="1" lang="ja-JP" altLang="en-US" smtClean="0"/>
              <a:pPr/>
              <a:t>17</a:t>
            </a:fld>
            <a:endParaRPr kumimoji="1" lang="ja-JP" altLang="en-US" dirty="0"/>
          </a:p>
        </p:txBody>
      </p:sp>
      <p:sp>
        <p:nvSpPr>
          <p:cNvPr id="5123" name="コンテンツ プレースホルダー 1"/>
          <p:cNvSpPr>
            <a:spLocks noGrp="1"/>
          </p:cNvSpPr>
          <p:nvPr>
            <p:ph idx="4294967295"/>
          </p:nvPr>
        </p:nvSpPr>
        <p:spPr>
          <a:xfrm>
            <a:off x="357158" y="2492375"/>
            <a:ext cx="4643470" cy="3673475"/>
          </a:xfrm>
          <a:prstGeom prst="rect">
            <a:avLst/>
          </a:prstGeom>
        </p:spPr>
        <p:txBody>
          <a:bodyPr>
            <a:normAutofit/>
          </a:bodyPr>
          <a:lstStyle/>
          <a:p>
            <a:pPr marL="361950" indent="-361950" eaLnBrk="1" hangingPunct="1">
              <a:lnSpc>
                <a:spcPct val="90000"/>
              </a:lnSpc>
              <a:spcAft>
                <a:spcPts val="600"/>
              </a:spcAft>
              <a:buClr>
                <a:srgbClr val="FFC000"/>
              </a:buClr>
              <a:buFont typeface="Wingdings" pitchFamily="2" charset="2"/>
              <a:buChar char="n"/>
            </a:pPr>
            <a:r>
              <a:rPr kumimoji="1" lang="ja-JP" altLang="en-US" sz="2000" b="0" dirty="0" smtClean="0"/>
              <a:t>携帯用ケースのカバーキャップを指で押し開け、注射器を取り出す。</a:t>
            </a:r>
          </a:p>
          <a:p>
            <a:pPr marL="361950" indent="-361950" eaLnBrk="1" hangingPunct="1">
              <a:lnSpc>
                <a:spcPct val="90000"/>
              </a:lnSpc>
              <a:spcAft>
                <a:spcPts val="600"/>
              </a:spcAft>
              <a:buClr>
                <a:srgbClr val="FFC000"/>
              </a:buClr>
              <a:buFont typeface="Wingdings" pitchFamily="2" charset="2"/>
              <a:buChar char="n"/>
            </a:pPr>
            <a:endParaRPr kumimoji="1" lang="ja-JP" altLang="en-US" sz="2000" b="0" dirty="0" smtClean="0"/>
          </a:p>
          <a:p>
            <a:pPr marL="361950" indent="-361950" eaLnBrk="1" hangingPunct="1">
              <a:lnSpc>
                <a:spcPct val="90000"/>
              </a:lnSpc>
              <a:spcAft>
                <a:spcPts val="600"/>
              </a:spcAft>
              <a:buClr>
                <a:srgbClr val="FFC000"/>
              </a:buClr>
              <a:buFont typeface="Wingdings" pitchFamily="2" charset="2"/>
              <a:buChar char="n"/>
            </a:pPr>
            <a:endParaRPr kumimoji="1" lang="en-US" altLang="ja-JP" sz="2000" b="0" dirty="0" smtClean="0"/>
          </a:p>
          <a:p>
            <a:pPr marL="361950" indent="-361950" eaLnBrk="1" hangingPunct="1">
              <a:lnSpc>
                <a:spcPct val="90000"/>
              </a:lnSpc>
              <a:spcAft>
                <a:spcPts val="600"/>
              </a:spcAft>
              <a:buClr>
                <a:srgbClr val="FFC000"/>
              </a:buClr>
              <a:buFont typeface="Wingdings" pitchFamily="2" charset="2"/>
              <a:buChar char="n"/>
            </a:pPr>
            <a:endParaRPr kumimoji="1" lang="ja-JP" altLang="en-US" sz="2000" b="0" dirty="0" smtClean="0"/>
          </a:p>
          <a:p>
            <a:pPr marL="361950" indent="-361950" eaLnBrk="1" hangingPunct="1">
              <a:lnSpc>
                <a:spcPct val="90000"/>
              </a:lnSpc>
              <a:spcAft>
                <a:spcPts val="600"/>
              </a:spcAft>
              <a:buClr>
                <a:srgbClr val="FFC000"/>
              </a:buClr>
              <a:buFont typeface="Wingdings" pitchFamily="2" charset="2"/>
              <a:buChar char="n"/>
            </a:pPr>
            <a:r>
              <a:rPr kumimoji="1" lang="ja-JP" altLang="en-US" sz="2000" b="0" dirty="0" smtClean="0"/>
              <a:t>オレンジ色のニードルカバーを下に向けて、注射器の真ん中を片手でしっかりと握り、もう片方の手で青色</a:t>
            </a:r>
            <a:r>
              <a:rPr lang="ja-JP" altLang="en-US" sz="2000" b="0" dirty="0" smtClean="0"/>
              <a:t>の安全キャップを外し、ロックを解除する。</a:t>
            </a:r>
            <a:endParaRPr lang="en-US" altLang="ja-JP" sz="2000" b="0" dirty="0" smtClean="0"/>
          </a:p>
          <a:p>
            <a:pPr marL="0" indent="0" eaLnBrk="1" hangingPunct="1">
              <a:lnSpc>
                <a:spcPct val="90000"/>
              </a:lnSpc>
              <a:spcAft>
                <a:spcPts val="300"/>
              </a:spcAft>
              <a:buFontTx/>
              <a:buNone/>
            </a:pPr>
            <a:endParaRPr kumimoji="1" lang="en-US" altLang="ja-JP" sz="2000" b="0" dirty="0" smtClean="0">
              <a:latin typeface="Calibri" pitchFamily="34" charset="0"/>
            </a:endParaRPr>
          </a:p>
        </p:txBody>
      </p:sp>
      <p:sp>
        <p:nvSpPr>
          <p:cNvPr id="35" name="円/楕円 34"/>
          <p:cNvSpPr/>
          <p:nvPr/>
        </p:nvSpPr>
        <p:spPr bwMode="auto">
          <a:xfrm>
            <a:off x="468313" y="1484313"/>
            <a:ext cx="3529012" cy="5762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2800" dirty="0">
                <a:solidFill>
                  <a:schemeClr val="bg1"/>
                </a:solidFill>
                <a:effectLst>
                  <a:outerShdw blurRad="38100" dist="38100" dir="2700000" algn="tl">
                    <a:srgbClr val="000000"/>
                  </a:outerShdw>
                </a:effectLst>
                <a:latin typeface="Calibri" pitchFamily="34" charset="0"/>
              </a:rPr>
              <a:t>Step1</a:t>
            </a:r>
            <a:r>
              <a:rPr lang="ja-JP" altLang="en-US" sz="2800" dirty="0">
                <a:solidFill>
                  <a:schemeClr val="bg1"/>
                </a:solidFill>
                <a:effectLst>
                  <a:outerShdw blurRad="38100" dist="38100" dir="2700000" algn="tl">
                    <a:srgbClr val="000000"/>
                  </a:outerShdw>
                </a:effectLst>
                <a:latin typeface="Calibri" pitchFamily="34" charset="0"/>
              </a:rPr>
              <a:t>　</a:t>
            </a:r>
            <a:r>
              <a:rPr lang="ja-JP" altLang="en-US" sz="2800" dirty="0">
                <a:solidFill>
                  <a:schemeClr val="bg1"/>
                </a:solidFill>
                <a:latin typeface="Calibri" pitchFamily="34" charset="0"/>
              </a:rPr>
              <a:t>準備</a:t>
            </a:r>
          </a:p>
        </p:txBody>
      </p:sp>
      <p:sp>
        <p:nvSpPr>
          <p:cNvPr id="5126" name="下矢印 17"/>
          <p:cNvSpPr>
            <a:spLocks noChangeArrowheads="1"/>
          </p:cNvSpPr>
          <p:nvPr/>
        </p:nvSpPr>
        <p:spPr bwMode="auto">
          <a:xfrm>
            <a:off x="6877050" y="3717032"/>
            <a:ext cx="1079500" cy="250825"/>
          </a:xfrm>
          <a:prstGeom prst="downArrow">
            <a:avLst>
              <a:gd name="adj1" fmla="val 50000"/>
              <a:gd name="adj2" fmla="val 49926"/>
            </a:avLst>
          </a:prstGeom>
          <a:solidFill>
            <a:srgbClr val="FF9933"/>
          </a:solidFill>
          <a:ln w="9525" algn="ctr">
            <a:noFill/>
            <a:round/>
            <a:headEnd/>
            <a:tailEnd/>
          </a:ln>
        </p:spPr>
        <p:txBody>
          <a:bodyPr/>
          <a:lstStyle/>
          <a:p>
            <a:pPr eaLnBrk="0" hangingPunct="0"/>
            <a:endParaRPr lang="ja-JP" altLang="en-US" sz="3600"/>
          </a:p>
        </p:txBody>
      </p:sp>
      <p:pic>
        <p:nvPicPr>
          <p:cNvPr id="5127" name="Picture 20" descr="C:\Users\DAIGO-ACER\Desktop\EPIPEN_色調整画像_1227\jpg\epipen_y03_h_01n2.jpg"/>
          <p:cNvPicPr>
            <a:picLocks noChangeAspect="1" noChangeArrowheads="1"/>
          </p:cNvPicPr>
          <p:nvPr/>
        </p:nvPicPr>
        <p:blipFill>
          <a:blip r:embed="rId3" cstate="print"/>
          <a:srcRect l="22227" t="19058" r="17442" b="14307"/>
          <a:stretch>
            <a:fillRect/>
          </a:stretch>
        </p:blipFill>
        <p:spPr bwMode="auto">
          <a:xfrm>
            <a:off x="6011863" y="1585913"/>
            <a:ext cx="2736850" cy="2016125"/>
          </a:xfrm>
          <a:prstGeom prst="rect">
            <a:avLst/>
          </a:prstGeom>
          <a:noFill/>
          <a:ln w="9525">
            <a:noFill/>
            <a:miter lim="800000"/>
            <a:headEnd/>
            <a:tailEnd/>
          </a:ln>
        </p:spPr>
      </p:pic>
      <p:pic>
        <p:nvPicPr>
          <p:cNvPr id="5128" name="Picture 26" descr="C:\Users\DAIGO-ACER\Desktop\EPIPEN_色調整画像_1227\jpg\epipen_y03_h_02n_re2.jpg"/>
          <p:cNvPicPr>
            <a:picLocks noChangeAspect="1" noChangeArrowheads="1"/>
          </p:cNvPicPr>
          <p:nvPr/>
        </p:nvPicPr>
        <p:blipFill>
          <a:blip r:embed="rId4" cstate="print"/>
          <a:srcRect l="6628" t="5991" r="8507" b="8163"/>
          <a:stretch>
            <a:fillRect/>
          </a:stretch>
        </p:blipFill>
        <p:spPr bwMode="auto">
          <a:xfrm>
            <a:off x="6011863" y="4149080"/>
            <a:ext cx="2736850" cy="1916112"/>
          </a:xfrm>
          <a:prstGeom prst="rect">
            <a:avLst/>
          </a:prstGeom>
          <a:noFill/>
          <a:ln w="9525">
            <a:noFill/>
            <a:miter lim="800000"/>
            <a:headEnd/>
            <a:tailEnd/>
          </a:ln>
        </p:spPr>
      </p:pic>
      <p:cxnSp>
        <p:nvCxnSpPr>
          <p:cNvPr id="14" name="直線コネクタ 13"/>
          <p:cNvCxnSpPr/>
          <p:nvPr/>
        </p:nvCxnSpPr>
        <p:spPr>
          <a:xfrm flipV="1">
            <a:off x="6804248" y="1484784"/>
            <a:ext cx="28803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596336" y="4149080"/>
            <a:ext cx="216024"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092280" y="1351801"/>
            <a:ext cx="1224136" cy="276999"/>
          </a:xfrm>
          <a:prstGeom prst="rect">
            <a:avLst/>
          </a:prstGeom>
          <a:noFill/>
        </p:spPr>
        <p:txBody>
          <a:bodyPr wrap="square" rtlCol="0">
            <a:spAutoFit/>
          </a:bodyPr>
          <a:lstStyle/>
          <a:p>
            <a:r>
              <a:rPr kumimoji="1" lang="ja-JP" altLang="en-US" sz="1200" dirty="0" smtClean="0"/>
              <a:t>カバーキャップ</a:t>
            </a:r>
            <a:endParaRPr kumimoji="1" lang="ja-JP" altLang="en-US" sz="1200" dirty="0"/>
          </a:p>
        </p:txBody>
      </p:sp>
      <p:sp>
        <p:nvSpPr>
          <p:cNvPr id="18" name="テキスト ボックス 17"/>
          <p:cNvSpPr txBox="1"/>
          <p:nvPr/>
        </p:nvSpPr>
        <p:spPr>
          <a:xfrm>
            <a:off x="7668344" y="3933056"/>
            <a:ext cx="1224136" cy="276999"/>
          </a:xfrm>
          <a:prstGeom prst="rect">
            <a:avLst/>
          </a:prstGeom>
          <a:noFill/>
        </p:spPr>
        <p:txBody>
          <a:bodyPr wrap="square" rtlCol="0">
            <a:spAutoFit/>
          </a:bodyPr>
          <a:lstStyle/>
          <a:p>
            <a:r>
              <a:rPr kumimoji="1" lang="ja-JP" altLang="en-US" sz="1200" dirty="0" smtClean="0"/>
              <a:t>安全キャップ</a:t>
            </a:r>
            <a:endParaRPr kumimoji="1" lang="ja-JP" altLang="en-US"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a:bodyPr>
          <a:lstStyle/>
          <a:p>
            <a:pPr lvl="0"/>
            <a:r>
              <a:rPr lang="ja-JP" altLang="en-US" dirty="0">
                <a:latin typeface="Calibri" pitchFamily="34" charset="0"/>
              </a:rPr>
              <a:t>エピペン</a:t>
            </a:r>
            <a:r>
              <a:rPr lang="en-US" altLang="ja-JP" dirty="0">
                <a:latin typeface="Calibri" pitchFamily="34" charset="0"/>
              </a:rPr>
              <a:t>®</a:t>
            </a:r>
            <a:r>
              <a:rPr lang="ja-JP" altLang="en-US" dirty="0">
                <a:latin typeface="Calibri" pitchFamily="34" charset="0"/>
              </a:rPr>
              <a:t>注射液の</a:t>
            </a:r>
            <a:r>
              <a:rPr lang="ja-JP" altLang="en-US" dirty="0" smtClean="0">
                <a:latin typeface="Calibri" pitchFamily="34" charset="0"/>
              </a:rPr>
              <a:t>使い方</a:t>
            </a:r>
            <a:endParaRPr kumimoji="1" lang="ja-JP" altLang="en-US" dirty="0"/>
          </a:p>
        </p:txBody>
      </p:sp>
      <p:sp>
        <p:nvSpPr>
          <p:cNvPr id="9" name="スライド番号プレースホルダ 8"/>
          <p:cNvSpPr>
            <a:spLocks noGrp="1"/>
          </p:cNvSpPr>
          <p:nvPr>
            <p:ph type="sldNum" sz="quarter" idx="12"/>
          </p:nvPr>
        </p:nvSpPr>
        <p:spPr/>
        <p:txBody>
          <a:bodyPr/>
          <a:lstStyle/>
          <a:p>
            <a:fld id="{B5A0756D-F30E-4204-AF5B-9E3688565CB2}" type="slidenum">
              <a:rPr kumimoji="1" lang="ja-JP" altLang="en-US" smtClean="0"/>
              <a:pPr/>
              <a:t>18</a:t>
            </a:fld>
            <a:endParaRPr kumimoji="1" lang="ja-JP" altLang="en-US" dirty="0"/>
          </a:p>
        </p:txBody>
      </p:sp>
      <p:sp>
        <p:nvSpPr>
          <p:cNvPr id="6146" name="コンテンツ プレースホルダー 1"/>
          <p:cNvSpPr>
            <a:spLocks noGrp="1"/>
          </p:cNvSpPr>
          <p:nvPr>
            <p:ph idx="4294967295"/>
          </p:nvPr>
        </p:nvSpPr>
        <p:spPr>
          <a:xfrm>
            <a:off x="246067" y="2276475"/>
            <a:ext cx="5183189" cy="3240088"/>
          </a:xfrm>
          <a:prstGeom prst="rect">
            <a:avLst/>
          </a:prstGeom>
        </p:spPr>
        <p:txBody>
          <a:bodyPr>
            <a:normAutofit/>
          </a:bodyPr>
          <a:lstStyle/>
          <a:p>
            <a:pPr marL="361950" indent="-361950" eaLnBrk="1" hangingPunct="1">
              <a:lnSpc>
                <a:spcPct val="90000"/>
              </a:lnSpc>
              <a:spcAft>
                <a:spcPts val="300"/>
              </a:spcAft>
              <a:buClr>
                <a:srgbClr val="FFC000"/>
              </a:buClr>
              <a:buFont typeface="Wingdings" pitchFamily="2" charset="2"/>
              <a:buChar char="n"/>
            </a:pPr>
            <a:r>
              <a:rPr kumimoji="1" lang="ja-JP" altLang="en-US" sz="2000" b="0" dirty="0" smtClean="0">
                <a:latin typeface="Calibri" pitchFamily="34" charset="0"/>
              </a:rPr>
              <a:t>注射器を太ももの前外側に垂直になるようにし、オレンジ色のニードルカバーの先端を</a:t>
            </a:r>
            <a:r>
              <a:rPr kumimoji="1" lang="ja-JP" altLang="en-US" sz="2000" b="0" u="wavyHeavy" dirty="0" smtClean="0">
                <a:solidFill>
                  <a:srgbClr val="080808"/>
                </a:solidFill>
                <a:uFill>
                  <a:solidFill>
                    <a:srgbClr val="FF0000"/>
                  </a:solidFill>
                </a:uFill>
                <a:latin typeface="Calibri" pitchFamily="34" charset="0"/>
              </a:rPr>
              <a:t>「カチッ」と音がするまで</a:t>
            </a:r>
            <a:r>
              <a:rPr kumimoji="1" lang="ja-JP" altLang="en-US" sz="2000" b="0" u="wavyHeavy" dirty="0" smtClean="0">
                <a:uFill>
                  <a:solidFill>
                    <a:srgbClr val="FF0000"/>
                  </a:solidFill>
                </a:uFill>
                <a:latin typeface="Calibri" pitchFamily="34" charset="0"/>
              </a:rPr>
              <a:t>強く押し付ける</a:t>
            </a:r>
            <a:r>
              <a:rPr kumimoji="1" lang="ja-JP" altLang="en-US" sz="2000" b="0" dirty="0" smtClean="0">
                <a:solidFill>
                  <a:srgbClr val="080808"/>
                </a:solidFill>
                <a:latin typeface="Calibri" pitchFamily="34" charset="0"/>
              </a:rPr>
              <a:t>。</a:t>
            </a:r>
          </a:p>
          <a:p>
            <a:pPr marL="361950" indent="-361950" eaLnBrk="1" hangingPunct="1">
              <a:lnSpc>
                <a:spcPct val="90000"/>
              </a:lnSpc>
              <a:spcAft>
                <a:spcPts val="300"/>
              </a:spcAft>
              <a:buClr>
                <a:srgbClr val="FFC000"/>
              </a:buClr>
              <a:buFont typeface="Wingdings" pitchFamily="2" charset="2"/>
              <a:buChar char="n"/>
            </a:pPr>
            <a:endParaRPr kumimoji="1" lang="ja-JP" altLang="en-US" sz="2000" b="0" dirty="0" smtClean="0">
              <a:solidFill>
                <a:srgbClr val="080808"/>
              </a:solidFill>
              <a:latin typeface="Calibri" pitchFamily="34" charset="0"/>
            </a:endParaRPr>
          </a:p>
          <a:p>
            <a:pPr marL="361950" indent="-361950" eaLnBrk="1" hangingPunct="1">
              <a:lnSpc>
                <a:spcPct val="90000"/>
              </a:lnSpc>
              <a:spcAft>
                <a:spcPts val="300"/>
              </a:spcAft>
              <a:buClr>
                <a:srgbClr val="FFC000"/>
              </a:buClr>
              <a:buFont typeface="Wingdings" pitchFamily="2" charset="2"/>
              <a:buChar char="n"/>
            </a:pPr>
            <a:endParaRPr kumimoji="1" lang="en-US" altLang="ja-JP" sz="2000" b="0" dirty="0" smtClean="0">
              <a:latin typeface="Calibri" pitchFamily="34" charset="0"/>
            </a:endParaRPr>
          </a:p>
          <a:p>
            <a:pPr marL="361950" indent="-361950" eaLnBrk="1" hangingPunct="1">
              <a:lnSpc>
                <a:spcPct val="90000"/>
              </a:lnSpc>
              <a:spcAft>
                <a:spcPts val="600"/>
              </a:spcAft>
              <a:buClr>
                <a:srgbClr val="FFC000"/>
              </a:buClr>
              <a:buFont typeface="Wingdings" pitchFamily="2" charset="2"/>
              <a:buChar char="n"/>
            </a:pPr>
            <a:r>
              <a:rPr kumimoji="1" lang="ja-JP" altLang="en-US" sz="2000" b="0" dirty="0" smtClean="0">
                <a:latin typeface="Calibri" pitchFamily="34" charset="0"/>
              </a:rPr>
              <a:t>太ももに押し付けたまま</a:t>
            </a:r>
            <a:r>
              <a:rPr kumimoji="1" lang="ja-JP" altLang="en-US" sz="2000" b="0" u="wavyHeavy" dirty="0" smtClean="0">
                <a:uFill>
                  <a:solidFill>
                    <a:srgbClr val="FF0000"/>
                  </a:solidFill>
                </a:uFill>
                <a:latin typeface="Calibri" pitchFamily="34" charset="0"/>
              </a:rPr>
              <a:t>数秒間</a:t>
            </a:r>
            <a:r>
              <a:rPr kumimoji="1" lang="ja-JP" altLang="en-US" sz="2000" b="0" dirty="0" smtClean="0">
                <a:latin typeface="Calibri" pitchFamily="34" charset="0"/>
              </a:rPr>
              <a:t>待つ。注射器を太ももから抜き取る。</a:t>
            </a:r>
            <a:endParaRPr kumimoji="1" lang="en-US" altLang="ja-JP" sz="2000" b="0" u="sng" dirty="0" smtClean="0">
              <a:latin typeface="Calibri" pitchFamily="34" charset="0"/>
            </a:endParaRPr>
          </a:p>
        </p:txBody>
      </p:sp>
      <p:pic>
        <p:nvPicPr>
          <p:cNvPr id="6149" name="Picture 14"/>
          <p:cNvPicPr>
            <a:picLocks noChangeAspect="1" noChangeArrowheads="1"/>
          </p:cNvPicPr>
          <p:nvPr/>
        </p:nvPicPr>
        <p:blipFill>
          <a:blip r:embed="rId3" cstate="print"/>
          <a:srcRect/>
          <a:stretch>
            <a:fillRect/>
          </a:stretch>
        </p:blipFill>
        <p:spPr bwMode="auto">
          <a:xfrm>
            <a:off x="5867400" y="3717032"/>
            <a:ext cx="3025775" cy="1997075"/>
          </a:xfrm>
          <a:prstGeom prst="rect">
            <a:avLst/>
          </a:prstGeom>
          <a:noFill/>
          <a:ln w="9525">
            <a:noFill/>
            <a:miter lim="800000"/>
            <a:headEnd/>
            <a:tailEnd/>
          </a:ln>
        </p:spPr>
      </p:pic>
      <p:sp>
        <p:nvSpPr>
          <p:cNvPr id="6150" name="Text Box 28"/>
          <p:cNvSpPr txBox="1">
            <a:spLocks noChangeArrowheads="1"/>
          </p:cNvSpPr>
          <p:nvPr/>
        </p:nvSpPr>
        <p:spPr bwMode="auto">
          <a:xfrm>
            <a:off x="5572132" y="5733256"/>
            <a:ext cx="3492500" cy="307777"/>
          </a:xfrm>
          <a:prstGeom prst="rect">
            <a:avLst/>
          </a:prstGeom>
          <a:solidFill>
            <a:srgbClr val="FFFF99"/>
          </a:solidFill>
          <a:ln w="9525">
            <a:noFill/>
            <a:miter lim="800000"/>
            <a:headEnd/>
            <a:tailEnd/>
          </a:ln>
        </p:spPr>
        <p:txBody>
          <a:bodyPr wrap="square">
            <a:spAutoFit/>
          </a:bodyPr>
          <a:lstStyle/>
          <a:p>
            <a:pPr>
              <a:spcBef>
                <a:spcPct val="50000"/>
              </a:spcBef>
            </a:pPr>
            <a:r>
              <a:rPr lang="ja-JP" altLang="en-US" sz="1400" b="0" dirty="0">
                <a:solidFill>
                  <a:srgbClr val="FF0000"/>
                </a:solidFill>
                <a:latin typeface="HGPｺﾞｼｯｸE" pitchFamily="50" charset="-128"/>
                <a:ea typeface="HGPｺﾞｼｯｸE" pitchFamily="50" charset="-128"/>
              </a:rPr>
              <a:t>緊急の</a:t>
            </a:r>
            <a:r>
              <a:rPr lang="ja-JP" altLang="en-US" sz="1400" b="0" dirty="0" smtClean="0">
                <a:solidFill>
                  <a:srgbClr val="FF0000"/>
                </a:solidFill>
                <a:latin typeface="HGPｺﾞｼｯｸE" pitchFamily="50" charset="-128"/>
                <a:ea typeface="HGPｺﾞｼｯｸE" pitchFamily="50" charset="-128"/>
              </a:rPr>
              <a:t>場合には</a:t>
            </a:r>
            <a:r>
              <a:rPr lang="ja-JP" altLang="en-US" sz="1400" b="0" dirty="0">
                <a:solidFill>
                  <a:srgbClr val="FF0000"/>
                </a:solidFill>
                <a:latin typeface="HGPｺﾞｼｯｸE" pitchFamily="50" charset="-128"/>
                <a:ea typeface="HGPｺﾞｼｯｸE" pitchFamily="50" charset="-128"/>
              </a:rPr>
              <a:t>衣服の上からでも注射可能</a:t>
            </a:r>
          </a:p>
        </p:txBody>
      </p:sp>
      <p:sp>
        <p:nvSpPr>
          <p:cNvPr id="35" name="円/楕円 34"/>
          <p:cNvSpPr/>
          <p:nvPr/>
        </p:nvSpPr>
        <p:spPr bwMode="auto">
          <a:xfrm>
            <a:off x="468313" y="1484313"/>
            <a:ext cx="3529012" cy="5762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2800">
                <a:solidFill>
                  <a:schemeClr val="bg1"/>
                </a:solidFill>
                <a:effectLst>
                  <a:outerShdw blurRad="38100" dist="38100" dir="2700000" algn="tl">
                    <a:srgbClr val="000000"/>
                  </a:outerShdw>
                </a:effectLst>
                <a:latin typeface="Calibri" pitchFamily="34" charset="0"/>
              </a:rPr>
              <a:t>Step2</a:t>
            </a:r>
            <a:r>
              <a:rPr lang="ja-JP" altLang="en-US" sz="2800">
                <a:solidFill>
                  <a:schemeClr val="bg1"/>
                </a:solidFill>
                <a:effectLst>
                  <a:outerShdw blurRad="38100" dist="38100" dir="2700000" algn="tl">
                    <a:srgbClr val="000000"/>
                  </a:outerShdw>
                </a:effectLst>
                <a:latin typeface="Calibri" pitchFamily="34" charset="0"/>
              </a:rPr>
              <a:t>　</a:t>
            </a:r>
            <a:r>
              <a:rPr lang="ja-JP" altLang="en-US" sz="2800">
                <a:solidFill>
                  <a:schemeClr val="bg1"/>
                </a:solidFill>
                <a:latin typeface="Calibri" pitchFamily="34" charset="0"/>
              </a:rPr>
              <a:t>注射</a:t>
            </a:r>
          </a:p>
        </p:txBody>
      </p:sp>
      <p:sp>
        <p:nvSpPr>
          <p:cNvPr id="6152" name="下矢印 17"/>
          <p:cNvSpPr>
            <a:spLocks noChangeArrowheads="1"/>
          </p:cNvSpPr>
          <p:nvPr/>
        </p:nvSpPr>
        <p:spPr bwMode="auto">
          <a:xfrm>
            <a:off x="6877050" y="3357563"/>
            <a:ext cx="1079500" cy="250825"/>
          </a:xfrm>
          <a:prstGeom prst="downArrow">
            <a:avLst>
              <a:gd name="adj1" fmla="val 50000"/>
              <a:gd name="adj2" fmla="val 49926"/>
            </a:avLst>
          </a:prstGeom>
          <a:solidFill>
            <a:srgbClr val="FF9933"/>
          </a:solidFill>
          <a:ln w="9525" algn="ctr">
            <a:noFill/>
            <a:round/>
            <a:headEnd/>
            <a:tailEnd/>
          </a:ln>
        </p:spPr>
        <p:txBody>
          <a:bodyPr/>
          <a:lstStyle/>
          <a:p>
            <a:pPr eaLnBrk="0" hangingPunct="0"/>
            <a:endParaRPr lang="ja-JP" altLang="en-US" sz="3600"/>
          </a:p>
        </p:txBody>
      </p:sp>
      <p:pic>
        <p:nvPicPr>
          <p:cNvPr id="3074" name="Picture 2"/>
          <p:cNvPicPr>
            <a:picLocks noChangeAspect="1" noChangeArrowheads="1"/>
          </p:cNvPicPr>
          <p:nvPr/>
        </p:nvPicPr>
        <p:blipFill>
          <a:blip r:embed="rId4" cstate="print"/>
          <a:srcRect/>
          <a:stretch>
            <a:fillRect/>
          </a:stretch>
        </p:blipFill>
        <p:spPr bwMode="auto">
          <a:xfrm>
            <a:off x="5868144" y="1268760"/>
            <a:ext cx="2952328" cy="205161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円/楕円 34"/>
          <p:cNvSpPr/>
          <p:nvPr/>
        </p:nvSpPr>
        <p:spPr bwMode="auto">
          <a:xfrm>
            <a:off x="468313" y="1484313"/>
            <a:ext cx="3529012" cy="5762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2800">
                <a:solidFill>
                  <a:schemeClr val="bg1"/>
                </a:solidFill>
                <a:effectLst>
                  <a:outerShdw blurRad="38100" dist="38100" dir="2700000" algn="tl">
                    <a:srgbClr val="000000"/>
                  </a:outerShdw>
                </a:effectLst>
                <a:latin typeface="Calibri" pitchFamily="34" charset="0"/>
              </a:rPr>
              <a:t>Step3</a:t>
            </a:r>
            <a:r>
              <a:rPr lang="ja-JP" altLang="en-US" sz="2800">
                <a:solidFill>
                  <a:schemeClr val="bg1"/>
                </a:solidFill>
                <a:effectLst>
                  <a:outerShdw blurRad="38100" dist="38100" dir="2700000" algn="tl">
                    <a:srgbClr val="000000"/>
                  </a:outerShdw>
                </a:effectLst>
                <a:latin typeface="Calibri" pitchFamily="34" charset="0"/>
              </a:rPr>
              <a:t>　</a:t>
            </a:r>
            <a:r>
              <a:rPr lang="ja-JP" altLang="en-US" sz="2800">
                <a:solidFill>
                  <a:schemeClr val="bg1"/>
                </a:solidFill>
                <a:latin typeface="Calibri" pitchFamily="34" charset="0"/>
              </a:rPr>
              <a:t>確認</a:t>
            </a:r>
          </a:p>
        </p:txBody>
      </p:sp>
      <p:sp>
        <p:nvSpPr>
          <p:cNvPr id="7172" name="コンテンツ プレースホルダー 1"/>
          <p:cNvSpPr>
            <a:spLocks/>
          </p:cNvSpPr>
          <p:nvPr/>
        </p:nvSpPr>
        <p:spPr bwMode="auto">
          <a:xfrm>
            <a:off x="468313" y="2492375"/>
            <a:ext cx="4603753" cy="2592388"/>
          </a:xfrm>
          <a:prstGeom prst="rect">
            <a:avLst/>
          </a:prstGeom>
          <a:noFill/>
          <a:ln w="9525">
            <a:noFill/>
            <a:miter lim="800000"/>
            <a:headEnd/>
            <a:tailEnd/>
          </a:ln>
        </p:spPr>
        <p:txBody>
          <a:bodyPr/>
          <a:lstStyle/>
          <a:p>
            <a:pPr marL="268288" indent="-268288">
              <a:lnSpc>
                <a:spcPct val="90000"/>
              </a:lnSpc>
              <a:buClr>
                <a:srgbClr val="FFC000"/>
              </a:buClr>
              <a:buSzPct val="85000"/>
              <a:buFont typeface="Wingdings" pitchFamily="2" charset="2"/>
              <a:buChar char="n"/>
            </a:pPr>
            <a:r>
              <a:rPr kumimoji="1" lang="ja-JP" altLang="en-US" sz="2000" b="0" dirty="0" smtClean="0">
                <a:latin typeface="HGPｺﾞｼｯｸE" pitchFamily="50" charset="-128"/>
                <a:ea typeface="HGPｺﾞｼｯｸE" pitchFamily="50" charset="-128"/>
              </a:rPr>
              <a:t>注射後、オレンジ</a:t>
            </a:r>
            <a:r>
              <a:rPr kumimoji="1" lang="ja-JP" altLang="en-US" sz="2000" b="0" dirty="0">
                <a:latin typeface="HGPｺﾞｼｯｸE" pitchFamily="50" charset="-128"/>
                <a:ea typeface="HGPｺﾞｼｯｸE" pitchFamily="50" charset="-128"/>
              </a:rPr>
              <a:t>色のニードルカバー</a:t>
            </a:r>
            <a:r>
              <a:rPr kumimoji="1" lang="ja-JP" altLang="en-US" sz="2000" b="0" dirty="0" smtClean="0">
                <a:latin typeface="HGPｺﾞｼｯｸE" pitchFamily="50" charset="-128"/>
                <a:ea typeface="HGPｺﾞｼｯｸE" pitchFamily="50" charset="-128"/>
              </a:rPr>
              <a:t>が伸びているかどうか確認する。 </a:t>
            </a:r>
            <a:endParaRPr kumimoji="1" lang="en-US" altLang="ja-JP" sz="2000" b="0" dirty="0" smtClean="0">
              <a:latin typeface="HGPｺﾞｼｯｸE" pitchFamily="50" charset="-128"/>
              <a:ea typeface="HGPｺﾞｼｯｸE" pitchFamily="50" charset="-128"/>
            </a:endParaRPr>
          </a:p>
          <a:p>
            <a:pPr marL="268288" indent="1588">
              <a:lnSpc>
                <a:spcPct val="90000"/>
              </a:lnSpc>
              <a:buClr>
                <a:srgbClr val="FFC000"/>
              </a:buClr>
              <a:buSzPct val="85000"/>
            </a:pPr>
            <a:r>
              <a:rPr kumimoji="1" lang="ja-JP" altLang="en-US" sz="2000" b="0" dirty="0" smtClean="0">
                <a:latin typeface="HGPｺﾞｼｯｸE" pitchFamily="50" charset="-128"/>
                <a:ea typeface="HGPｺﾞｼｯｸE" pitchFamily="50" charset="-128"/>
              </a:rPr>
              <a:t>ニードルカバーが伸びていれば注射は完了</a:t>
            </a:r>
            <a:r>
              <a:rPr kumimoji="1" lang="ja-JP" altLang="en-US" sz="2000" b="0" dirty="0" smtClean="0">
                <a:solidFill>
                  <a:schemeClr val="tx1">
                    <a:lumMod val="50000"/>
                  </a:schemeClr>
                </a:solidFill>
                <a:latin typeface="HGPｺﾞｼｯｸE" pitchFamily="50" charset="-128"/>
                <a:ea typeface="HGPｺﾞｼｯｸE" pitchFamily="50" charset="-128"/>
              </a:rPr>
              <a:t>（針はニードルカバー内にある）。</a:t>
            </a:r>
            <a:endParaRPr kumimoji="1" lang="en-US" altLang="ja-JP" sz="2000" b="0" dirty="0">
              <a:solidFill>
                <a:schemeClr val="tx1">
                  <a:lumMod val="50000"/>
                </a:schemeClr>
              </a:solidFill>
              <a:latin typeface="HGPｺﾞｼｯｸE" pitchFamily="50" charset="-128"/>
              <a:ea typeface="HGPｺﾞｼｯｸE" pitchFamily="50" charset="-128"/>
            </a:endParaRPr>
          </a:p>
        </p:txBody>
      </p:sp>
      <p:pic>
        <p:nvPicPr>
          <p:cNvPr id="4099" name="Picture 3"/>
          <p:cNvPicPr>
            <a:picLocks noChangeAspect="1" noChangeArrowheads="1"/>
          </p:cNvPicPr>
          <p:nvPr/>
        </p:nvPicPr>
        <p:blipFill>
          <a:blip r:embed="rId3" cstate="print"/>
          <a:srcRect/>
          <a:stretch>
            <a:fillRect/>
          </a:stretch>
        </p:blipFill>
        <p:spPr bwMode="auto">
          <a:xfrm>
            <a:off x="5234016" y="2204864"/>
            <a:ext cx="3409950" cy="2876550"/>
          </a:xfrm>
          <a:prstGeom prst="rect">
            <a:avLst/>
          </a:prstGeom>
          <a:noFill/>
          <a:ln w="9525">
            <a:noFill/>
            <a:miter lim="800000"/>
            <a:headEnd/>
            <a:tailEnd/>
          </a:ln>
          <a:effectLst/>
        </p:spPr>
      </p:pic>
      <p:sp>
        <p:nvSpPr>
          <p:cNvPr id="7" name="タイトル 6"/>
          <p:cNvSpPr>
            <a:spLocks noGrp="1"/>
          </p:cNvSpPr>
          <p:nvPr>
            <p:ph type="title"/>
          </p:nvPr>
        </p:nvSpPr>
        <p:spPr/>
        <p:txBody>
          <a:bodyPr>
            <a:normAutofit/>
          </a:bodyPr>
          <a:lstStyle/>
          <a:p>
            <a:pPr lvl="0"/>
            <a:r>
              <a:rPr lang="ja-JP" altLang="en-US" dirty="0">
                <a:latin typeface="Calibri" pitchFamily="34" charset="0"/>
              </a:rPr>
              <a:t>エピペン</a:t>
            </a:r>
            <a:r>
              <a:rPr lang="en-US" altLang="ja-JP" dirty="0">
                <a:latin typeface="Calibri" pitchFamily="34" charset="0"/>
              </a:rPr>
              <a:t>®</a:t>
            </a:r>
            <a:r>
              <a:rPr lang="ja-JP" altLang="en-US" dirty="0">
                <a:latin typeface="Calibri" pitchFamily="34" charset="0"/>
              </a:rPr>
              <a:t>注射液の</a:t>
            </a:r>
            <a:r>
              <a:rPr lang="ja-JP" altLang="en-US" dirty="0" smtClean="0">
                <a:latin typeface="Calibri" pitchFamily="34" charset="0"/>
              </a:rPr>
              <a:t>使い方</a:t>
            </a:r>
            <a:endParaRPr kumimoji="1" lang="ja-JP" altLang="en-US" dirty="0"/>
          </a:p>
        </p:txBody>
      </p:sp>
      <p:sp>
        <p:nvSpPr>
          <p:cNvPr id="6" name="スライド番号プレースホルダ 5"/>
          <p:cNvSpPr>
            <a:spLocks noGrp="1"/>
          </p:cNvSpPr>
          <p:nvPr>
            <p:ph type="sldNum" sz="quarter" idx="12"/>
          </p:nvPr>
        </p:nvSpPr>
        <p:spPr/>
        <p:txBody>
          <a:bodyPr/>
          <a:lstStyle/>
          <a:p>
            <a:fld id="{B5A0756D-F30E-4204-AF5B-9E3688565CB2}" type="slidenum">
              <a:rPr kumimoji="1" lang="ja-JP" altLang="en-US" smtClean="0"/>
              <a:pPr/>
              <a:t>19</a:t>
            </a:fld>
            <a:endParaRPr kumimoji="1" lang="ja-JP"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428596" y="1428736"/>
            <a:ext cx="4824536" cy="367258"/>
          </a:xfrm>
          <a:prstGeom prst="rect">
            <a:avLst/>
          </a:prstGeom>
          <a:noFill/>
        </p:spPr>
        <p:txBody>
          <a:bodyPr wrap="square">
            <a:spAutoFit/>
          </a:bodyPr>
          <a:lstStyle/>
          <a:p>
            <a:pPr marL="268288" marR="0" lvl="0" indent="-268288" algn="l" defTabSz="914400" rtl="0" eaLnBrk="1" fontAlgn="auto" latinLnBrk="0" hangingPunct="1">
              <a:lnSpc>
                <a:spcPct val="100000"/>
              </a:lnSpc>
              <a:spcBef>
                <a:spcPct val="20000"/>
              </a:spcBef>
              <a:spcAft>
                <a:spcPts val="0"/>
              </a:spcAft>
              <a:buClr>
                <a:srgbClr val="FF9900"/>
              </a:buClr>
              <a:buSzTx/>
              <a:buFont typeface="Wingdings" pitchFamily="2" charset="2"/>
              <a:buChar char="n"/>
              <a:tabLst/>
              <a:defRPr/>
            </a:pPr>
            <a:r>
              <a:rPr kumimoji="1" lang="ja-JP" altLang="en-US" sz="18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ＭＳ Ｐゴシック" pitchFamily="50" charset="-128"/>
              </a:rPr>
              <a:t>アナフィラキシーの主なリスク因子</a:t>
            </a:r>
          </a:p>
        </p:txBody>
      </p:sp>
      <p:grpSp>
        <p:nvGrpSpPr>
          <p:cNvPr id="7" name="グループ化 6"/>
          <p:cNvGrpSpPr/>
          <p:nvPr/>
        </p:nvGrpSpPr>
        <p:grpSpPr>
          <a:xfrm>
            <a:off x="611188" y="1815053"/>
            <a:ext cx="7777236" cy="4042839"/>
            <a:chOff x="611188" y="1881104"/>
            <a:chExt cx="8208962" cy="4356184"/>
          </a:xfrm>
        </p:grpSpPr>
        <p:sp>
          <p:nvSpPr>
            <p:cNvPr id="8" name="AutoShape 40"/>
            <p:cNvSpPr>
              <a:spLocks noChangeArrowheads="1"/>
            </p:cNvSpPr>
            <p:nvPr/>
          </p:nvSpPr>
          <p:spPr bwMode="auto">
            <a:xfrm>
              <a:off x="3708400" y="4581525"/>
              <a:ext cx="2016125" cy="1584325"/>
            </a:xfrm>
            <a:prstGeom prst="roundRect">
              <a:avLst>
                <a:gd name="adj" fmla="val 4866"/>
              </a:avLst>
            </a:prstGeom>
            <a:solidFill>
              <a:srgbClr val="CCFFFF"/>
            </a:solidFill>
            <a:ln w="9525">
              <a:noFill/>
              <a:round/>
              <a:headEnd/>
              <a:tailEnd/>
            </a:ln>
          </p:spPr>
          <p:txBody>
            <a:bodyPr wrap="none" anchor="ctr"/>
            <a:lstStyle/>
            <a:p>
              <a:endParaRPr lang="ja-JP" altLang="en-US"/>
            </a:p>
          </p:txBody>
        </p:sp>
        <p:sp>
          <p:nvSpPr>
            <p:cNvPr id="9" name="AutoShape 39"/>
            <p:cNvSpPr>
              <a:spLocks noChangeArrowheads="1"/>
            </p:cNvSpPr>
            <p:nvPr/>
          </p:nvSpPr>
          <p:spPr bwMode="auto">
            <a:xfrm>
              <a:off x="5797550" y="4581525"/>
              <a:ext cx="2951163" cy="1584325"/>
            </a:xfrm>
            <a:prstGeom prst="roundRect">
              <a:avLst>
                <a:gd name="adj" fmla="val 4866"/>
              </a:avLst>
            </a:prstGeom>
            <a:solidFill>
              <a:srgbClr val="CCFFFF"/>
            </a:solidFill>
            <a:ln w="9525">
              <a:noFill/>
              <a:round/>
              <a:headEnd/>
              <a:tailEnd/>
            </a:ln>
          </p:spPr>
          <p:txBody>
            <a:bodyPr wrap="none" anchor="ctr"/>
            <a:lstStyle/>
            <a:p>
              <a:endParaRPr lang="ja-JP" altLang="en-US"/>
            </a:p>
          </p:txBody>
        </p:sp>
        <p:sp>
          <p:nvSpPr>
            <p:cNvPr id="10" name="AutoShape 38"/>
            <p:cNvSpPr>
              <a:spLocks noChangeArrowheads="1"/>
            </p:cNvSpPr>
            <p:nvPr/>
          </p:nvSpPr>
          <p:spPr bwMode="auto">
            <a:xfrm>
              <a:off x="684213" y="4581525"/>
              <a:ext cx="2951162" cy="1584325"/>
            </a:xfrm>
            <a:prstGeom prst="roundRect">
              <a:avLst>
                <a:gd name="adj" fmla="val 4866"/>
              </a:avLst>
            </a:prstGeom>
            <a:solidFill>
              <a:srgbClr val="CCFFFF"/>
            </a:solidFill>
            <a:ln w="9525">
              <a:noFill/>
              <a:round/>
              <a:headEnd/>
              <a:tailEnd/>
            </a:ln>
          </p:spPr>
          <p:txBody>
            <a:bodyPr wrap="none" anchor="ctr"/>
            <a:lstStyle/>
            <a:p>
              <a:endParaRPr lang="ja-JP" altLang="en-US"/>
            </a:p>
          </p:txBody>
        </p:sp>
        <p:sp>
          <p:nvSpPr>
            <p:cNvPr id="11" name="AutoShape 33"/>
            <p:cNvSpPr>
              <a:spLocks noChangeArrowheads="1"/>
            </p:cNvSpPr>
            <p:nvPr/>
          </p:nvSpPr>
          <p:spPr bwMode="auto">
            <a:xfrm>
              <a:off x="684213" y="2276475"/>
              <a:ext cx="2951162" cy="1728788"/>
            </a:xfrm>
            <a:prstGeom prst="roundRect">
              <a:avLst>
                <a:gd name="adj" fmla="val 4866"/>
              </a:avLst>
            </a:prstGeom>
            <a:solidFill>
              <a:srgbClr val="FFECC7"/>
            </a:solidFill>
            <a:ln w="9525">
              <a:noFill/>
              <a:round/>
              <a:headEnd/>
              <a:tailEnd/>
            </a:ln>
          </p:spPr>
          <p:txBody>
            <a:bodyPr wrap="none" anchor="ctr"/>
            <a:lstStyle/>
            <a:p>
              <a:endParaRPr lang="ja-JP" altLang="en-US"/>
            </a:p>
          </p:txBody>
        </p:sp>
        <p:sp>
          <p:nvSpPr>
            <p:cNvPr id="12" name="AutoShape 34"/>
            <p:cNvSpPr>
              <a:spLocks noChangeArrowheads="1"/>
            </p:cNvSpPr>
            <p:nvPr/>
          </p:nvSpPr>
          <p:spPr bwMode="auto">
            <a:xfrm>
              <a:off x="3689350" y="2276475"/>
              <a:ext cx="1223963" cy="1728788"/>
            </a:xfrm>
            <a:prstGeom prst="roundRect">
              <a:avLst>
                <a:gd name="adj" fmla="val 4866"/>
              </a:avLst>
            </a:prstGeom>
            <a:solidFill>
              <a:srgbClr val="FFECC7"/>
            </a:solidFill>
            <a:ln w="9525">
              <a:noFill/>
              <a:round/>
              <a:headEnd/>
              <a:tailEnd/>
            </a:ln>
          </p:spPr>
          <p:txBody>
            <a:bodyPr wrap="none" anchor="ctr"/>
            <a:lstStyle/>
            <a:p>
              <a:endParaRPr lang="ja-JP" altLang="en-US"/>
            </a:p>
          </p:txBody>
        </p:sp>
        <p:sp>
          <p:nvSpPr>
            <p:cNvPr id="13" name="AutoShape 35"/>
            <p:cNvSpPr>
              <a:spLocks noChangeArrowheads="1"/>
            </p:cNvSpPr>
            <p:nvPr/>
          </p:nvSpPr>
          <p:spPr bwMode="auto">
            <a:xfrm>
              <a:off x="4967288" y="2276475"/>
              <a:ext cx="1223962" cy="1728788"/>
            </a:xfrm>
            <a:prstGeom prst="roundRect">
              <a:avLst>
                <a:gd name="adj" fmla="val 4866"/>
              </a:avLst>
            </a:prstGeom>
            <a:solidFill>
              <a:srgbClr val="FFECC7"/>
            </a:solidFill>
            <a:ln w="9525">
              <a:noFill/>
              <a:round/>
              <a:headEnd/>
              <a:tailEnd/>
            </a:ln>
          </p:spPr>
          <p:txBody>
            <a:bodyPr wrap="none" anchor="ctr"/>
            <a:lstStyle/>
            <a:p>
              <a:endParaRPr lang="ja-JP" altLang="en-US" sz="1400">
                <a:latin typeface="HGPｺﾞｼｯｸE" pitchFamily="50" charset="-128"/>
                <a:ea typeface="HGPｺﾞｼｯｸE" pitchFamily="50" charset="-128"/>
              </a:endParaRPr>
            </a:p>
          </p:txBody>
        </p:sp>
        <p:sp>
          <p:nvSpPr>
            <p:cNvPr id="14" name="AutoShape 36"/>
            <p:cNvSpPr>
              <a:spLocks noChangeArrowheads="1"/>
            </p:cNvSpPr>
            <p:nvPr/>
          </p:nvSpPr>
          <p:spPr bwMode="auto">
            <a:xfrm>
              <a:off x="6245225" y="2276475"/>
              <a:ext cx="1223963" cy="1728788"/>
            </a:xfrm>
            <a:prstGeom prst="roundRect">
              <a:avLst>
                <a:gd name="adj" fmla="val 4866"/>
              </a:avLst>
            </a:prstGeom>
            <a:solidFill>
              <a:srgbClr val="FFECC7"/>
            </a:solidFill>
            <a:ln w="9525">
              <a:noFill/>
              <a:round/>
              <a:headEnd/>
              <a:tailEnd/>
            </a:ln>
          </p:spPr>
          <p:txBody>
            <a:bodyPr wrap="none" anchor="ctr"/>
            <a:lstStyle/>
            <a:p>
              <a:endParaRPr lang="ja-JP" altLang="en-US"/>
            </a:p>
          </p:txBody>
        </p:sp>
        <p:sp>
          <p:nvSpPr>
            <p:cNvPr id="15" name="AutoShape 37"/>
            <p:cNvSpPr>
              <a:spLocks noChangeArrowheads="1"/>
            </p:cNvSpPr>
            <p:nvPr/>
          </p:nvSpPr>
          <p:spPr bwMode="auto">
            <a:xfrm>
              <a:off x="7524750" y="2276475"/>
              <a:ext cx="1223963" cy="1728788"/>
            </a:xfrm>
            <a:prstGeom prst="roundRect">
              <a:avLst>
                <a:gd name="adj" fmla="val 4866"/>
              </a:avLst>
            </a:prstGeom>
            <a:solidFill>
              <a:srgbClr val="FFECC7"/>
            </a:solidFill>
            <a:ln w="9525">
              <a:noFill/>
              <a:round/>
              <a:headEnd/>
              <a:tailEnd/>
            </a:ln>
          </p:spPr>
          <p:txBody>
            <a:bodyPr wrap="none" anchor="ctr"/>
            <a:lstStyle/>
            <a:p>
              <a:endParaRPr lang="ja-JP" altLang="en-US"/>
            </a:p>
          </p:txBody>
        </p:sp>
        <p:sp>
          <p:nvSpPr>
            <p:cNvPr id="16" name="Rectangle 12"/>
            <p:cNvSpPr>
              <a:spLocks noChangeArrowheads="1"/>
            </p:cNvSpPr>
            <p:nvPr/>
          </p:nvSpPr>
          <p:spPr bwMode="auto">
            <a:xfrm>
              <a:off x="6181725" y="5554663"/>
              <a:ext cx="2056104" cy="563773"/>
            </a:xfrm>
            <a:prstGeom prst="rect">
              <a:avLst/>
            </a:prstGeom>
            <a:noFill/>
            <a:ln w="9525">
              <a:noFill/>
              <a:miter lim="800000"/>
              <a:headEnd/>
              <a:tailEnd/>
            </a:ln>
          </p:spPr>
          <p:txBody>
            <a:bodyPr wrap="none">
              <a:spAutoFit/>
            </a:bodyPr>
            <a:lstStyle/>
            <a:p>
              <a:pPr defTabSz="914400"/>
              <a:r>
                <a:rPr lang="ja-JP" altLang="en-US" sz="1400" dirty="0">
                  <a:latin typeface="HGPｺﾞｼｯｸE" pitchFamily="50" charset="-128"/>
                  <a:ea typeface="HGPｺﾞｼｯｸE" pitchFamily="50" charset="-128"/>
                </a:rPr>
                <a:t>薬剤</a:t>
              </a:r>
            </a:p>
            <a:p>
              <a:pPr defTabSz="914400"/>
              <a:r>
                <a:rPr lang="ja-JP" altLang="ja-JP" sz="1400" dirty="0">
                  <a:latin typeface="HGPｺﾞｼｯｸE" pitchFamily="50" charset="-128"/>
                  <a:ea typeface="HGPｺﾞｼｯｸE" pitchFamily="50" charset="-128"/>
                </a:rPr>
                <a:t>（例：オピオイド系麻薬）</a:t>
              </a:r>
              <a:endParaRPr lang="en-US" altLang="ja-JP" sz="1400" dirty="0">
                <a:latin typeface="HGPｺﾞｼｯｸE" pitchFamily="50" charset="-128"/>
                <a:ea typeface="HGPｺﾞｼｯｸE" pitchFamily="50" charset="-128"/>
              </a:endParaRPr>
            </a:p>
          </p:txBody>
        </p:sp>
        <p:sp>
          <p:nvSpPr>
            <p:cNvPr id="17" name="AutoShape 14"/>
            <p:cNvSpPr>
              <a:spLocks noChangeArrowheads="1"/>
            </p:cNvSpPr>
            <p:nvPr/>
          </p:nvSpPr>
          <p:spPr bwMode="auto">
            <a:xfrm>
              <a:off x="611188" y="2060575"/>
              <a:ext cx="8208962" cy="2016125"/>
            </a:xfrm>
            <a:prstGeom prst="roundRect">
              <a:avLst>
                <a:gd name="adj" fmla="val 5625"/>
              </a:avLst>
            </a:prstGeom>
            <a:noFill/>
            <a:ln w="19050">
              <a:solidFill>
                <a:srgbClr val="FF0000"/>
              </a:solidFill>
              <a:round/>
              <a:headEnd/>
              <a:tailEnd/>
            </a:ln>
          </p:spPr>
          <p:txBody>
            <a:bodyPr wrap="none" anchor="ctr"/>
            <a:lstStyle/>
            <a:p>
              <a:endParaRPr lang="ja-JP" altLang="en-US"/>
            </a:p>
          </p:txBody>
        </p:sp>
        <p:sp>
          <p:nvSpPr>
            <p:cNvPr id="18" name="AutoShape 16"/>
            <p:cNvSpPr>
              <a:spLocks noChangeArrowheads="1"/>
            </p:cNvSpPr>
            <p:nvPr/>
          </p:nvSpPr>
          <p:spPr bwMode="auto">
            <a:xfrm>
              <a:off x="611188" y="4437063"/>
              <a:ext cx="8208962" cy="1800225"/>
            </a:xfrm>
            <a:prstGeom prst="roundRect">
              <a:avLst>
                <a:gd name="adj" fmla="val 5625"/>
              </a:avLst>
            </a:prstGeom>
            <a:noFill/>
            <a:ln w="19050">
              <a:solidFill>
                <a:srgbClr val="0066CC"/>
              </a:solidFill>
              <a:round/>
              <a:headEnd/>
              <a:tailEnd/>
            </a:ln>
          </p:spPr>
          <p:txBody>
            <a:bodyPr wrap="none" anchor="ctr"/>
            <a:lstStyle/>
            <a:p>
              <a:endParaRPr lang="ja-JP" altLang="en-US"/>
            </a:p>
          </p:txBody>
        </p:sp>
        <p:sp>
          <p:nvSpPr>
            <p:cNvPr id="19" name="Rectangle 17"/>
            <p:cNvSpPr>
              <a:spLocks noChangeArrowheads="1"/>
            </p:cNvSpPr>
            <p:nvPr/>
          </p:nvSpPr>
          <p:spPr bwMode="auto">
            <a:xfrm>
              <a:off x="1865313" y="3668713"/>
              <a:ext cx="573923" cy="331632"/>
            </a:xfrm>
            <a:prstGeom prst="rect">
              <a:avLst/>
            </a:prstGeom>
            <a:noFill/>
            <a:ln w="9525">
              <a:noFill/>
              <a:miter lim="800000"/>
              <a:headEnd/>
              <a:tailEnd/>
            </a:ln>
          </p:spPr>
          <p:txBody>
            <a:bodyPr wrap="none">
              <a:spAutoFit/>
            </a:bodyPr>
            <a:lstStyle/>
            <a:p>
              <a:pPr defTabSz="914400"/>
              <a:r>
                <a:rPr lang="ja-JP" altLang="en-US" sz="1400" dirty="0">
                  <a:latin typeface="HGPｺﾞｼｯｸE" pitchFamily="50" charset="-128"/>
                  <a:ea typeface="HGPｺﾞｼｯｸE" pitchFamily="50" charset="-128"/>
                </a:rPr>
                <a:t>食物</a:t>
              </a:r>
              <a:endParaRPr lang="en-US" altLang="ja-JP" sz="1400" dirty="0">
                <a:latin typeface="HGPｺﾞｼｯｸE" pitchFamily="50" charset="-128"/>
                <a:ea typeface="HGPｺﾞｼｯｸE" pitchFamily="50" charset="-128"/>
              </a:endParaRPr>
            </a:p>
          </p:txBody>
        </p:sp>
        <p:sp>
          <p:nvSpPr>
            <p:cNvPr id="20" name="Rectangle 18"/>
            <p:cNvSpPr>
              <a:spLocks noChangeArrowheads="1"/>
            </p:cNvSpPr>
            <p:nvPr/>
          </p:nvSpPr>
          <p:spPr bwMode="auto">
            <a:xfrm>
              <a:off x="4006850" y="3668713"/>
              <a:ext cx="573923" cy="331632"/>
            </a:xfrm>
            <a:prstGeom prst="rect">
              <a:avLst/>
            </a:prstGeom>
            <a:noFill/>
            <a:ln w="9525">
              <a:noFill/>
              <a:miter lim="800000"/>
              <a:headEnd/>
              <a:tailEnd/>
            </a:ln>
          </p:spPr>
          <p:txBody>
            <a:bodyPr wrap="none">
              <a:spAutoFit/>
            </a:bodyPr>
            <a:lstStyle/>
            <a:p>
              <a:pPr defTabSz="914400"/>
              <a:r>
                <a:rPr lang="ja-JP" altLang="ja-JP" sz="1400" dirty="0">
                  <a:latin typeface="HGPｺﾞｼｯｸE" pitchFamily="50" charset="-128"/>
                  <a:ea typeface="HGPｺﾞｼｯｸE" pitchFamily="50" charset="-128"/>
                </a:rPr>
                <a:t>毒液</a:t>
              </a:r>
              <a:endParaRPr lang="en-US" altLang="ja-JP" sz="1400" dirty="0">
                <a:latin typeface="HGPｺﾞｼｯｸE" pitchFamily="50" charset="-128"/>
                <a:ea typeface="HGPｺﾞｼｯｸE" pitchFamily="50" charset="-128"/>
              </a:endParaRPr>
            </a:p>
          </p:txBody>
        </p:sp>
        <p:sp>
          <p:nvSpPr>
            <p:cNvPr id="21" name="Rectangle 19"/>
            <p:cNvSpPr>
              <a:spLocks noChangeArrowheads="1"/>
            </p:cNvSpPr>
            <p:nvPr/>
          </p:nvSpPr>
          <p:spPr bwMode="auto">
            <a:xfrm>
              <a:off x="5284788" y="3668713"/>
              <a:ext cx="573923" cy="331632"/>
            </a:xfrm>
            <a:prstGeom prst="rect">
              <a:avLst/>
            </a:prstGeom>
            <a:noFill/>
            <a:ln w="9525">
              <a:noFill/>
              <a:miter lim="800000"/>
              <a:headEnd/>
              <a:tailEnd/>
            </a:ln>
          </p:spPr>
          <p:txBody>
            <a:bodyPr wrap="none">
              <a:spAutoFit/>
            </a:bodyPr>
            <a:lstStyle/>
            <a:p>
              <a:pPr defTabSz="914400"/>
              <a:r>
                <a:rPr lang="ja-JP" altLang="ja-JP" sz="1400" dirty="0">
                  <a:latin typeface="HGPｺﾞｼｯｸE" pitchFamily="50" charset="-128"/>
                  <a:ea typeface="HGPｺﾞｼｯｸE" pitchFamily="50" charset="-128"/>
                </a:rPr>
                <a:t>薬剤</a:t>
              </a:r>
              <a:endParaRPr lang="en-US" altLang="ja-JP" sz="1400" dirty="0">
                <a:latin typeface="HGPｺﾞｼｯｸE" pitchFamily="50" charset="-128"/>
                <a:ea typeface="HGPｺﾞｼｯｸE" pitchFamily="50" charset="-128"/>
              </a:endParaRPr>
            </a:p>
          </p:txBody>
        </p:sp>
        <p:sp>
          <p:nvSpPr>
            <p:cNvPr id="22" name="Rectangle 20"/>
            <p:cNvSpPr>
              <a:spLocks noChangeArrowheads="1"/>
            </p:cNvSpPr>
            <p:nvPr/>
          </p:nvSpPr>
          <p:spPr bwMode="auto">
            <a:xfrm>
              <a:off x="6384925" y="3700463"/>
              <a:ext cx="1003687" cy="331632"/>
            </a:xfrm>
            <a:prstGeom prst="rect">
              <a:avLst/>
            </a:prstGeom>
            <a:noFill/>
            <a:ln w="9525">
              <a:noFill/>
              <a:miter lim="800000"/>
              <a:headEnd/>
              <a:tailEnd/>
            </a:ln>
          </p:spPr>
          <p:txBody>
            <a:bodyPr wrap="none">
              <a:spAutoFit/>
            </a:bodyPr>
            <a:lstStyle/>
            <a:p>
              <a:pPr defTabSz="914400"/>
              <a:r>
                <a:rPr lang="ja-JP" altLang="ja-JP" sz="1400">
                  <a:latin typeface="HGPｺﾞｼｯｸE" pitchFamily="50" charset="-128"/>
                  <a:ea typeface="HGPｺﾞｼｯｸE" pitchFamily="50" charset="-128"/>
                </a:rPr>
                <a:t>ラテックス</a:t>
              </a:r>
              <a:endParaRPr lang="en-US" altLang="ja-JP" sz="1400">
                <a:latin typeface="HGPｺﾞｼｯｸE" pitchFamily="50" charset="-128"/>
                <a:ea typeface="HGPｺﾞｼｯｸE" pitchFamily="50" charset="-128"/>
              </a:endParaRPr>
            </a:p>
          </p:txBody>
        </p:sp>
        <p:sp>
          <p:nvSpPr>
            <p:cNvPr id="23" name="Rectangle 21"/>
            <p:cNvSpPr>
              <a:spLocks noChangeArrowheads="1"/>
            </p:cNvSpPr>
            <p:nvPr/>
          </p:nvSpPr>
          <p:spPr bwMode="auto">
            <a:xfrm>
              <a:off x="7635875" y="3487738"/>
              <a:ext cx="1066291" cy="563773"/>
            </a:xfrm>
            <a:prstGeom prst="rect">
              <a:avLst/>
            </a:prstGeom>
            <a:noFill/>
            <a:ln w="9525">
              <a:noFill/>
              <a:miter lim="800000"/>
              <a:headEnd/>
              <a:tailEnd/>
            </a:ln>
          </p:spPr>
          <p:txBody>
            <a:bodyPr wrap="none">
              <a:spAutoFit/>
            </a:bodyPr>
            <a:lstStyle/>
            <a:p>
              <a:pPr defTabSz="914400"/>
              <a:r>
                <a:rPr lang="ja-JP" altLang="ja-JP" sz="1400">
                  <a:latin typeface="HGPｺﾞｼｯｸE" pitchFamily="50" charset="-128"/>
                  <a:ea typeface="HGPｺﾞｼｯｸE" pitchFamily="50" charset="-128"/>
                </a:rPr>
                <a:t>職業上の</a:t>
              </a:r>
            </a:p>
            <a:p>
              <a:pPr defTabSz="914400"/>
              <a:r>
                <a:rPr lang="ja-JP" altLang="ja-JP" sz="1400">
                  <a:latin typeface="HGPｺﾞｼｯｸE" pitchFamily="50" charset="-128"/>
                  <a:ea typeface="HGPｺﾞｼｯｸE" pitchFamily="50" charset="-128"/>
                </a:rPr>
                <a:t>アレルゲン</a:t>
              </a:r>
              <a:endParaRPr lang="en-US" altLang="ja-JP" sz="1400">
                <a:latin typeface="HGPｺﾞｼｯｸE" pitchFamily="50" charset="-128"/>
                <a:ea typeface="HGPｺﾞｼｯｸE" pitchFamily="50" charset="-128"/>
              </a:endParaRPr>
            </a:p>
          </p:txBody>
        </p:sp>
        <p:sp>
          <p:nvSpPr>
            <p:cNvPr id="24" name="Rectangle 22"/>
            <p:cNvSpPr>
              <a:spLocks noChangeArrowheads="1"/>
            </p:cNvSpPr>
            <p:nvPr/>
          </p:nvSpPr>
          <p:spPr bwMode="auto">
            <a:xfrm>
              <a:off x="773113" y="5554663"/>
              <a:ext cx="2560316" cy="563773"/>
            </a:xfrm>
            <a:prstGeom prst="rect">
              <a:avLst/>
            </a:prstGeom>
            <a:noFill/>
            <a:ln w="9525">
              <a:noFill/>
              <a:miter lim="800000"/>
              <a:headEnd/>
              <a:tailEnd/>
            </a:ln>
          </p:spPr>
          <p:txBody>
            <a:bodyPr wrap="none">
              <a:spAutoFit/>
            </a:bodyPr>
            <a:lstStyle/>
            <a:p>
              <a:pPr defTabSz="914400"/>
              <a:r>
                <a:rPr lang="ja-JP" altLang="ja-JP" sz="1400" dirty="0">
                  <a:latin typeface="HGPｺﾞｼｯｸE" pitchFamily="50" charset="-128"/>
                  <a:ea typeface="HGPｺﾞｼｯｸE" pitchFamily="50" charset="-128"/>
                </a:rPr>
                <a:t>物理的因子</a:t>
              </a:r>
            </a:p>
            <a:p>
              <a:pPr defTabSz="914400"/>
              <a:r>
                <a:rPr lang="ja-JP" altLang="ja-JP" sz="1400" dirty="0">
                  <a:latin typeface="HGPｺﾞｼｯｸE" pitchFamily="50" charset="-128"/>
                  <a:ea typeface="HGPｺﾞｼｯｸE" pitchFamily="50" charset="-128"/>
                </a:rPr>
                <a:t>（例：運動、低温、高温、日光）</a:t>
              </a:r>
              <a:endParaRPr lang="en-US" altLang="ja-JP" sz="1400" dirty="0">
                <a:latin typeface="HGPｺﾞｼｯｸE" pitchFamily="50" charset="-128"/>
                <a:ea typeface="HGPｺﾞｼｯｸE" pitchFamily="50" charset="-128"/>
              </a:endParaRPr>
            </a:p>
          </p:txBody>
        </p:sp>
        <p:sp>
          <p:nvSpPr>
            <p:cNvPr id="25" name="Rectangle 23"/>
            <p:cNvSpPr>
              <a:spLocks noChangeArrowheads="1"/>
            </p:cNvSpPr>
            <p:nvPr/>
          </p:nvSpPr>
          <p:spPr bwMode="auto">
            <a:xfrm>
              <a:off x="4152900" y="5829300"/>
              <a:ext cx="1076443" cy="331632"/>
            </a:xfrm>
            <a:prstGeom prst="rect">
              <a:avLst/>
            </a:prstGeom>
            <a:noFill/>
            <a:ln w="9525">
              <a:noFill/>
              <a:miter lim="800000"/>
              <a:headEnd/>
              <a:tailEnd/>
            </a:ln>
          </p:spPr>
          <p:txBody>
            <a:bodyPr wrap="none">
              <a:spAutoFit/>
            </a:bodyPr>
            <a:lstStyle/>
            <a:p>
              <a:pPr defTabSz="914400"/>
              <a:r>
                <a:rPr lang="ja-JP" altLang="ja-JP" sz="1400">
                  <a:latin typeface="HGPｺﾞｼｯｸE" pitchFamily="50" charset="-128"/>
                  <a:ea typeface="HGPｺﾞｼｯｸE" pitchFamily="50" charset="-128"/>
                </a:rPr>
                <a:t>アルコール</a:t>
              </a:r>
              <a:endParaRPr lang="en-US" altLang="ja-JP" sz="1400">
                <a:latin typeface="HGPｺﾞｼｯｸE" pitchFamily="50" charset="-128"/>
                <a:ea typeface="HGPｺﾞｼｯｸE" pitchFamily="50" charset="-128"/>
              </a:endParaRPr>
            </a:p>
          </p:txBody>
        </p:sp>
        <p:pic>
          <p:nvPicPr>
            <p:cNvPr id="26" name="図 1" descr="5A.png"/>
            <p:cNvPicPr>
              <a:picLocks noChangeAspect="1"/>
            </p:cNvPicPr>
            <p:nvPr/>
          </p:nvPicPr>
          <p:blipFill>
            <a:blip r:embed="rId3" cstate="print"/>
            <a:srcRect/>
            <a:stretch>
              <a:fillRect/>
            </a:stretch>
          </p:blipFill>
          <p:spPr bwMode="auto">
            <a:xfrm>
              <a:off x="747713" y="2370138"/>
              <a:ext cx="2822575" cy="1257300"/>
            </a:xfrm>
            <a:prstGeom prst="rect">
              <a:avLst/>
            </a:prstGeom>
            <a:noFill/>
            <a:ln w="9525">
              <a:noFill/>
              <a:miter lim="800000"/>
              <a:headEnd/>
              <a:tailEnd/>
            </a:ln>
          </p:spPr>
        </p:pic>
        <p:pic>
          <p:nvPicPr>
            <p:cNvPr id="27" name="図 2" descr="5B.png"/>
            <p:cNvPicPr>
              <a:picLocks noChangeAspect="1"/>
            </p:cNvPicPr>
            <p:nvPr/>
          </p:nvPicPr>
          <p:blipFill>
            <a:blip r:embed="rId4" cstate="print"/>
            <a:srcRect/>
            <a:stretch>
              <a:fillRect/>
            </a:stretch>
          </p:blipFill>
          <p:spPr bwMode="auto">
            <a:xfrm>
              <a:off x="3829050" y="2325688"/>
              <a:ext cx="942975" cy="1258887"/>
            </a:xfrm>
            <a:prstGeom prst="rect">
              <a:avLst/>
            </a:prstGeom>
            <a:noFill/>
            <a:ln w="9525">
              <a:noFill/>
              <a:miter lim="800000"/>
              <a:headEnd/>
              <a:tailEnd/>
            </a:ln>
          </p:spPr>
        </p:pic>
        <p:pic>
          <p:nvPicPr>
            <p:cNvPr id="28" name="図 3" descr="5C.png"/>
            <p:cNvPicPr>
              <a:picLocks noChangeAspect="1"/>
            </p:cNvPicPr>
            <p:nvPr/>
          </p:nvPicPr>
          <p:blipFill>
            <a:blip r:embed="rId5" cstate="print"/>
            <a:srcRect/>
            <a:stretch>
              <a:fillRect/>
            </a:stretch>
          </p:blipFill>
          <p:spPr bwMode="auto">
            <a:xfrm>
              <a:off x="5110163" y="2349500"/>
              <a:ext cx="936625" cy="1285875"/>
            </a:xfrm>
            <a:prstGeom prst="rect">
              <a:avLst/>
            </a:prstGeom>
            <a:noFill/>
            <a:ln w="9525">
              <a:noFill/>
              <a:miter lim="800000"/>
              <a:headEnd/>
              <a:tailEnd/>
            </a:ln>
          </p:spPr>
        </p:pic>
        <p:pic>
          <p:nvPicPr>
            <p:cNvPr id="29" name="図 4" descr="5D.png"/>
            <p:cNvPicPr>
              <a:picLocks noChangeAspect="1"/>
            </p:cNvPicPr>
            <p:nvPr/>
          </p:nvPicPr>
          <p:blipFill>
            <a:blip r:embed="rId6" cstate="print"/>
            <a:srcRect/>
            <a:stretch>
              <a:fillRect/>
            </a:stretch>
          </p:blipFill>
          <p:spPr bwMode="auto">
            <a:xfrm>
              <a:off x="6507163" y="2357438"/>
              <a:ext cx="700087" cy="1325562"/>
            </a:xfrm>
            <a:prstGeom prst="rect">
              <a:avLst/>
            </a:prstGeom>
            <a:noFill/>
            <a:ln w="9525">
              <a:noFill/>
              <a:miter lim="800000"/>
              <a:headEnd/>
              <a:tailEnd/>
            </a:ln>
          </p:spPr>
        </p:pic>
        <p:pic>
          <p:nvPicPr>
            <p:cNvPr id="30" name="図 5" descr="5E.png"/>
            <p:cNvPicPr>
              <a:picLocks noChangeAspect="1"/>
            </p:cNvPicPr>
            <p:nvPr/>
          </p:nvPicPr>
          <p:blipFill>
            <a:blip r:embed="rId7" cstate="print"/>
            <a:srcRect/>
            <a:stretch>
              <a:fillRect/>
            </a:stretch>
          </p:blipFill>
          <p:spPr bwMode="auto">
            <a:xfrm>
              <a:off x="7693025" y="2582863"/>
              <a:ext cx="885825" cy="871537"/>
            </a:xfrm>
            <a:prstGeom prst="rect">
              <a:avLst/>
            </a:prstGeom>
            <a:noFill/>
            <a:ln w="9525">
              <a:noFill/>
              <a:miter lim="800000"/>
              <a:headEnd/>
              <a:tailEnd/>
            </a:ln>
          </p:spPr>
        </p:pic>
        <p:pic>
          <p:nvPicPr>
            <p:cNvPr id="31" name="図 6" descr="5F.png"/>
            <p:cNvPicPr>
              <a:picLocks noChangeAspect="1"/>
            </p:cNvPicPr>
            <p:nvPr/>
          </p:nvPicPr>
          <p:blipFill>
            <a:blip r:embed="rId8" cstate="print"/>
            <a:srcRect/>
            <a:stretch>
              <a:fillRect/>
            </a:stretch>
          </p:blipFill>
          <p:spPr bwMode="auto">
            <a:xfrm>
              <a:off x="822325" y="4781550"/>
              <a:ext cx="2673350" cy="792163"/>
            </a:xfrm>
            <a:prstGeom prst="rect">
              <a:avLst/>
            </a:prstGeom>
            <a:noFill/>
            <a:ln w="9525">
              <a:noFill/>
              <a:miter lim="800000"/>
              <a:headEnd/>
              <a:tailEnd/>
            </a:ln>
          </p:spPr>
        </p:pic>
        <p:pic>
          <p:nvPicPr>
            <p:cNvPr id="32" name="図 7" descr="5G.png"/>
            <p:cNvPicPr>
              <a:picLocks noChangeAspect="1"/>
            </p:cNvPicPr>
            <p:nvPr/>
          </p:nvPicPr>
          <p:blipFill>
            <a:blip r:embed="rId9" cstate="print"/>
            <a:srcRect/>
            <a:stretch>
              <a:fillRect/>
            </a:stretch>
          </p:blipFill>
          <p:spPr bwMode="auto">
            <a:xfrm>
              <a:off x="4151313" y="4860925"/>
              <a:ext cx="1131887" cy="911225"/>
            </a:xfrm>
            <a:prstGeom prst="rect">
              <a:avLst/>
            </a:prstGeom>
            <a:noFill/>
            <a:ln w="9525">
              <a:noFill/>
              <a:miter lim="800000"/>
              <a:headEnd/>
              <a:tailEnd/>
            </a:ln>
          </p:spPr>
        </p:pic>
        <p:pic>
          <p:nvPicPr>
            <p:cNvPr id="33" name="図 8" descr="5H.png"/>
            <p:cNvPicPr>
              <a:picLocks noChangeAspect="1"/>
            </p:cNvPicPr>
            <p:nvPr/>
          </p:nvPicPr>
          <p:blipFill>
            <a:blip r:embed="rId10" cstate="print"/>
            <a:srcRect/>
            <a:stretch>
              <a:fillRect/>
            </a:stretch>
          </p:blipFill>
          <p:spPr bwMode="auto">
            <a:xfrm>
              <a:off x="6281738" y="4724400"/>
              <a:ext cx="1982787" cy="857250"/>
            </a:xfrm>
            <a:prstGeom prst="rect">
              <a:avLst/>
            </a:prstGeom>
            <a:noFill/>
            <a:ln w="9525">
              <a:noFill/>
              <a:miter lim="800000"/>
              <a:headEnd/>
              <a:tailEnd/>
            </a:ln>
          </p:spPr>
        </p:pic>
        <p:sp>
          <p:nvSpPr>
            <p:cNvPr id="34" name="Rectangle 13"/>
            <p:cNvSpPr>
              <a:spLocks noChangeArrowheads="1"/>
            </p:cNvSpPr>
            <p:nvPr/>
          </p:nvSpPr>
          <p:spPr bwMode="auto">
            <a:xfrm>
              <a:off x="2454358" y="1881104"/>
              <a:ext cx="4675026" cy="364794"/>
            </a:xfrm>
            <a:prstGeom prst="rect">
              <a:avLst/>
            </a:prstGeom>
            <a:solidFill>
              <a:schemeClr val="bg1"/>
            </a:solidFill>
            <a:ln w="9525">
              <a:noFill/>
              <a:miter lim="800000"/>
              <a:headEnd/>
              <a:tailEnd/>
            </a:ln>
          </p:spPr>
          <p:txBody>
            <a:bodyPr wrap="square">
              <a:spAutoFit/>
            </a:bodyPr>
            <a:lstStyle/>
            <a:p>
              <a:pPr algn="ctr" defTabSz="914400"/>
              <a:r>
                <a:rPr lang="ja-JP" altLang="en-US" sz="1600" dirty="0">
                  <a:solidFill>
                    <a:srgbClr val="FF0000"/>
                  </a:solidFill>
                  <a:latin typeface="HGPｺﾞｼｯｸE" pitchFamily="50" charset="-128"/>
                  <a:ea typeface="HGPｺﾞｼｯｸE" pitchFamily="50" charset="-128"/>
                </a:rPr>
                <a:t>免疫機能に関連するリスク因子（</a:t>
              </a:r>
              <a:r>
                <a:rPr lang="en-US" altLang="ja-JP" sz="1600" dirty="0" err="1">
                  <a:solidFill>
                    <a:srgbClr val="FF0000"/>
                  </a:solidFill>
                  <a:latin typeface="HGPｺﾞｼｯｸE" pitchFamily="50" charset="-128"/>
                  <a:ea typeface="HGPｺﾞｼｯｸE" pitchFamily="50" charset="-128"/>
                </a:rPr>
                <a:t>IgE</a:t>
              </a:r>
              <a:r>
                <a:rPr lang="ja-JP" altLang="en-US" sz="1600" dirty="0">
                  <a:solidFill>
                    <a:srgbClr val="FF0000"/>
                  </a:solidFill>
                  <a:latin typeface="HGPｺﾞｼｯｸE" pitchFamily="50" charset="-128"/>
                  <a:ea typeface="HGPｺﾞｼｯｸE" pitchFamily="50" charset="-128"/>
                </a:rPr>
                <a:t>依存性）</a:t>
              </a:r>
            </a:p>
          </p:txBody>
        </p:sp>
        <p:sp>
          <p:nvSpPr>
            <p:cNvPr id="35" name="Rectangle 15"/>
            <p:cNvSpPr>
              <a:spLocks noChangeArrowheads="1"/>
            </p:cNvSpPr>
            <p:nvPr/>
          </p:nvSpPr>
          <p:spPr bwMode="auto">
            <a:xfrm>
              <a:off x="1700323" y="4192555"/>
              <a:ext cx="6107693" cy="364794"/>
            </a:xfrm>
            <a:prstGeom prst="rect">
              <a:avLst/>
            </a:prstGeom>
            <a:solidFill>
              <a:schemeClr val="bg1"/>
            </a:solidFill>
            <a:ln w="9525">
              <a:noFill/>
              <a:miter lim="800000"/>
              <a:headEnd/>
              <a:tailEnd/>
            </a:ln>
          </p:spPr>
          <p:txBody>
            <a:bodyPr wrap="square">
              <a:spAutoFit/>
            </a:bodyPr>
            <a:lstStyle/>
            <a:p>
              <a:pPr defTabSz="914400"/>
              <a:r>
                <a:rPr lang="ja-JP" altLang="en-US" sz="1600" dirty="0">
                  <a:solidFill>
                    <a:srgbClr val="0066CC"/>
                  </a:solidFill>
                  <a:latin typeface="HGPｺﾞｼｯｸE" pitchFamily="50" charset="-128"/>
                  <a:ea typeface="HGPｺﾞｼｯｸE" pitchFamily="50" charset="-128"/>
                </a:rPr>
                <a:t>免疫機能に関連しないリスク因子（肥満細胞を直接的に活性化）</a:t>
              </a:r>
            </a:p>
          </p:txBody>
        </p:sp>
      </p:grpSp>
      <p:sp>
        <p:nvSpPr>
          <p:cNvPr id="36" name="テキスト ボックス 35"/>
          <p:cNvSpPr txBox="1"/>
          <p:nvPr/>
        </p:nvSpPr>
        <p:spPr>
          <a:xfrm>
            <a:off x="3214678" y="5889728"/>
            <a:ext cx="5688632" cy="230832"/>
          </a:xfrm>
          <a:prstGeom prst="rect">
            <a:avLst/>
          </a:prstGeom>
          <a:noFill/>
        </p:spPr>
        <p:txBody>
          <a:bodyPr wrap="square" rtlCol="0">
            <a:spAutoFit/>
          </a:bodyPr>
          <a:lstStyle/>
          <a:p>
            <a:pPr algn="r"/>
            <a:r>
              <a:rPr lang="en-US" altLang="ja-JP" sz="900" dirty="0" smtClean="0">
                <a:latin typeface="HGPｺﾞｼｯｸE" pitchFamily="50" charset="-128"/>
                <a:ea typeface="HGPｺﾞｼｯｸE" pitchFamily="50" charset="-128"/>
              </a:rPr>
              <a:t>Simons, F. E. R. et al.</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J Allergy </a:t>
            </a:r>
            <a:r>
              <a:rPr lang="en-US" altLang="ja-JP" sz="900" dirty="0" err="1" smtClean="0">
                <a:latin typeface="HGPｺﾞｼｯｸE" pitchFamily="50" charset="-128"/>
                <a:ea typeface="HGPｺﾞｼｯｸE" pitchFamily="50" charset="-128"/>
              </a:rPr>
              <a:t>Clin</a:t>
            </a:r>
            <a:r>
              <a:rPr lang="en-US" altLang="ja-JP" sz="900" dirty="0" smtClean="0">
                <a:latin typeface="HGPｺﾞｼｯｸE" pitchFamily="50" charset="-128"/>
                <a:ea typeface="HGPｺﾞｼｯｸE" pitchFamily="50" charset="-128"/>
              </a:rPr>
              <a:t> </a:t>
            </a:r>
            <a:r>
              <a:rPr lang="en-US" altLang="ja-JP" sz="900" dirty="0" err="1" smtClean="0">
                <a:latin typeface="HGPｺﾞｼｯｸE" pitchFamily="50" charset="-128"/>
                <a:ea typeface="HGPｺﾞｼｯｸE" pitchFamily="50" charset="-128"/>
              </a:rPr>
              <a:t>Immunol</a:t>
            </a:r>
            <a:r>
              <a:rPr lang="en-US" altLang="ja-JP" sz="900" dirty="0" smtClean="0">
                <a:latin typeface="HGPｺﾞｼｯｸE" pitchFamily="50" charset="-128"/>
                <a:ea typeface="HGPｺﾞｼｯｸE" pitchFamily="50" charset="-128"/>
              </a:rPr>
              <a:t> 127</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3</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587, 2011</a:t>
            </a:r>
            <a:r>
              <a:rPr lang="ja-JP" altLang="en-US" sz="900" dirty="0" smtClean="0">
                <a:latin typeface="HGPｺﾞｼｯｸE" pitchFamily="50" charset="-128"/>
                <a:ea typeface="HGPｺﾞｼｯｸE" pitchFamily="50" charset="-128"/>
              </a:rPr>
              <a:t>より改変 ［</a:t>
            </a:r>
            <a:r>
              <a:rPr lang="en-US" altLang="ja-JP" sz="900" dirty="0" smtClean="0">
                <a:latin typeface="HGPｺﾞｼｯｸE" pitchFamily="50" charset="-128"/>
                <a:ea typeface="HGPｺﾞｼｯｸE" pitchFamily="50" charset="-128"/>
              </a:rPr>
              <a:t>L20120620023</a:t>
            </a:r>
            <a:r>
              <a:rPr lang="ja-JP" altLang="en-US" sz="900" dirty="0" smtClean="0">
                <a:latin typeface="HGPｺﾞｼｯｸE" pitchFamily="50" charset="-128"/>
                <a:ea typeface="HGPｺﾞｼｯｸE" pitchFamily="50" charset="-128"/>
              </a:rPr>
              <a:t>］</a:t>
            </a:r>
          </a:p>
        </p:txBody>
      </p:sp>
      <p:sp>
        <p:nvSpPr>
          <p:cNvPr id="38" name="タイトル 37"/>
          <p:cNvSpPr>
            <a:spLocks noGrp="1"/>
          </p:cNvSpPr>
          <p:nvPr>
            <p:ph type="title"/>
          </p:nvPr>
        </p:nvSpPr>
        <p:spPr/>
        <p:txBody>
          <a:bodyPr>
            <a:normAutofit/>
          </a:bodyPr>
          <a:lstStyle/>
          <a:p>
            <a:r>
              <a:rPr lang="ja-JP" altLang="en-US" dirty="0" smtClean="0">
                <a:cs typeface="ＭＳ Ｐゴシック" pitchFamily="50" charset="-128"/>
              </a:rPr>
              <a:t>アナフィラキシーの主なリスク因子として、</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食物、昆虫の毒液、薬剤があげられます</a:t>
            </a:r>
            <a:endParaRPr kumimoji="1" lang="ja-JP" altLang="en-US" dirty="0"/>
          </a:p>
        </p:txBody>
      </p:sp>
      <p:sp>
        <p:nvSpPr>
          <p:cNvPr id="37" name="スライド番号プレースホルダ 36"/>
          <p:cNvSpPr>
            <a:spLocks noGrp="1"/>
          </p:cNvSpPr>
          <p:nvPr>
            <p:ph type="sldNum" sz="quarter" idx="12"/>
          </p:nvPr>
        </p:nvSpPr>
        <p:spPr/>
        <p:txBody>
          <a:bodyPr/>
          <a:lstStyle/>
          <a:p>
            <a:fld id="{B5A0756D-F30E-4204-AF5B-9E3688565CB2}" type="slidenum">
              <a:rPr kumimoji="1" lang="ja-JP" altLang="en-US" smtClean="0"/>
              <a:pPr/>
              <a:t>2</a:t>
            </a:fld>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円/楕円 34"/>
          <p:cNvSpPr/>
          <p:nvPr/>
        </p:nvSpPr>
        <p:spPr bwMode="auto">
          <a:xfrm>
            <a:off x="468313" y="1484313"/>
            <a:ext cx="3529012" cy="576262"/>
          </a:xfrm>
          <a:prstGeom prst="ellipse">
            <a:avLst/>
          </a:prstGeom>
          <a:solidFill>
            <a:srgbClr val="FF99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lstStyle/>
          <a:p>
            <a:pPr algn="ctr" eaLnBrk="0" hangingPunct="0">
              <a:defRPr/>
            </a:pPr>
            <a:r>
              <a:rPr lang="en-US" altLang="ja-JP" sz="2800">
                <a:solidFill>
                  <a:schemeClr val="bg1"/>
                </a:solidFill>
                <a:effectLst>
                  <a:outerShdw blurRad="38100" dist="38100" dir="2700000" algn="tl">
                    <a:srgbClr val="000000"/>
                  </a:outerShdw>
                </a:effectLst>
                <a:latin typeface="Calibri" pitchFamily="34" charset="0"/>
              </a:rPr>
              <a:t>Step4</a:t>
            </a:r>
            <a:r>
              <a:rPr lang="ja-JP" altLang="en-US" sz="2800">
                <a:solidFill>
                  <a:schemeClr val="bg1"/>
                </a:solidFill>
                <a:effectLst>
                  <a:outerShdw blurRad="38100" dist="38100" dir="2700000" algn="tl">
                    <a:srgbClr val="000000"/>
                  </a:outerShdw>
                </a:effectLst>
                <a:latin typeface="Calibri" pitchFamily="34" charset="0"/>
              </a:rPr>
              <a:t>　</a:t>
            </a:r>
            <a:r>
              <a:rPr lang="ja-JP" altLang="en-US" sz="2800">
                <a:solidFill>
                  <a:schemeClr val="bg1"/>
                </a:solidFill>
                <a:latin typeface="Calibri" pitchFamily="34" charset="0"/>
              </a:rPr>
              <a:t>片づけ</a:t>
            </a:r>
            <a:endParaRPr lang="en-US" altLang="ja-JP" sz="2800">
              <a:solidFill>
                <a:schemeClr val="bg1"/>
              </a:solidFill>
              <a:latin typeface="Calibri" pitchFamily="34" charset="0"/>
            </a:endParaRPr>
          </a:p>
        </p:txBody>
      </p:sp>
      <p:sp>
        <p:nvSpPr>
          <p:cNvPr id="8196" name="コンテンツ プレースホルダー 1"/>
          <p:cNvSpPr>
            <a:spLocks/>
          </p:cNvSpPr>
          <p:nvPr/>
        </p:nvSpPr>
        <p:spPr bwMode="auto">
          <a:xfrm>
            <a:off x="468313" y="2492375"/>
            <a:ext cx="4751387" cy="2592388"/>
          </a:xfrm>
          <a:prstGeom prst="rect">
            <a:avLst/>
          </a:prstGeom>
          <a:noFill/>
          <a:ln w="9525">
            <a:noFill/>
            <a:miter lim="800000"/>
            <a:headEnd/>
            <a:tailEnd/>
          </a:ln>
        </p:spPr>
        <p:txBody>
          <a:bodyPr/>
          <a:lstStyle/>
          <a:p>
            <a:pPr>
              <a:lnSpc>
                <a:spcPct val="90000"/>
              </a:lnSpc>
              <a:buClr>
                <a:schemeClr val="accent1"/>
              </a:buClr>
              <a:buSzPct val="85000"/>
            </a:pPr>
            <a:endParaRPr kumimoji="1" lang="en-US" altLang="ja-JP" b="0">
              <a:solidFill>
                <a:schemeClr val="accent1"/>
              </a:solidFill>
              <a:latin typeface="Calibri" pitchFamily="34" charset="0"/>
            </a:endParaRPr>
          </a:p>
        </p:txBody>
      </p:sp>
      <p:sp>
        <p:nvSpPr>
          <p:cNvPr id="8197" name="コンテンツ プレースホルダー 1"/>
          <p:cNvSpPr>
            <a:spLocks/>
          </p:cNvSpPr>
          <p:nvPr/>
        </p:nvSpPr>
        <p:spPr bwMode="auto">
          <a:xfrm>
            <a:off x="495300" y="2519363"/>
            <a:ext cx="4797425" cy="909637"/>
          </a:xfrm>
          <a:prstGeom prst="rect">
            <a:avLst/>
          </a:prstGeom>
          <a:noFill/>
          <a:ln w="9525">
            <a:noFill/>
            <a:miter lim="800000"/>
            <a:headEnd/>
            <a:tailEnd/>
          </a:ln>
        </p:spPr>
        <p:txBody>
          <a:bodyPr/>
          <a:lstStyle/>
          <a:p>
            <a:pPr marL="268288" indent="-268288">
              <a:lnSpc>
                <a:spcPct val="90000"/>
              </a:lnSpc>
              <a:spcAft>
                <a:spcPts val="600"/>
              </a:spcAft>
              <a:buClr>
                <a:srgbClr val="FFC000"/>
              </a:buClr>
              <a:buSzPct val="85000"/>
              <a:buFont typeface="Wingdings" pitchFamily="2" charset="2"/>
              <a:buChar char="n"/>
            </a:pPr>
            <a:r>
              <a:rPr lang="ja-JP" altLang="en-US" sz="2000" b="0" dirty="0" smtClean="0">
                <a:latin typeface="HGPｺﾞｼｯｸE" pitchFamily="50" charset="-128"/>
                <a:ea typeface="HGPｺﾞｼｯｸE" pitchFamily="50" charset="-128"/>
              </a:rPr>
              <a:t>使用済み</a:t>
            </a:r>
            <a:r>
              <a:rPr lang="ja-JP" altLang="en-US" sz="2000" b="0" dirty="0">
                <a:latin typeface="HGPｺﾞｼｯｸE" pitchFamily="50" charset="-128"/>
                <a:ea typeface="HGPｺﾞｼｯｸE" pitchFamily="50" charset="-128"/>
              </a:rPr>
              <a:t>の注射器は</a:t>
            </a:r>
            <a:r>
              <a:rPr lang="ja-JP" altLang="en-US" sz="2000" b="0" dirty="0" smtClean="0">
                <a:latin typeface="HGPｺﾞｼｯｸE" pitchFamily="50" charset="-128"/>
                <a:ea typeface="HGPｺﾞｼｯｸE" pitchFamily="50" charset="-128"/>
              </a:rPr>
              <a:t>、オレンジ色のニー</a:t>
            </a:r>
            <a:r>
              <a:rPr lang="en-US" altLang="ja-JP" sz="2000" b="0" dirty="0" smtClean="0">
                <a:latin typeface="HGPｺﾞｼｯｸE" pitchFamily="50" charset="-128"/>
                <a:ea typeface="HGPｺﾞｼｯｸE" pitchFamily="50" charset="-128"/>
              </a:rPr>
              <a:t> </a:t>
            </a:r>
            <a:r>
              <a:rPr lang="ja-JP" altLang="en-US" sz="2000" b="0" dirty="0" smtClean="0">
                <a:latin typeface="HGPｺﾞｼｯｸE" pitchFamily="50" charset="-128"/>
                <a:ea typeface="HGPｺﾞｼｯｸE" pitchFamily="50" charset="-128"/>
              </a:rPr>
              <a:t>ドルカバー側</a:t>
            </a:r>
            <a:r>
              <a:rPr lang="ja-JP" altLang="en-US" sz="2000" b="0" dirty="0">
                <a:latin typeface="HGPｺﾞｼｯｸE" pitchFamily="50" charset="-128"/>
                <a:ea typeface="HGPｺﾞｼｯｸE" pitchFamily="50" charset="-128"/>
              </a:rPr>
              <a:t>から携帯用ケースに戻す</a:t>
            </a:r>
            <a:r>
              <a:rPr lang="ja-JP" altLang="en-US" sz="2000" b="0" dirty="0" smtClean="0">
                <a:latin typeface="HGPｺﾞｼｯｸE" pitchFamily="50" charset="-128"/>
                <a:ea typeface="HGPｺﾞｼｯｸE" pitchFamily="50" charset="-128"/>
              </a:rPr>
              <a:t>。</a:t>
            </a:r>
            <a:endParaRPr lang="en-US" altLang="ja-JP" sz="2000" b="0" dirty="0" smtClean="0">
              <a:latin typeface="HGPｺﾞｼｯｸE" pitchFamily="50" charset="-128"/>
              <a:ea typeface="HGPｺﾞｼｯｸE" pitchFamily="50" charset="-128"/>
            </a:endParaRPr>
          </a:p>
        </p:txBody>
      </p:sp>
      <p:pic>
        <p:nvPicPr>
          <p:cNvPr id="8198" name="Picture 25"/>
          <p:cNvPicPr>
            <a:picLocks noChangeAspect="1" noChangeArrowheads="1"/>
          </p:cNvPicPr>
          <p:nvPr/>
        </p:nvPicPr>
        <p:blipFill>
          <a:blip r:embed="rId3" cstate="print"/>
          <a:srcRect b="9589"/>
          <a:stretch>
            <a:fillRect/>
          </a:stretch>
        </p:blipFill>
        <p:spPr bwMode="auto">
          <a:xfrm>
            <a:off x="5857884" y="3571876"/>
            <a:ext cx="1445391" cy="2318299"/>
          </a:xfrm>
          <a:prstGeom prst="rect">
            <a:avLst/>
          </a:prstGeom>
          <a:noFill/>
          <a:ln w="9525">
            <a:noFill/>
            <a:miter lim="800000"/>
            <a:headEnd/>
            <a:tailEnd/>
          </a:ln>
        </p:spPr>
      </p:pic>
      <p:sp>
        <p:nvSpPr>
          <p:cNvPr id="43" name="角丸四角形 42"/>
          <p:cNvSpPr/>
          <p:nvPr/>
        </p:nvSpPr>
        <p:spPr bwMode="auto">
          <a:xfrm>
            <a:off x="285720" y="4786322"/>
            <a:ext cx="5327650" cy="792162"/>
          </a:xfrm>
          <a:prstGeom prst="roundRect">
            <a:avLst/>
          </a:prstGeom>
          <a:solidFill>
            <a:srgbClr val="FF0000"/>
          </a:solidFill>
          <a:ln w="1905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lIns="0" rIns="0" anchorCtr="1"/>
          <a:lstStyle/>
          <a:p>
            <a:pPr algn="ctr" eaLnBrk="0" hangingPunct="0">
              <a:tabLst>
                <a:tab pos="2065338" algn="l"/>
              </a:tabLst>
              <a:defRPr/>
            </a:pPr>
            <a:r>
              <a:rPr lang="ja-JP" altLang="en-US"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エピペン注射後</a:t>
            </a:r>
            <a:r>
              <a:rPr lang="ja-JP" altLang="en-US"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は、</a:t>
            </a:r>
            <a:endParaRPr lang="en-US" altLang="ja-JP"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endParaRPr>
          </a:p>
          <a:p>
            <a:pPr algn="ctr" eaLnBrk="0" hangingPunct="0">
              <a:tabLst>
                <a:tab pos="2065338" algn="l"/>
              </a:tabLst>
              <a:defRPr/>
            </a:pPr>
            <a:r>
              <a:rPr lang="ja-JP" altLang="en-US"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直ち</a:t>
            </a:r>
            <a:r>
              <a:rPr lang="ja-JP" altLang="en-US"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に医師による診療を受けてください</a:t>
            </a:r>
          </a:p>
        </p:txBody>
      </p:sp>
      <p:pic>
        <p:nvPicPr>
          <p:cNvPr id="8200" name="Picture 24" descr="C:\Users\DAIGO-ACER\Desktop\EPIPEN_色調整画像_1227\jpg\epipen_y03_h_09n2.jpg"/>
          <p:cNvPicPr>
            <a:picLocks noChangeAspect="1" noChangeArrowheads="1"/>
          </p:cNvPicPr>
          <p:nvPr/>
        </p:nvPicPr>
        <p:blipFill>
          <a:blip r:embed="rId4" cstate="print"/>
          <a:srcRect l="13794" t="15515" r="10352" b="12079"/>
          <a:stretch>
            <a:fillRect/>
          </a:stretch>
        </p:blipFill>
        <p:spPr bwMode="auto">
          <a:xfrm>
            <a:off x="5857884" y="1785926"/>
            <a:ext cx="2808288" cy="1787525"/>
          </a:xfrm>
          <a:prstGeom prst="rect">
            <a:avLst/>
          </a:prstGeom>
          <a:noFill/>
          <a:ln w="9525">
            <a:noFill/>
            <a:miter lim="800000"/>
            <a:headEnd/>
            <a:tailEnd/>
          </a:ln>
        </p:spPr>
      </p:pic>
      <p:sp>
        <p:nvSpPr>
          <p:cNvPr id="10" name="タイトル 9"/>
          <p:cNvSpPr>
            <a:spLocks noGrp="1"/>
          </p:cNvSpPr>
          <p:nvPr>
            <p:ph type="title"/>
          </p:nvPr>
        </p:nvSpPr>
        <p:spPr/>
        <p:txBody>
          <a:bodyPr>
            <a:normAutofit/>
          </a:bodyPr>
          <a:lstStyle/>
          <a:p>
            <a:pPr lvl="0"/>
            <a:r>
              <a:rPr lang="ja-JP" altLang="en-US" dirty="0">
                <a:latin typeface="Calibri" pitchFamily="34" charset="0"/>
              </a:rPr>
              <a:t>エピペン</a:t>
            </a:r>
            <a:r>
              <a:rPr lang="en-US" altLang="ja-JP" dirty="0">
                <a:latin typeface="Calibri" pitchFamily="34" charset="0"/>
              </a:rPr>
              <a:t>®</a:t>
            </a:r>
            <a:r>
              <a:rPr lang="ja-JP" altLang="en-US" dirty="0">
                <a:latin typeface="Calibri" pitchFamily="34" charset="0"/>
              </a:rPr>
              <a:t>注射液の</a:t>
            </a:r>
            <a:r>
              <a:rPr lang="ja-JP" altLang="en-US" dirty="0" smtClean="0">
                <a:latin typeface="Calibri" pitchFamily="34" charset="0"/>
              </a:rPr>
              <a:t>使い方</a:t>
            </a:r>
            <a:endParaRPr kumimoji="1" lang="ja-JP" altLang="en-US" dirty="0"/>
          </a:p>
        </p:txBody>
      </p:sp>
      <p:sp>
        <p:nvSpPr>
          <p:cNvPr id="9" name="スライド番号プレースホルダ 8"/>
          <p:cNvSpPr>
            <a:spLocks noGrp="1"/>
          </p:cNvSpPr>
          <p:nvPr>
            <p:ph type="sldNum" sz="quarter" idx="12"/>
          </p:nvPr>
        </p:nvSpPr>
        <p:spPr/>
        <p:txBody>
          <a:bodyPr/>
          <a:lstStyle/>
          <a:p>
            <a:fld id="{B5A0756D-F30E-4204-AF5B-9E3688565CB2}" type="slidenum">
              <a:rPr kumimoji="1" lang="ja-JP" altLang="en-US" smtClean="0"/>
              <a:pPr/>
              <a:t>20</a:t>
            </a:fld>
            <a:endParaRPr kumimoji="1"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3781425" y="3167063"/>
            <a:ext cx="9144000" cy="0"/>
          </a:xfrm>
          <a:prstGeom prst="rect">
            <a:avLst/>
          </a:prstGeom>
          <a:noFill/>
          <a:ln w="9525">
            <a:noFill/>
            <a:miter lim="800000"/>
            <a:headEnd/>
            <a:tailEnd/>
          </a:ln>
        </p:spPr>
        <p:txBody>
          <a:bodyPr>
            <a:spAutoFit/>
          </a:bodyPr>
          <a:lstStyle/>
          <a:p>
            <a:pPr eaLnBrk="0" hangingPunct="0"/>
            <a:endParaRPr lang="ja-JP" altLang="en-US" sz="3600"/>
          </a:p>
        </p:txBody>
      </p:sp>
      <p:sp>
        <p:nvSpPr>
          <p:cNvPr id="9220" name="Rectangle 3"/>
          <p:cNvSpPr>
            <a:spLocks noChangeArrowheads="1"/>
          </p:cNvSpPr>
          <p:nvPr/>
        </p:nvSpPr>
        <p:spPr bwMode="auto">
          <a:xfrm>
            <a:off x="3538538" y="3214688"/>
            <a:ext cx="9144000" cy="0"/>
          </a:xfrm>
          <a:prstGeom prst="rect">
            <a:avLst/>
          </a:prstGeom>
          <a:noFill/>
          <a:ln w="9525">
            <a:noFill/>
            <a:miter lim="800000"/>
            <a:headEnd/>
            <a:tailEnd/>
          </a:ln>
        </p:spPr>
        <p:txBody>
          <a:bodyPr>
            <a:spAutoFit/>
          </a:bodyPr>
          <a:lstStyle/>
          <a:p>
            <a:pPr eaLnBrk="0" hangingPunct="0"/>
            <a:endParaRPr lang="ja-JP" altLang="en-US" sz="3600"/>
          </a:p>
        </p:txBody>
      </p:sp>
      <p:sp>
        <p:nvSpPr>
          <p:cNvPr id="50183" name="Text Box 6"/>
          <p:cNvSpPr txBox="1">
            <a:spLocks noChangeArrowheads="1"/>
          </p:cNvSpPr>
          <p:nvPr/>
        </p:nvSpPr>
        <p:spPr bwMode="auto">
          <a:xfrm>
            <a:off x="642910" y="5013176"/>
            <a:ext cx="7500990" cy="1117980"/>
          </a:xfrm>
          <a:prstGeom prst="rect">
            <a:avLst/>
          </a:prstGeom>
          <a:solidFill>
            <a:srgbClr val="FFD400"/>
          </a:solidFill>
          <a:ln w="9525">
            <a:noFill/>
            <a:miter lim="800000"/>
            <a:headEnd/>
            <a:tailEnd/>
          </a:ln>
        </p:spPr>
        <p:txBody>
          <a:bodyPr wrap="square" lIns="36000" tIns="72000" rIns="36000" bIns="72000">
            <a:spAutoFit/>
          </a:bodyPr>
          <a:lstStyle/>
          <a:p>
            <a:pPr>
              <a:lnSpc>
                <a:spcPct val="90000"/>
              </a:lnSpc>
              <a:spcAft>
                <a:spcPts val="1200"/>
              </a:spcAft>
              <a:defRPr/>
            </a:pPr>
            <a:r>
              <a:rPr lang="ja-JP" altLang="en-US" sz="1600" b="0" dirty="0" smtClean="0">
                <a:latin typeface="HGPｺﾞｼｯｸE" pitchFamily="50" charset="-128"/>
                <a:ea typeface="HGPｺﾞｼｯｸE" pitchFamily="50" charset="-128"/>
                <a:cs typeface="Calibri" pitchFamily="34" charset="0"/>
              </a:rPr>
              <a:t>オレンジ色のニードルカバーの先端に指などを押し当てると、針が出て危険です。</a:t>
            </a:r>
            <a:endParaRPr lang="en-US" altLang="ja-JP" sz="1600" b="0" dirty="0" smtClean="0">
              <a:latin typeface="HGPｺﾞｼｯｸE" pitchFamily="50" charset="-128"/>
              <a:ea typeface="HGPｺﾞｼｯｸE" pitchFamily="50" charset="-128"/>
              <a:cs typeface="Calibri" pitchFamily="34" charset="0"/>
            </a:endParaRPr>
          </a:p>
          <a:p>
            <a:pPr>
              <a:lnSpc>
                <a:spcPct val="90000"/>
              </a:lnSpc>
              <a:spcAft>
                <a:spcPts val="1200"/>
              </a:spcAft>
              <a:defRPr/>
            </a:pPr>
            <a:r>
              <a:rPr lang="ja-JP" altLang="en-US" sz="1600" b="0" dirty="0" smtClean="0">
                <a:latin typeface="HGPｺﾞｼｯｸE" pitchFamily="50" charset="-128"/>
                <a:ea typeface="HGPｺﾞｼｯｸE" pitchFamily="50" charset="-128"/>
                <a:cs typeface="Calibri" pitchFamily="34" charset="0"/>
              </a:rPr>
              <a:t>もし</a:t>
            </a:r>
            <a:r>
              <a:rPr lang="ja-JP" altLang="en-US" sz="1600" b="0" dirty="0">
                <a:latin typeface="HGPｺﾞｼｯｸE" pitchFamily="50" charset="-128"/>
                <a:ea typeface="HGPｺﾞｼｯｸE" pitchFamily="50" charset="-128"/>
                <a:cs typeface="Calibri" pitchFamily="34" charset="0"/>
              </a:rPr>
              <a:t>指または手等に誤って本剤を注射した場合には、直ち</a:t>
            </a:r>
            <a:r>
              <a:rPr lang="ja-JP" altLang="en-US" sz="1600" b="0" dirty="0" smtClean="0">
                <a:latin typeface="HGPｺﾞｼｯｸE" pitchFamily="50" charset="-128"/>
                <a:ea typeface="HGPｺﾞｼｯｸE" pitchFamily="50" charset="-128"/>
                <a:cs typeface="Calibri" pitchFamily="34" charset="0"/>
              </a:rPr>
              <a:t>に医療</a:t>
            </a:r>
            <a:r>
              <a:rPr lang="ja-JP" altLang="en-US" sz="1600" b="0" dirty="0">
                <a:latin typeface="HGPｺﾞｼｯｸE" pitchFamily="50" charset="-128"/>
                <a:ea typeface="HGPｺﾞｼｯｸE" pitchFamily="50" charset="-128"/>
                <a:cs typeface="Calibri" pitchFamily="34" charset="0"/>
              </a:rPr>
              <a:t>機関を受診して</a:t>
            </a:r>
            <a:r>
              <a:rPr lang="ja-JP" altLang="en-US" sz="1600" b="0" dirty="0" smtClean="0">
                <a:latin typeface="HGPｺﾞｼｯｸE" pitchFamily="50" charset="-128"/>
                <a:ea typeface="HGPｺﾞｼｯｸE" pitchFamily="50" charset="-128"/>
                <a:cs typeface="Calibri" pitchFamily="34" charset="0"/>
              </a:rPr>
              <a:t>、</a:t>
            </a:r>
            <a:endParaRPr lang="en-US" altLang="ja-JP" sz="1600" b="0" dirty="0" smtClean="0">
              <a:latin typeface="HGPｺﾞｼｯｸE" pitchFamily="50" charset="-128"/>
              <a:ea typeface="HGPｺﾞｼｯｸE" pitchFamily="50" charset="-128"/>
              <a:cs typeface="Calibri" pitchFamily="34" charset="0"/>
            </a:endParaRPr>
          </a:p>
          <a:p>
            <a:pPr>
              <a:lnSpc>
                <a:spcPct val="90000"/>
              </a:lnSpc>
              <a:spcAft>
                <a:spcPts val="1200"/>
              </a:spcAft>
              <a:defRPr/>
            </a:pPr>
            <a:r>
              <a:rPr lang="ja-JP" altLang="en-US" sz="1600" b="0" dirty="0" smtClean="0">
                <a:latin typeface="HGPｺﾞｼｯｸE" pitchFamily="50" charset="-128"/>
                <a:ea typeface="HGPｺﾞｼｯｸE" pitchFamily="50" charset="-128"/>
                <a:cs typeface="Calibri" pitchFamily="34" charset="0"/>
              </a:rPr>
              <a:t>適切な処置</a:t>
            </a:r>
            <a:r>
              <a:rPr lang="ja-JP" altLang="en-US" sz="1600" b="0" dirty="0">
                <a:latin typeface="HGPｺﾞｼｯｸE" pitchFamily="50" charset="-128"/>
                <a:ea typeface="HGPｺﾞｼｯｸE" pitchFamily="50" charset="-128"/>
                <a:cs typeface="Calibri" pitchFamily="34" charset="0"/>
              </a:rPr>
              <a:t>を受けてください。</a:t>
            </a:r>
          </a:p>
        </p:txBody>
      </p:sp>
      <p:pic>
        <p:nvPicPr>
          <p:cNvPr id="29707" name="Picture 11" descr="C:\Users\DAIGO-ACER\Desktop\EPIPEN_色調整画像_1227\jpg\epipen_y03_h_06n.jpg"/>
          <p:cNvPicPr>
            <a:picLocks noChangeAspect="1" noChangeArrowheads="1"/>
          </p:cNvPicPr>
          <p:nvPr/>
        </p:nvPicPr>
        <p:blipFill>
          <a:blip r:embed="rId3" cstate="print"/>
          <a:srcRect l="24843" t="16327" r="31627" b="18824"/>
          <a:stretch>
            <a:fillRect/>
          </a:stretch>
        </p:blipFill>
        <p:spPr bwMode="auto">
          <a:xfrm>
            <a:off x="852488" y="1844675"/>
            <a:ext cx="3071812" cy="3051175"/>
          </a:xfrm>
          <a:prstGeom prst="ellipse">
            <a:avLst/>
          </a:prstGeom>
          <a:noFill/>
        </p:spPr>
      </p:pic>
      <p:sp>
        <p:nvSpPr>
          <p:cNvPr id="9225" name="円/楕円 11"/>
          <p:cNvSpPr>
            <a:spLocks noChangeArrowheads="1"/>
          </p:cNvSpPr>
          <p:nvPr/>
        </p:nvSpPr>
        <p:spPr bwMode="auto">
          <a:xfrm>
            <a:off x="285720" y="1776410"/>
            <a:ext cx="1295400" cy="1295400"/>
          </a:xfrm>
          <a:prstGeom prst="ellipse">
            <a:avLst/>
          </a:prstGeom>
          <a:noFill/>
          <a:ln w="76200" algn="ctr">
            <a:solidFill>
              <a:srgbClr val="00B0F0"/>
            </a:solidFill>
            <a:round/>
            <a:headEnd/>
            <a:tailEnd/>
          </a:ln>
        </p:spPr>
        <p:txBody>
          <a:bodyPr/>
          <a:lstStyle/>
          <a:p>
            <a:pPr eaLnBrk="0" hangingPunct="0"/>
            <a:endParaRPr lang="ja-JP" altLang="en-US" sz="3600"/>
          </a:p>
        </p:txBody>
      </p:sp>
      <p:sp>
        <p:nvSpPr>
          <p:cNvPr id="15" name="テキスト ボックス 14"/>
          <p:cNvSpPr txBox="1"/>
          <p:nvPr/>
        </p:nvSpPr>
        <p:spPr>
          <a:xfrm>
            <a:off x="539552" y="2122200"/>
            <a:ext cx="1080120" cy="646331"/>
          </a:xfrm>
          <a:prstGeom prst="rect">
            <a:avLst/>
          </a:prstGeom>
          <a:noFill/>
        </p:spPr>
        <p:txBody>
          <a:bodyPr wrap="square" rtlCol="0">
            <a:spAutoFit/>
          </a:bodyPr>
          <a:lstStyle/>
          <a:p>
            <a:r>
              <a:rPr kumimoji="1" lang="ja-JP" altLang="en-US" dirty="0" smtClean="0">
                <a:solidFill>
                  <a:srgbClr val="0070C0"/>
                </a:solidFill>
                <a:latin typeface="HGP創英角ｺﾞｼｯｸUB" pitchFamily="50" charset="-128"/>
                <a:ea typeface="HGP創英角ｺﾞｼｯｸUB" pitchFamily="50" charset="-128"/>
              </a:rPr>
              <a:t>正しい</a:t>
            </a:r>
            <a:endParaRPr kumimoji="1" lang="en-US" altLang="ja-JP" dirty="0" smtClean="0">
              <a:solidFill>
                <a:srgbClr val="0070C0"/>
              </a:solidFill>
              <a:latin typeface="HGP創英角ｺﾞｼｯｸUB" pitchFamily="50" charset="-128"/>
              <a:ea typeface="HGP創英角ｺﾞｼｯｸUB" pitchFamily="50" charset="-128"/>
            </a:endParaRPr>
          </a:p>
          <a:p>
            <a:r>
              <a:rPr kumimoji="1" lang="ja-JP" altLang="en-US" dirty="0">
                <a:solidFill>
                  <a:srgbClr val="0070C0"/>
                </a:solidFill>
                <a:latin typeface="HGP創英角ｺﾞｼｯｸUB" pitchFamily="50" charset="-128"/>
                <a:ea typeface="HGP創英角ｺﾞｼｯｸUB" pitchFamily="50" charset="-128"/>
              </a:rPr>
              <a:t>持ち方</a:t>
            </a:r>
          </a:p>
        </p:txBody>
      </p:sp>
      <p:grpSp>
        <p:nvGrpSpPr>
          <p:cNvPr id="2" name="グループ化 16"/>
          <p:cNvGrpSpPr/>
          <p:nvPr/>
        </p:nvGrpSpPr>
        <p:grpSpPr>
          <a:xfrm>
            <a:off x="4788024" y="1844675"/>
            <a:ext cx="3527425" cy="3052763"/>
            <a:chOff x="5221288" y="1844675"/>
            <a:chExt cx="3527425" cy="3052763"/>
          </a:xfrm>
        </p:grpSpPr>
        <p:pic>
          <p:nvPicPr>
            <p:cNvPr id="29708" name="Picture 12" descr="C:\Users\DAIGO-ACER\Desktop\EPIPEN_色調整画像_1227\jpg\epipen_y03_h_05n.jpg"/>
            <p:cNvPicPr>
              <a:picLocks noChangeAspect="1" noChangeArrowheads="1"/>
            </p:cNvPicPr>
            <p:nvPr/>
          </p:nvPicPr>
          <p:blipFill>
            <a:blip r:embed="rId4" cstate="print"/>
            <a:srcRect l="26257" t="21209" r="30291" b="14556"/>
            <a:stretch>
              <a:fillRect/>
            </a:stretch>
          </p:blipFill>
          <p:spPr bwMode="auto">
            <a:xfrm>
              <a:off x="5651500" y="1844675"/>
              <a:ext cx="3097213" cy="3052763"/>
            </a:xfrm>
            <a:prstGeom prst="ellipse">
              <a:avLst/>
            </a:prstGeom>
            <a:noFill/>
          </p:spPr>
        </p:pic>
        <p:grpSp>
          <p:nvGrpSpPr>
            <p:cNvPr id="3" name="グループ化 16"/>
            <p:cNvGrpSpPr>
              <a:grpSpLocks/>
            </p:cNvGrpSpPr>
            <p:nvPr/>
          </p:nvGrpSpPr>
          <p:grpSpPr bwMode="auto">
            <a:xfrm>
              <a:off x="5221288" y="1868488"/>
              <a:ext cx="1081087" cy="1079500"/>
              <a:chOff x="5292080" y="1844675"/>
              <a:chExt cx="1080269" cy="1080269"/>
            </a:xfrm>
          </p:grpSpPr>
          <p:cxnSp>
            <p:nvCxnSpPr>
              <p:cNvPr id="9229" name="直線コネクタ 14"/>
              <p:cNvCxnSpPr>
                <a:cxnSpLocks noChangeShapeType="1"/>
              </p:cNvCxnSpPr>
              <p:nvPr/>
            </p:nvCxnSpPr>
            <p:spPr bwMode="auto">
              <a:xfrm>
                <a:off x="5292080" y="1844675"/>
                <a:ext cx="1080269" cy="1080269"/>
              </a:xfrm>
              <a:prstGeom prst="line">
                <a:avLst/>
              </a:prstGeom>
              <a:noFill/>
              <a:ln w="76200" cap="rnd" algn="ctr">
                <a:solidFill>
                  <a:srgbClr val="CC0000"/>
                </a:solidFill>
                <a:round/>
                <a:headEnd/>
                <a:tailEnd/>
              </a:ln>
            </p:spPr>
          </p:cxnSp>
          <p:cxnSp>
            <p:nvCxnSpPr>
              <p:cNvPr id="9230" name="直線コネクタ 15"/>
              <p:cNvCxnSpPr>
                <a:cxnSpLocks noChangeShapeType="1"/>
              </p:cNvCxnSpPr>
              <p:nvPr/>
            </p:nvCxnSpPr>
            <p:spPr bwMode="auto">
              <a:xfrm flipH="1">
                <a:off x="5292080" y="1844675"/>
                <a:ext cx="1080269" cy="1080269"/>
              </a:xfrm>
              <a:prstGeom prst="line">
                <a:avLst/>
              </a:prstGeom>
              <a:noFill/>
              <a:ln w="76200" cap="rnd" algn="ctr">
                <a:solidFill>
                  <a:srgbClr val="CC0000"/>
                </a:solidFill>
                <a:round/>
                <a:headEnd/>
                <a:tailEnd/>
              </a:ln>
            </p:spPr>
          </p:cxnSp>
        </p:grpSp>
        <p:sp>
          <p:nvSpPr>
            <p:cNvPr id="16" name="テキスト ボックス 15"/>
            <p:cNvSpPr txBox="1"/>
            <p:nvPr/>
          </p:nvSpPr>
          <p:spPr>
            <a:xfrm>
              <a:off x="5292080" y="1988840"/>
              <a:ext cx="1080120" cy="646331"/>
            </a:xfrm>
            <a:prstGeom prst="rect">
              <a:avLst/>
            </a:prstGeom>
            <a:noFill/>
          </p:spPr>
          <p:txBody>
            <a:bodyPr wrap="square" rtlCol="0">
              <a:spAutoFit/>
            </a:bodyPr>
            <a:lstStyle/>
            <a:p>
              <a:r>
                <a:rPr kumimoji="1" lang="ja-JP" altLang="en-US" b="1" dirty="0" smtClean="0">
                  <a:ln>
                    <a:solidFill>
                      <a:schemeClr val="bg1"/>
                    </a:solidFill>
                  </a:ln>
                  <a:solidFill>
                    <a:srgbClr val="FF0000"/>
                  </a:solidFill>
                  <a:latin typeface="HGP創英角ｺﾞｼｯｸUB" pitchFamily="50" charset="-128"/>
                  <a:ea typeface="HGP創英角ｺﾞｼｯｸUB" pitchFamily="50" charset="-128"/>
                </a:rPr>
                <a:t>誤った</a:t>
              </a:r>
              <a:endParaRPr kumimoji="1" lang="en-US" altLang="ja-JP" b="1" dirty="0" smtClean="0">
                <a:ln>
                  <a:solidFill>
                    <a:schemeClr val="bg1"/>
                  </a:solidFill>
                </a:ln>
                <a:solidFill>
                  <a:srgbClr val="FF0000"/>
                </a:solidFill>
                <a:latin typeface="HGP創英角ｺﾞｼｯｸUB" pitchFamily="50" charset="-128"/>
                <a:ea typeface="HGP創英角ｺﾞｼｯｸUB" pitchFamily="50" charset="-128"/>
              </a:endParaRPr>
            </a:p>
            <a:p>
              <a:r>
                <a:rPr kumimoji="1" lang="ja-JP" altLang="en-US" b="1" dirty="0" smtClean="0">
                  <a:ln>
                    <a:solidFill>
                      <a:schemeClr val="bg1"/>
                    </a:solidFill>
                  </a:ln>
                  <a:solidFill>
                    <a:srgbClr val="FF0000"/>
                  </a:solidFill>
                  <a:latin typeface="HGP創英角ｺﾞｼｯｸUB" pitchFamily="50" charset="-128"/>
                  <a:ea typeface="HGP創英角ｺﾞｼｯｸUB" pitchFamily="50" charset="-128"/>
                </a:rPr>
                <a:t>持ち方</a:t>
              </a:r>
              <a:endParaRPr kumimoji="1" lang="ja-JP" altLang="en-US" b="1" dirty="0">
                <a:ln>
                  <a:solidFill>
                    <a:schemeClr val="bg1"/>
                  </a:solidFill>
                </a:ln>
                <a:solidFill>
                  <a:srgbClr val="FF0000"/>
                </a:solidFill>
                <a:latin typeface="HGP創英角ｺﾞｼｯｸUB" pitchFamily="50" charset="-128"/>
                <a:ea typeface="HGP創英角ｺﾞｼｯｸUB" pitchFamily="50" charset="-128"/>
              </a:endParaRPr>
            </a:p>
          </p:txBody>
        </p:sp>
      </p:grpSp>
      <p:sp>
        <p:nvSpPr>
          <p:cNvPr id="18" name="二等辺三角形 17"/>
          <p:cNvSpPr/>
          <p:nvPr/>
        </p:nvSpPr>
        <p:spPr bwMode="auto">
          <a:xfrm>
            <a:off x="7164288" y="980728"/>
            <a:ext cx="1512168" cy="1296144"/>
          </a:xfrm>
          <a:prstGeom prst="triangl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36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endParaRPr>
          </a:p>
        </p:txBody>
      </p:sp>
      <p:sp>
        <p:nvSpPr>
          <p:cNvPr id="19" name="テキスト ボックス 18"/>
          <p:cNvSpPr txBox="1"/>
          <p:nvPr/>
        </p:nvSpPr>
        <p:spPr>
          <a:xfrm>
            <a:off x="7452320" y="1660738"/>
            <a:ext cx="1008112" cy="523220"/>
          </a:xfrm>
          <a:prstGeom prst="rect">
            <a:avLst/>
          </a:prstGeom>
          <a:noFill/>
        </p:spPr>
        <p:txBody>
          <a:bodyPr wrap="square" rtlCol="0">
            <a:spAutoFit/>
          </a:bodyPr>
          <a:lstStyle/>
          <a:p>
            <a:r>
              <a:rPr kumimoji="1" lang="ja-JP" altLang="en-US" sz="2800" dirty="0" smtClean="0">
                <a:solidFill>
                  <a:srgbClr val="FF0000"/>
                </a:solidFill>
              </a:rPr>
              <a:t>危険</a:t>
            </a:r>
            <a:endParaRPr kumimoji="1" lang="ja-JP" altLang="en-US" sz="2800" dirty="0">
              <a:solidFill>
                <a:srgbClr val="FF0000"/>
              </a:solidFill>
            </a:endParaRPr>
          </a:p>
        </p:txBody>
      </p:sp>
      <p:sp>
        <p:nvSpPr>
          <p:cNvPr id="20" name="タイトル 19"/>
          <p:cNvSpPr>
            <a:spLocks noGrp="1"/>
          </p:cNvSpPr>
          <p:nvPr>
            <p:ph type="title"/>
          </p:nvPr>
        </p:nvSpPr>
        <p:spPr/>
        <p:txBody>
          <a:bodyPr>
            <a:normAutofit/>
          </a:bodyPr>
          <a:lstStyle/>
          <a:p>
            <a:r>
              <a:rPr lang="ja-JP" altLang="en-US" dirty="0" smtClean="0">
                <a:latin typeface="Calibri" pitchFamily="34" charset="0"/>
              </a:rPr>
              <a:t>★誤注射を避けるための正しい持ち方</a:t>
            </a:r>
            <a:endParaRPr kumimoji="1" lang="ja-JP" altLang="en-US" dirty="0"/>
          </a:p>
        </p:txBody>
      </p:sp>
      <p:sp>
        <p:nvSpPr>
          <p:cNvPr id="17" name="スライド番号プレースホルダ 16"/>
          <p:cNvSpPr>
            <a:spLocks noGrp="1"/>
          </p:cNvSpPr>
          <p:nvPr>
            <p:ph type="sldNum" sz="quarter" idx="12"/>
          </p:nvPr>
        </p:nvSpPr>
        <p:spPr/>
        <p:txBody>
          <a:bodyPr/>
          <a:lstStyle/>
          <a:p>
            <a:fld id="{B5A0756D-F30E-4204-AF5B-9E3688565CB2}" type="slidenum">
              <a:rPr kumimoji="1" lang="ja-JP" altLang="en-US" smtClean="0"/>
              <a:pPr/>
              <a:t>21</a:t>
            </a:fld>
            <a:endParaRPr kumimoji="1" lang="ja-JP"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dirty="0" smtClean="0">
                <a:latin typeface="Calibri" pitchFamily="34" charset="0"/>
              </a:rPr>
              <a:t>エピペン使用後、患者さんに行っていただくこと</a:t>
            </a:r>
            <a:endParaRPr kumimoji="1" lang="ja-JP" altLang="en-US" dirty="0"/>
          </a:p>
        </p:txBody>
      </p:sp>
      <p:sp>
        <p:nvSpPr>
          <p:cNvPr id="6" name="スライド番号プレースホルダ 5"/>
          <p:cNvSpPr>
            <a:spLocks noGrp="1"/>
          </p:cNvSpPr>
          <p:nvPr>
            <p:ph type="sldNum" sz="quarter" idx="12"/>
          </p:nvPr>
        </p:nvSpPr>
        <p:spPr/>
        <p:txBody>
          <a:bodyPr/>
          <a:lstStyle/>
          <a:p>
            <a:fld id="{B5A0756D-F30E-4204-AF5B-9E3688565CB2}" type="slidenum">
              <a:rPr kumimoji="1" lang="ja-JP" altLang="en-US" smtClean="0"/>
              <a:pPr/>
              <a:t>22</a:t>
            </a:fld>
            <a:endParaRPr kumimoji="1" lang="ja-JP" altLang="en-US" dirty="0"/>
          </a:p>
        </p:txBody>
      </p:sp>
      <p:sp>
        <p:nvSpPr>
          <p:cNvPr id="10242" name="Rectangle 5"/>
          <p:cNvSpPr>
            <a:spLocks noGrp="1" noChangeArrowheads="1"/>
          </p:cNvSpPr>
          <p:nvPr>
            <p:ph type="body" idx="4294967295"/>
          </p:nvPr>
        </p:nvSpPr>
        <p:spPr>
          <a:xfrm>
            <a:off x="214314" y="1608156"/>
            <a:ext cx="5929322" cy="4392612"/>
          </a:xfrm>
          <a:prstGeom prst="rect">
            <a:avLst/>
          </a:prstGeom>
        </p:spPr>
        <p:txBody>
          <a:bodyPr>
            <a:normAutofit/>
          </a:bodyPr>
          <a:lstStyle/>
          <a:p>
            <a:pPr marL="449263" indent="-449263">
              <a:buClr>
                <a:srgbClr val="FFC000"/>
              </a:buClr>
              <a:buFont typeface="Wingdings" pitchFamily="2" charset="2"/>
              <a:buChar char="u"/>
            </a:pPr>
            <a:r>
              <a:rPr lang="ja-JP" altLang="en-US" sz="2400" b="0" dirty="0" smtClean="0"/>
              <a:t>本剤注射後は、直ちに医師による診療を受けてください。</a:t>
            </a:r>
            <a:endParaRPr lang="en-US" altLang="ja-JP" sz="2400" b="0" dirty="0" smtClean="0"/>
          </a:p>
          <a:p>
            <a:pPr marL="449263" indent="-449263">
              <a:buFont typeface="Wingdings" pitchFamily="2" charset="2"/>
              <a:buNone/>
            </a:pPr>
            <a:endParaRPr lang="en-US" altLang="ja-JP" sz="2800" b="0" dirty="0" smtClean="0"/>
          </a:p>
          <a:p>
            <a:pPr marL="536575" indent="-268288">
              <a:buClr>
                <a:srgbClr val="FFC000"/>
              </a:buClr>
              <a:buFont typeface="Wingdings" pitchFamily="2" charset="2"/>
              <a:buChar char="n"/>
            </a:pPr>
            <a:r>
              <a:rPr lang="ja-JP" altLang="en-US" sz="2000" b="0" dirty="0" smtClean="0"/>
              <a:t>医師にエピペンを使用したことを伝えてください。</a:t>
            </a:r>
            <a:endParaRPr lang="en-US" altLang="ja-JP" sz="2000" b="0" dirty="0" smtClean="0"/>
          </a:p>
          <a:p>
            <a:pPr marL="536575" indent="-268288">
              <a:buClr>
                <a:srgbClr val="FFC000"/>
              </a:buClr>
              <a:buFont typeface="Wingdings" pitchFamily="2" charset="2"/>
              <a:buChar char="n"/>
            </a:pPr>
            <a:r>
              <a:rPr lang="ja-JP" altLang="en-US" sz="2000" b="0" dirty="0" smtClean="0"/>
              <a:t>医師に太ももの注射部位を示し、エピペン使用前の症状および使用後の経過を説明してください。</a:t>
            </a:r>
            <a:endParaRPr lang="en-US" altLang="ja-JP" sz="2000" b="0" dirty="0" smtClean="0"/>
          </a:p>
          <a:p>
            <a:pPr marL="536575" indent="-268288">
              <a:spcAft>
                <a:spcPts val="0"/>
              </a:spcAft>
              <a:buClr>
                <a:srgbClr val="FFC000"/>
              </a:buClr>
              <a:buFont typeface="Wingdings" pitchFamily="2" charset="2"/>
              <a:buChar char="n"/>
            </a:pPr>
            <a:r>
              <a:rPr lang="ja-JP" altLang="en-US" sz="2000" b="0" dirty="0" smtClean="0"/>
              <a:t>使用後は、携帯ケースに入れたエピペン注射器と青色の安全キャップを医師に渡してください。</a:t>
            </a:r>
            <a:endParaRPr lang="en-US" altLang="ja-JP" sz="2000" b="0" dirty="0" smtClean="0"/>
          </a:p>
          <a:p>
            <a:pPr marL="449263" indent="-449263">
              <a:buFont typeface="Wingdings" pitchFamily="2" charset="2"/>
              <a:buNone/>
            </a:pPr>
            <a:endParaRPr lang="en-US" altLang="ja-JP" sz="2800" b="0" dirty="0" smtClean="0"/>
          </a:p>
          <a:p>
            <a:pPr marL="449263" indent="-449263">
              <a:buFont typeface="Wingdings" pitchFamily="2" charset="2"/>
              <a:buChar char="n"/>
            </a:pPr>
            <a:endParaRPr lang="ja-JP" altLang="en-US" sz="2800" b="0" dirty="0" smtClean="0"/>
          </a:p>
          <a:p>
            <a:pPr marL="449263" indent="-449263">
              <a:buFont typeface="Wingdings" pitchFamily="2" charset="2"/>
              <a:buChar char="n"/>
            </a:pPr>
            <a:endParaRPr lang="ja-JP" altLang="en-US" sz="2800" b="0" dirty="0" smtClean="0"/>
          </a:p>
        </p:txBody>
      </p:sp>
      <p:pic>
        <p:nvPicPr>
          <p:cNvPr id="3074" name="Picture 2" descr="H:\Users\MIYAMOTO（みやもと）\島林より\食物アナフィラキシー_PPT\JPG\P22_01.jpg"/>
          <p:cNvPicPr>
            <a:picLocks noChangeAspect="1" noChangeArrowheads="1"/>
          </p:cNvPicPr>
          <p:nvPr/>
        </p:nvPicPr>
        <p:blipFill>
          <a:blip r:embed="rId2" cstate="print"/>
          <a:srcRect/>
          <a:stretch>
            <a:fillRect/>
          </a:stretch>
        </p:blipFill>
        <p:spPr bwMode="auto">
          <a:xfrm>
            <a:off x="6572264" y="1428736"/>
            <a:ext cx="2106494" cy="2214578"/>
          </a:xfrm>
          <a:prstGeom prst="rect">
            <a:avLst/>
          </a:prstGeom>
          <a:noFill/>
        </p:spPr>
      </p:pic>
      <p:pic>
        <p:nvPicPr>
          <p:cNvPr id="3075" name="Picture 3" descr="H:\Users\MIYAMOTO（みやもと）\島林より\食物アナフィラキシー_PPT\JPG\P22_02.jpg"/>
          <p:cNvPicPr>
            <a:picLocks noChangeAspect="1" noChangeArrowheads="1"/>
          </p:cNvPicPr>
          <p:nvPr/>
        </p:nvPicPr>
        <p:blipFill>
          <a:blip r:embed="rId3" cstate="print"/>
          <a:srcRect/>
          <a:stretch>
            <a:fillRect/>
          </a:stretch>
        </p:blipFill>
        <p:spPr bwMode="auto">
          <a:xfrm>
            <a:off x="7286644" y="3643314"/>
            <a:ext cx="887101" cy="2355834"/>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テキスト ボックス 5"/>
          <p:cNvSpPr txBox="1">
            <a:spLocks noChangeArrowheads="1"/>
          </p:cNvSpPr>
          <p:nvPr/>
        </p:nvSpPr>
        <p:spPr bwMode="auto">
          <a:xfrm>
            <a:off x="323850" y="1700213"/>
            <a:ext cx="8320116" cy="1754326"/>
          </a:xfrm>
          <a:prstGeom prst="rect">
            <a:avLst/>
          </a:prstGeom>
          <a:noFill/>
          <a:ln w="9525">
            <a:noFill/>
            <a:miter lim="800000"/>
            <a:headEnd/>
            <a:tailEnd/>
          </a:ln>
        </p:spPr>
        <p:txBody>
          <a:bodyPr wrap="square">
            <a:spAutoFit/>
          </a:bodyPr>
          <a:lstStyle/>
          <a:p>
            <a:pPr marL="363538" indent="-363538">
              <a:buClr>
                <a:srgbClr val="FFC000"/>
              </a:buClr>
              <a:buFont typeface="Wingdings" pitchFamily="2" charset="2"/>
              <a:buChar char="n"/>
            </a:pPr>
            <a:r>
              <a:rPr lang="ja-JP" altLang="en-US" b="0" dirty="0" smtClean="0">
                <a:latin typeface="HGPｺﾞｼｯｸE" pitchFamily="50" charset="-128"/>
                <a:ea typeface="HGPｺﾞｼｯｸE" pitchFamily="50" charset="-128"/>
              </a:rPr>
              <a:t>製品</a:t>
            </a:r>
            <a:r>
              <a:rPr lang="ja-JP" altLang="en-US" b="0" dirty="0">
                <a:latin typeface="HGPｺﾞｼｯｸE" pitchFamily="50" charset="-128"/>
                <a:ea typeface="HGPｺﾞｼｯｸE" pitchFamily="50" charset="-128"/>
              </a:rPr>
              <a:t>には針も薬液も含まない『練習用</a:t>
            </a:r>
            <a:r>
              <a:rPr lang="ja-JP" altLang="en-US" b="0" dirty="0" smtClean="0">
                <a:latin typeface="HGPｺﾞｼｯｸE" pitchFamily="50" charset="-128"/>
                <a:ea typeface="HGPｺﾞｼｯｸE" pitchFamily="50" charset="-128"/>
              </a:rPr>
              <a:t>トレーナー』</a:t>
            </a:r>
            <a:r>
              <a:rPr lang="ja-JP" altLang="en-US" b="0" dirty="0">
                <a:latin typeface="HGPｺﾞｼｯｸE" pitchFamily="50" charset="-128"/>
                <a:ea typeface="HGPｺﾞｼｯｸE" pitchFamily="50" charset="-128"/>
              </a:rPr>
              <a:t>が付いています。</a:t>
            </a:r>
          </a:p>
          <a:p>
            <a:pPr marL="363538" indent="-363538">
              <a:buClr>
                <a:srgbClr val="FFC000"/>
              </a:buClr>
              <a:buFont typeface="Wingdings" pitchFamily="2" charset="2"/>
              <a:buChar char="n"/>
            </a:pPr>
            <a:endParaRPr lang="en-US" altLang="ja-JP" b="0" dirty="0">
              <a:latin typeface="HGPｺﾞｼｯｸE" pitchFamily="50" charset="-128"/>
              <a:ea typeface="HGPｺﾞｼｯｸE" pitchFamily="50" charset="-128"/>
            </a:endParaRPr>
          </a:p>
          <a:p>
            <a:pPr marL="363538" indent="-363538">
              <a:buClr>
                <a:srgbClr val="FFC000"/>
              </a:buClr>
              <a:buFont typeface="Wingdings" pitchFamily="2" charset="2"/>
              <a:buChar char="n"/>
            </a:pPr>
            <a:r>
              <a:rPr lang="ja-JP" altLang="en-US" b="0" dirty="0" smtClean="0">
                <a:latin typeface="HGPｺﾞｼｯｸE" pitchFamily="50" charset="-128"/>
                <a:ea typeface="HGPｺﾞｼｯｸE" pitchFamily="50" charset="-128"/>
              </a:rPr>
              <a:t>使い方</a:t>
            </a:r>
            <a:r>
              <a:rPr lang="ja-JP" altLang="en-US" b="0" dirty="0">
                <a:latin typeface="HGPｺﾞｼｯｸE" pitchFamily="50" charset="-128"/>
                <a:ea typeface="HGPｺﾞｼｯｸE" pitchFamily="50" charset="-128"/>
              </a:rPr>
              <a:t>に慣れていただくために、『練習用</a:t>
            </a:r>
            <a:r>
              <a:rPr lang="ja-JP" altLang="en-US" b="0" dirty="0" smtClean="0">
                <a:latin typeface="HGPｺﾞｼｯｸE" pitchFamily="50" charset="-128"/>
                <a:ea typeface="HGPｺﾞｼｯｸE" pitchFamily="50" charset="-128"/>
              </a:rPr>
              <a:t>トレーナー』</a:t>
            </a:r>
            <a:r>
              <a:rPr lang="ja-JP" altLang="en-US" b="0" dirty="0">
                <a:latin typeface="HGPｺﾞｼｯｸE" pitchFamily="50" charset="-128"/>
                <a:ea typeface="HGPｺﾞｼｯｸE" pitchFamily="50" charset="-128"/>
              </a:rPr>
              <a:t>を</a:t>
            </a:r>
            <a:r>
              <a:rPr lang="ja-JP" altLang="en-US" b="0" dirty="0" smtClean="0">
                <a:latin typeface="HGPｺﾞｼｯｸE" pitchFamily="50" charset="-128"/>
                <a:ea typeface="HGPｺﾞｼｯｸE" pitchFamily="50" charset="-128"/>
              </a:rPr>
              <a:t>用いて継続的に練習</a:t>
            </a:r>
            <a:r>
              <a:rPr lang="ja-JP" altLang="en-US" b="0" dirty="0">
                <a:latin typeface="HGPｺﾞｼｯｸE" pitchFamily="50" charset="-128"/>
                <a:ea typeface="HGPｺﾞｼｯｸE" pitchFamily="50" charset="-128"/>
              </a:rPr>
              <a:t>してください。</a:t>
            </a:r>
          </a:p>
          <a:p>
            <a:pPr marL="363538" indent="-363538">
              <a:buClr>
                <a:srgbClr val="FFC000"/>
              </a:buClr>
              <a:buFont typeface="Wingdings" pitchFamily="2" charset="2"/>
              <a:buChar char="n"/>
            </a:pPr>
            <a:endParaRPr lang="ja-JP" altLang="en-US" b="0" dirty="0">
              <a:latin typeface="HGPｺﾞｼｯｸE" pitchFamily="50" charset="-128"/>
              <a:ea typeface="HGPｺﾞｼｯｸE" pitchFamily="50" charset="-128"/>
            </a:endParaRPr>
          </a:p>
          <a:p>
            <a:pPr marL="363538" indent="-363538">
              <a:buClr>
                <a:srgbClr val="FFC000"/>
              </a:buClr>
              <a:buFont typeface="Wingdings" pitchFamily="2" charset="2"/>
              <a:buChar char="n"/>
            </a:pPr>
            <a:r>
              <a:rPr lang="ja-JP" altLang="en-US" dirty="0" smtClean="0">
                <a:solidFill>
                  <a:srgbClr val="FF0000"/>
                </a:solidFill>
                <a:latin typeface="HGPｺﾞｼｯｸE" pitchFamily="50" charset="-128"/>
                <a:ea typeface="HGPｺﾞｼｯｸE" pitchFamily="50" charset="-128"/>
              </a:rPr>
              <a:t>絶対</a:t>
            </a:r>
            <a:r>
              <a:rPr lang="ja-JP" altLang="en-US" dirty="0">
                <a:solidFill>
                  <a:srgbClr val="FF0000"/>
                </a:solidFill>
                <a:latin typeface="HGPｺﾞｼｯｸE" pitchFamily="50" charset="-128"/>
                <a:ea typeface="HGPｺﾞｼｯｸE" pitchFamily="50" charset="-128"/>
              </a:rPr>
              <a:t>に製品本体では練習しないようにしてください</a:t>
            </a:r>
            <a:r>
              <a:rPr lang="ja-JP" altLang="en-US" dirty="0" smtClean="0">
                <a:solidFill>
                  <a:srgbClr val="FF0000"/>
                </a:solidFill>
                <a:latin typeface="HGPｺﾞｼｯｸE" pitchFamily="50" charset="-128"/>
                <a:ea typeface="HGPｺﾞｼｯｸE" pitchFamily="50" charset="-128"/>
              </a:rPr>
              <a:t>。</a:t>
            </a:r>
            <a:endParaRPr lang="en-US" altLang="ja-JP" dirty="0">
              <a:solidFill>
                <a:srgbClr val="FF0000"/>
              </a:solidFill>
              <a:latin typeface="HGPｺﾞｼｯｸE" pitchFamily="50" charset="-128"/>
              <a:ea typeface="HGPｺﾞｼｯｸE" pitchFamily="50" charset="-128"/>
            </a:endParaRPr>
          </a:p>
        </p:txBody>
      </p:sp>
      <p:pic>
        <p:nvPicPr>
          <p:cNvPr id="11269" name="Picture 7" descr="H:\Users\MIYAMOTO（みやもと）\島林より\エピペンPPT用画像\エピペン練習用_裏.jpg"/>
          <p:cNvPicPr>
            <a:picLocks noChangeAspect="1" noChangeArrowheads="1"/>
          </p:cNvPicPr>
          <p:nvPr/>
        </p:nvPicPr>
        <p:blipFill>
          <a:blip r:embed="rId3" cstate="print"/>
          <a:srcRect/>
          <a:stretch>
            <a:fillRect/>
          </a:stretch>
        </p:blipFill>
        <p:spPr bwMode="auto">
          <a:xfrm>
            <a:off x="571500" y="4071938"/>
            <a:ext cx="7626350" cy="1547812"/>
          </a:xfrm>
          <a:prstGeom prst="rect">
            <a:avLst/>
          </a:prstGeom>
          <a:noFill/>
          <a:ln w="9525">
            <a:noFill/>
            <a:miter lim="800000"/>
            <a:headEnd/>
            <a:tailEnd/>
          </a:ln>
        </p:spPr>
      </p:pic>
      <p:sp>
        <p:nvSpPr>
          <p:cNvPr id="6" name="タイトル 5"/>
          <p:cNvSpPr>
            <a:spLocks noGrp="1"/>
          </p:cNvSpPr>
          <p:nvPr>
            <p:ph type="title"/>
          </p:nvPr>
        </p:nvSpPr>
        <p:spPr/>
        <p:txBody>
          <a:bodyPr>
            <a:normAutofit/>
          </a:bodyPr>
          <a:lstStyle/>
          <a:p>
            <a:r>
              <a:rPr lang="ja-JP" altLang="en-US" dirty="0" smtClean="0">
                <a:latin typeface="Calibri" pitchFamily="34" charset="0"/>
              </a:rPr>
              <a:t>練習用トレーナを使って継続的に練習を</a:t>
            </a:r>
            <a:endParaRPr kumimoji="1" lang="ja-JP" altLang="en-US" dirty="0"/>
          </a:p>
        </p:txBody>
      </p:sp>
      <p:sp>
        <p:nvSpPr>
          <p:cNvPr id="5" name="スライド番号プレースホルダ 4"/>
          <p:cNvSpPr>
            <a:spLocks noGrp="1"/>
          </p:cNvSpPr>
          <p:nvPr>
            <p:ph type="sldNum" sz="quarter" idx="12"/>
          </p:nvPr>
        </p:nvSpPr>
        <p:spPr/>
        <p:txBody>
          <a:bodyPr/>
          <a:lstStyle/>
          <a:p>
            <a:fld id="{B5A0756D-F30E-4204-AF5B-9E3688565CB2}" type="slidenum">
              <a:rPr kumimoji="1" lang="ja-JP" altLang="en-US" smtClean="0"/>
              <a:pPr/>
              <a:t>23</a:t>
            </a:fld>
            <a:endParaRPr kumimoji="1" lang="ja-JP"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00034" y="1428736"/>
            <a:ext cx="4464496" cy="367258"/>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アナフィラキシーの主な症状</a:t>
            </a:r>
            <a:endParaRPr lang="ja-JP" altLang="en-US" sz="1600" dirty="0" smtClean="0">
              <a:latin typeface="HGPｺﾞｼｯｸE" pitchFamily="50" charset="-128"/>
              <a:ea typeface="HGPｺﾞｼｯｸE" pitchFamily="50" charset="-128"/>
              <a:cs typeface="ＭＳ Ｐゴシック" pitchFamily="50" charset="-128"/>
            </a:endParaRPr>
          </a:p>
        </p:txBody>
      </p:sp>
      <p:sp>
        <p:nvSpPr>
          <p:cNvPr id="36" name="テキスト ボックス 35"/>
          <p:cNvSpPr txBox="1"/>
          <p:nvPr/>
        </p:nvSpPr>
        <p:spPr>
          <a:xfrm>
            <a:off x="3571868" y="5784195"/>
            <a:ext cx="5184576" cy="369332"/>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冨岡 玖夫：アナフィラキシー</a:t>
            </a:r>
            <a:r>
              <a:rPr lang="en-US" altLang="ja-JP" sz="900" dirty="0" smtClean="0">
                <a:latin typeface="HGPｺﾞｼｯｸE" pitchFamily="50" charset="-128"/>
                <a:ea typeface="HGPｺﾞｼｯｸE" pitchFamily="50" charset="-128"/>
              </a:rPr>
              <a:t>, </a:t>
            </a:r>
            <a:r>
              <a:rPr lang="ja-JP" altLang="en-US" sz="900" dirty="0" smtClean="0">
                <a:latin typeface="HGPｺﾞｼｯｸE" pitchFamily="50" charset="-128"/>
                <a:ea typeface="HGPｺﾞｼｯｸE" pitchFamily="50" charset="-128"/>
              </a:rPr>
              <a:t>臨床アレルギー学（宮本昭正監修）</a:t>
            </a:r>
            <a:r>
              <a:rPr lang="en-US" altLang="ja-JP" sz="900" dirty="0" smtClean="0">
                <a:latin typeface="HGPｺﾞｼｯｸE" pitchFamily="50" charset="-128"/>
                <a:ea typeface="HGPｺﾞｼｯｸE" pitchFamily="50" charset="-128"/>
              </a:rPr>
              <a:t>, </a:t>
            </a:r>
            <a:r>
              <a:rPr lang="ja-JP" altLang="en-US" sz="900" dirty="0" smtClean="0">
                <a:latin typeface="HGPｺﾞｼｯｸE" pitchFamily="50" charset="-128"/>
                <a:ea typeface="HGPｺﾞｼｯｸE" pitchFamily="50" charset="-128"/>
              </a:rPr>
              <a:t>改訂第</a:t>
            </a:r>
            <a:r>
              <a:rPr lang="en-US" altLang="ja-JP" sz="900" dirty="0" smtClean="0">
                <a:latin typeface="HGPｺﾞｼｯｸE" pitchFamily="50" charset="-128"/>
                <a:ea typeface="HGPｺﾞｼｯｸE" pitchFamily="50" charset="-128"/>
              </a:rPr>
              <a:t>2</a:t>
            </a:r>
            <a:r>
              <a:rPr lang="ja-JP" altLang="en-US" sz="900" dirty="0" smtClean="0">
                <a:latin typeface="HGPｺﾞｼｯｸE" pitchFamily="50" charset="-128"/>
                <a:ea typeface="HGPｺﾞｼｯｸE" pitchFamily="50" charset="-128"/>
              </a:rPr>
              <a:t>版</a:t>
            </a:r>
            <a:r>
              <a:rPr lang="en-US" altLang="ja-JP" sz="900" dirty="0" smtClean="0">
                <a:latin typeface="HGPｺﾞｼｯｸE" pitchFamily="50" charset="-128"/>
                <a:ea typeface="HGPｺﾞｼｯｸE" pitchFamily="50" charset="-128"/>
              </a:rPr>
              <a:t>, p.274, 1998, </a:t>
            </a:r>
          </a:p>
          <a:p>
            <a:pPr algn="r"/>
            <a:r>
              <a:rPr lang="ja-JP" altLang="en-US" sz="900" dirty="0" smtClean="0">
                <a:latin typeface="HGPｺﾞｼｯｸE" pitchFamily="50" charset="-128"/>
                <a:ea typeface="HGPｺﾞｼｯｸE" pitchFamily="50" charset="-128"/>
              </a:rPr>
              <a:t>南江堂より許諾を得て改変し転載［</a:t>
            </a:r>
            <a:r>
              <a:rPr lang="en-US" altLang="ja-JP" sz="900" dirty="0" smtClean="0">
                <a:latin typeface="HGPｺﾞｼｯｸE" pitchFamily="50" charset="-128"/>
                <a:ea typeface="HGPｺﾞｼｯｸE" pitchFamily="50" charset="-128"/>
              </a:rPr>
              <a:t>L20120622191</a:t>
            </a:r>
            <a:r>
              <a:rPr lang="ja-JP" altLang="en-US" sz="900" dirty="0" smtClean="0">
                <a:latin typeface="HGPｺﾞｼｯｸE" pitchFamily="50" charset="-128"/>
                <a:ea typeface="HGPｺﾞｼｯｸE" pitchFamily="50" charset="-128"/>
              </a:rPr>
              <a:t>］</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アナフィラキシーの症状はさまざまで、</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呼吸困難や意識障害などに進展することがあります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3</a:t>
            </a:fld>
            <a:endParaRPr kumimoji="1" lang="ja-JP" altLang="en-US" dirty="0"/>
          </a:p>
        </p:txBody>
      </p:sp>
      <p:graphicFrame>
        <p:nvGraphicFramePr>
          <p:cNvPr id="9" name="表 8"/>
          <p:cNvGraphicFramePr>
            <a:graphicFrameLocks noGrp="1"/>
          </p:cNvGraphicFramePr>
          <p:nvPr/>
        </p:nvGraphicFramePr>
        <p:xfrm>
          <a:off x="1571604" y="1857365"/>
          <a:ext cx="6572297" cy="3888286"/>
        </p:xfrm>
        <a:graphic>
          <a:graphicData uri="http://schemas.openxmlformats.org/drawingml/2006/table">
            <a:tbl>
              <a:tblPr/>
              <a:tblGrid>
                <a:gridCol w="1050772"/>
                <a:gridCol w="2729087"/>
                <a:gridCol w="2792438"/>
              </a:tblGrid>
              <a:tr h="285751">
                <a:tc>
                  <a:txBody>
                    <a:bodyPr/>
                    <a:lstStyle/>
                    <a:p>
                      <a:pPr algn="ctr" fontAlgn="ctr"/>
                      <a:endParaRPr lang="ja-JP" altLang="en-US" sz="1100" b="0" i="0" u="none" strike="noStrike" dirty="0">
                        <a:solidFill>
                          <a:srgbClr val="000000"/>
                        </a:solidFill>
                        <a:latin typeface="HGPｺﾞｼｯｸE" pitchFamily="50" charset="-128"/>
                        <a:ea typeface="HGPｺﾞｼｯｸE"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自覚症状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他覚症状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260708">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全身症状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6700" lvl="1" indent="0" algn="l" fontAlgn="ctr"/>
                      <a:r>
                        <a:rPr lang="zh-TW" altLang="en-US" sz="1100" b="0" i="0" u="none" strike="noStrike" dirty="0">
                          <a:solidFill>
                            <a:srgbClr val="002060"/>
                          </a:solidFill>
                          <a:latin typeface="HGPｺﾞｼｯｸE" pitchFamily="50" charset="-128"/>
                          <a:ea typeface="HGPｺﾞｼｯｸE" pitchFamily="50" charset="-128"/>
                        </a:rPr>
                        <a:t>不安感、無力感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冷汗</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386">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循環器</a:t>
                      </a:r>
                      <a:br>
                        <a:rPr lang="ja-JP" altLang="en-US" sz="1100" b="0" i="0" u="none" strike="noStrike" dirty="0">
                          <a:solidFill>
                            <a:srgbClr val="000000"/>
                          </a:solidFill>
                          <a:latin typeface="HGPｺﾞｼｯｸE" pitchFamily="50" charset="-128"/>
                          <a:ea typeface="HGPｺﾞｼｯｸE" pitchFamily="50" charset="-128"/>
                        </a:rPr>
                      </a:br>
                      <a:r>
                        <a:rPr lang="ja-JP" altLang="en-US" sz="1100" b="0" i="0" u="none" strike="noStrike" dirty="0">
                          <a:solidFill>
                            <a:srgbClr val="000000"/>
                          </a:solidFill>
                          <a:latin typeface="HGPｺﾞｼｯｸE" pitchFamily="50" charset="-128"/>
                          <a:ea typeface="HGPｺﾞｼｯｸE" pitchFamily="50" charset="-128"/>
                        </a:rPr>
                        <a:t>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5113" lvl="1" indent="0" algn="l" fontAlgn="ctr"/>
                      <a:r>
                        <a:rPr lang="ja-JP" altLang="en-US" sz="1100" b="0" i="0" u="none" strike="noStrike" dirty="0">
                          <a:solidFill>
                            <a:srgbClr val="002060"/>
                          </a:solidFill>
                          <a:latin typeface="HGPｺﾞｼｯｸE" pitchFamily="50" charset="-128"/>
                          <a:ea typeface="HGPｺﾞｼｯｸE" pitchFamily="50" charset="-128"/>
                        </a:rPr>
                        <a:t>動悸、</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胸が苦しくなる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血圧低下、脈拍が弱くなる、</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チアノーゼ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4708">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呼吸器</a:t>
                      </a:r>
                      <a:br>
                        <a:rPr lang="ja-JP" altLang="en-US" sz="1100" b="0" i="0" u="none" strike="noStrike" dirty="0">
                          <a:solidFill>
                            <a:srgbClr val="000000"/>
                          </a:solidFill>
                          <a:latin typeface="HGPｺﾞｼｯｸE" pitchFamily="50" charset="-128"/>
                          <a:ea typeface="HGPｺﾞｼｯｸE" pitchFamily="50" charset="-128"/>
                        </a:rPr>
                      </a:br>
                      <a:r>
                        <a:rPr lang="ja-JP" altLang="en-US" sz="1100" b="0" i="0" u="none" strike="noStrike" dirty="0">
                          <a:solidFill>
                            <a:srgbClr val="000000"/>
                          </a:solidFill>
                          <a:latin typeface="HGPｺﾞｼｯｸE" pitchFamily="50" charset="-128"/>
                          <a:ea typeface="HGPｺﾞｼｯｸE" pitchFamily="50" charset="-128"/>
                        </a:rPr>
                        <a:t>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5113" lvl="1" indent="0" algn="l" fontAlgn="ctr"/>
                      <a:r>
                        <a:rPr lang="ja-JP" altLang="en-US" sz="1100" b="0" i="0" u="none" strike="noStrike" dirty="0">
                          <a:solidFill>
                            <a:srgbClr val="002060"/>
                          </a:solidFill>
                          <a:latin typeface="HGPｺﾞｼｯｸE" pitchFamily="50" charset="-128"/>
                          <a:ea typeface="HGPｺﾞｼｯｸE" pitchFamily="50" charset="-128"/>
                        </a:rPr>
                        <a:t>鼻がつまる、</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喉や胸がしめつけられる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くしゃみ、咳発作、呼吸困難、</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呼吸音がゼーゼー、</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ヒューヒューとなる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1013">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消化器</a:t>
                      </a:r>
                      <a:br>
                        <a:rPr lang="ja-JP" altLang="en-US" sz="1100" b="0" i="0" u="none" strike="noStrike" dirty="0">
                          <a:solidFill>
                            <a:srgbClr val="000000"/>
                          </a:solidFill>
                          <a:latin typeface="HGPｺﾞｼｯｸE" pitchFamily="50" charset="-128"/>
                          <a:ea typeface="HGPｺﾞｼｯｸE" pitchFamily="50" charset="-128"/>
                        </a:rPr>
                      </a:br>
                      <a:r>
                        <a:rPr lang="ja-JP" altLang="en-US" sz="1100" b="0" i="0" u="none" strike="noStrike" dirty="0">
                          <a:solidFill>
                            <a:srgbClr val="000000"/>
                          </a:solidFill>
                          <a:latin typeface="HGPｺﾞｼｯｸE" pitchFamily="50" charset="-128"/>
                          <a:ea typeface="HGPｺﾞｼｯｸE" pitchFamily="50" charset="-128"/>
                        </a:rPr>
                        <a:t>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5113" lvl="1" indent="0" algn="l" fontAlgn="ctr"/>
                      <a:r>
                        <a:rPr lang="ja-JP" altLang="en-US" sz="1100" b="0" i="0" u="none" strike="noStrike" dirty="0">
                          <a:solidFill>
                            <a:srgbClr val="002060"/>
                          </a:solidFill>
                          <a:latin typeface="HGPｺﾞｼｯｸE" pitchFamily="50" charset="-128"/>
                          <a:ea typeface="HGPｺﾞｼｯｸE" pitchFamily="50" charset="-128"/>
                        </a:rPr>
                        <a:t>吐き気、腹痛、</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口の中に異和感を</a:t>
                      </a:r>
                      <a:r>
                        <a:rPr lang="ja-JP" altLang="en-US" sz="1100" b="0" i="0" u="none" strike="noStrike" dirty="0" smtClean="0">
                          <a:solidFill>
                            <a:srgbClr val="002060"/>
                          </a:solidFill>
                          <a:latin typeface="HGPｺﾞｼｯｸE" pitchFamily="50" charset="-128"/>
                          <a:ea typeface="HGPｺﾞｼｯｸE" pitchFamily="50" charset="-128"/>
                        </a:rPr>
                        <a:t>感じる、</a:t>
                      </a:r>
                      <a:r>
                        <a:rPr lang="ja-JP" altLang="en-US" sz="1100" b="0" i="0" u="none" strike="noStrike" dirty="0">
                          <a:solidFill>
                            <a:srgbClr val="002060"/>
                          </a:solidFill>
                          <a:latin typeface="HGPｺﾞｼｯｸE" pitchFamily="50" charset="-128"/>
                          <a:ea typeface="HGPｺﾞｼｯｸE" pitchFamily="50" charset="-128"/>
                        </a:rPr>
                        <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便意や尿意をもよおすお腹</a:t>
                      </a:r>
                      <a:r>
                        <a:rPr lang="ja-JP" altLang="en-US" sz="1100" b="0" i="0" u="none" strike="noStrike" dirty="0" smtClean="0">
                          <a:solidFill>
                            <a:srgbClr val="002060"/>
                          </a:solidFill>
                          <a:latin typeface="HGPｺﾞｼｯｸE" pitchFamily="50" charset="-128"/>
                          <a:ea typeface="HGPｺﾞｼｯｸE" pitchFamily="50" charset="-128"/>
                        </a:rPr>
                        <a:t>が</a:t>
                      </a:r>
                      <a:endParaRPr lang="en-US" altLang="ja-JP" sz="1100" b="0" i="0" u="none" strike="noStrike" dirty="0" smtClean="0">
                        <a:solidFill>
                          <a:srgbClr val="002060"/>
                        </a:solidFill>
                        <a:latin typeface="HGPｺﾞｼｯｸE" pitchFamily="50" charset="-128"/>
                        <a:ea typeface="HGPｺﾞｼｯｸE" pitchFamily="50" charset="-128"/>
                      </a:endParaRPr>
                    </a:p>
                    <a:p>
                      <a:pPr marL="265113" lvl="1" indent="0" algn="l" fontAlgn="ctr"/>
                      <a:r>
                        <a:rPr lang="ja-JP" altLang="en-US" sz="1100" b="0" i="0" u="none" strike="noStrike" dirty="0" smtClean="0">
                          <a:solidFill>
                            <a:srgbClr val="002060"/>
                          </a:solidFill>
                          <a:latin typeface="HGPｺﾞｼｯｸE" pitchFamily="50" charset="-128"/>
                          <a:ea typeface="HGPｺﾞｼｯｸE" pitchFamily="50" charset="-128"/>
                        </a:rPr>
                        <a:t>ゴロゴロ</a:t>
                      </a:r>
                      <a:r>
                        <a:rPr lang="ja-JP" altLang="en-US" sz="1100" b="0" i="0" u="none" strike="noStrike" dirty="0">
                          <a:solidFill>
                            <a:srgbClr val="002060"/>
                          </a:solidFill>
                          <a:latin typeface="HGPｺﾞｼｯｸE" pitchFamily="50" charset="-128"/>
                          <a:ea typeface="HGPｺﾞｼｯｸE" pitchFamily="50" charset="-128"/>
                        </a:rPr>
                        <a:t>する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嘔吐、下痢、糞便・尿失禁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5902">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粘膜・</a:t>
                      </a:r>
                      <a:br>
                        <a:rPr lang="ja-JP" altLang="en-US" sz="1100" b="0" i="0" u="none" strike="noStrike" dirty="0">
                          <a:solidFill>
                            <a:srgbClr val="000000"/>
                          </a:solidFill>
                          <a:latin typeface="HGPｺﾞｼｯｸE" pitchFamily="50" charset="-128"/>
                          <a:ea typeface="HGPｺﾞｼｯｸE" pitchFamily="50" charset="-128"/>
                        </a:rPr>
                      </a:br>
                      <a:r>
                        <a:rPr lang="ja-JP" altLang="en-US" sz="1100" b="0" i="0" u="none" strike="noStrike" dirty="0">
                          <a:solidFill>
                            <a:srgbClr val="000000"/>
                          </a:solidFill>
                          <a:latin typeface="HGPｺﾞｼｯｸE" pitchFamily="50" charset="-128"/>
                          <a:ea typeface="HGPｺﾞｼｯｸE" pitchFamily="50" charset="-128"/>
                        </a:rPr>
                        <a:t>皮</a:t>
                      </a:r>
                      <a:r>
                        <a:rPr lang="ja-JP" altLang="en-US" sz="1100" b="0" i="0" u="none" strike="noStrike" dirty="0" err="1">
                          <a:solidFill>
                            <a:srgbClr val="000000"/>
                          </a:solidFill>
                          <a:latin typeface="HGPｺﾞｼｯｸE" pitchFamily="50" charset="-128"/>
                          <a:ea typeface="HGPｺﾞｼｯｸE" pitchFamily="50" charset="-128"/>
                        </a:rPr>
                        <a:t>ふ</a:t>
                      </a:r>
                      <a:r>
                        <a:rPr lang="ja-JP" altLang="en-US" sz="1100" b="0" i="0" u="none" strike="noStrike" dirty="0">
                          <a:solidFill>
                            <a:srgbClr val="000000"/>
                          </a:solidFill>
                          <a:latin typeface="HGPｺﾞｼｯｸE" pitchFamily="50" charset="-128"/>
                          <a:ea typeface="HGPｺﾞｼｯｸE" pitchFamily="50" charset="-128"/>
                        </a:rPr>
                        <a:t>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5113" lvl="1" indent="0" algn="l" fontAlgn="ctr"/>
                      <a:r>
                        <a:rPr lang="ja-JP" altLang="en-US" sz="1100" b="0" i="0" u="none" strike="noStrike" dirty="0">
                          <a:solidFill>
                            <a:srgbClr val="002060"/>
                          </a:solidFill>
                          <a:latin typeface="HGPｺﾞｼｯｸE" pitchFamily="50" charset="-128"/>
                          <a:ea typeface="HGPｺﾞｼｯｸE" pitchFamily="50" charset="-128"/>
                        </a:rPr>
                        <a:t>皮</a:t>
                      </a:r>
                      <a:r>
                        <a:rPr lang="ja-JP" altLang="en-US" sz="1100" b="0" i="0" u="none" strike="noStrike" dirty="0" err="1">
                          <a:solidFill>
                            <a:srgbClr val="002060"/>
                          </a:solidFill>
                          <a:latin typeface="HGPｺﾞｼｯｸE" pitchFamily="50" charset="-128"/>
                          <a:ea typeface="HGPｺﾞｼｯｸE" pitchFamily="50" charset="-128"/>
                        </a:rPr>
                        <a:t>ふの</a:t>
                      </a:r>
                      <a:r>
                        <a:rPr lang="ja-JP" altLang="en-US" sz="1100" b="0" i="0" u="none" strike="noStrike" dirty="0">
                          <a:solidFill>
                            <a:srgbClr val="002060"/>
                          </a:solidFill>
                          <a:latin typeface="HGPｺﾞｼｯｸE" pitchFamily="50" charset="-128"/>
                          <a:ea typeface="HGPｺﾞｼｯｸE" pitchFamily="50" charset="-128"/>
                        </a:rPr>
                        <a:t>かゆみ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皮</a:t>
                      </a:r>
                      <a:r>
                        <a:rPr lang="ja-JP" altLang="en-US" sz="1100" b="0" i="0" u="none" strike="noStrike" dirty="0" err="1">
                          <a:solidFill>
                            <a:srgbClr val="002060"/>
                          </a:solidFill>
                          <a:latin typeface="HGPｺﾞｼｯｸE" pitchFamily="50" charset="-128"/>
                          <a:ea typeface="HGPｺﾞｼｯｸE" pitchFamily="50" charset="-128"/>
                        </a:rPr>
                        <a:t>ふが</a:t>
                      </a:r>
                      <a:r>
                        <a:rPr lang="ja-JP" altLang="en-US" sz="1100" b="0" i="0" u="none" strike="noStrike" dirty="0">
                          <a:solidFill>
                            <a:srgbClr val="002060"/>
                          </a:solidFill>
                          <a:latin typeface="HGPｺﾞｼｯｸE" pitchFamily="50" charset="-128"/>
                          <a:ea typeface="HGPｺﾞｼｯｸE" pitchFamily="50" charset="-128"/>
                        </a:rPr>
                        <a:t>白あるいは</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赤くなる、じん麻疹、</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まぶたの腫れ、口の中の腫れ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5818">
                <a:tc>
                  <a:txBody>
                    <a:bodyPr/>
                    <a:lstStyle/>
                    <a:p>
                      <a:pPr algn="ctr" fontAlgn="ctr"/>
                      <a:r>
                        <a:rPr lang="ja-JP" altLang="en-US" sz="1100" b="0" i="0" u="none" strike="noStrike" dirty="0">
                          <a:solidFill>
                            <a:srgbClr val="000000"/>
                          </a:solidFill>
                          <a:latin typeface="HGPｺﾞｼｯｸE" pitchFamily="50" charset="-128"/>
                          <a:ea typeface="HGPｺﾞｼｯｸE" pitchFamily="50" charset="-128"/>
                        </a:rPr>
                        <a:t>神経症状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65113" lvl="1" indent="0" algn="l" fontAlgn="ctr"/>
                      <a:r>
                        <a:rPr lang="ja-JP" altLang="en-US" sz="1100" b="0" i="0" u="none" strike="noStrike" dirty="0">
                          <a:solidFill>
                            <a:srgbClr val="002060"/>
                          </a:solidFill>
                          <a:latin typeface="HGPｺﾞｼｯｸE" pitchFamily="50" charset="-128"/>
                          <a:ea typeface="HGPｺﾞｼｯｸE" pitchFamily="50" charset="-128"/>
                        </a:rPr>
                        <a:t>くちびるのしびれ感、</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手足のしびれ感、耳鳴り、</a:t>
                      </a:r>
                      <a:br>
                        <a:rPr lang="ja-JP" altLang="en-US" sz="1100" b="0" i="0" u="none" strike="noStrike" dirty="0">
                          <a:solidFill>
                            <a:srgbClr val="002060"/>
                          </a:solidFill>
                          <a:latin typeface="HGPｺﾞｼｯｸE" pitchFamily="50" charset="-128"/>
                          <a:ea typeface="HGPｺﾞｼｯｸE" pitchFamily="50" charset="-128"/>
                        </a:rPr>
                      </a:br>
                      <a:r>
                        <a:rPr lang="ja-JP" altLang="en-US" sz="1100" b="0" i="0" u="none" strike="noStrike" dirty="0">
                          <a:solidFill>
                            <a:srgbClr val="002060"/>
                          </a:solidFill>
                          <a:latin typeface="HGPｺﾞｼｯｸE" pitchFamily="50" charset="-128"/>
                          <a:ea typeface="HGPｺﾞｼｯｸE" pitchFamily="50" charset="-128"/>
                        </a:rPr>
                        <a:t>めまい、目の前が暗くなる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lvl="1" indent="0" algn="l" fontAlgn="ctr"/>
                      <a:r>
                        <a:rPr lang="ja-JP" altLang="en-US" sz="1100" b="0" i="0" u="none" strike="noStrike" dirty="0">
                          <a:solidFill>
                            <a:srgbClr val="002060"/>
                          </a:solidFill>
                          <a:latin typeface="HGPｺﾞｼｯｸE" pitchFamily="50" charset="-128"/>
                          <a:ea typeface="HGPｺﾞｼｯｸE" pitchFamily="50" charset="-128"/>
                        </a:rPr>
                        <a:t>けいれん、意識障害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6" name="Picture 2" descr="H:\Users\MIYAMOTO（みやもと）\島林より\食物アナフィラキシー_PPT\JPG\P3_01.jpg"/>
          <p:cNvPicPr>
            <a:picLocks noChangeAspect="1" noChangeArrowheads="1"/>
          </p:cNvPicPr>
          <p:nvPr/>
        </p:nvPicPr>
        <p:blipFill>
          <a:blip r:embed="rId2" cstate="print"/>
          <a:srcRect/>
          <a:stretch>
            <a:fillRect/>
          </a:stretch>
        </p:blipFill>
        <p:spPr bwMode="auto">
          <a:xfrm>
            <a:off x="4357686" y="2357430"/>
            <a:ext cx="534818" cy="784800"/>
          </a:xfrm>
          <a:prstGeom prst="rect">
            <a:avLst/>
          </a:prstGeom>
          <a:noFill/>
        </p:spPr>
      </p:pic>
      <p:pic>
        <p:nvPicPr>
          <p:cNvPr id="1027" name="Picture 3" descr="H:\Users\MIYAMOTO（みやもと）\島林より\食物アナフィラキシー_PPT\JPG\P3_02.jpg"/>
          <p:cNvPicPr>
            <a:picLocks noChangeAspect="1" noChangeArrowheads="1"/>
          </p:cNvPicPr>
          <p:nvPr/>
        </p:nvPicPr>
        <p:blipFill>
          <a:blip r:embed="rId3" cstate="print"/>
          <a:srcRect/>
          <a:stretch>
            <a:fillRect/>
          </a:stretch>
        </p:blipFill>
        <p:spPr bwMode="auto">
          <a:xfrm>
            <a:off x="7572396" y="2857496"/>
            <a:ext cx="632162" cy="784800"/>
          </a:xfrm>
          <a:prstGeom prst="rect">
            <a:avLst/>
          </a:prstGeom>
          <a:noFill/>
        </p:spPr>
      </p:pic>
      <p:pic>
        <p:nvPicPr>
          <p:cNvPr id="1028" name="Picture 4" descr="H:\Users\MIYAMOTO（みやもと）\島林より\食物アナフィラキシー_PPT\JPG\P3_03.jpg"/>
          <p:cNvPicPr>
            <a:picLocks noChangeAspect="1" noChangeArrowheads="1"/>
          </p:cNvPicPr>
          <p:nvPr/>
        </p:nvPicPr>
        <p:blipFill>
          <a:blip r:embed="rId4" cstate="print"/>
          <a:srcRect/>
          <a:stretch>
            <a:fillRect/>
          </a:stretch>
        </p:blipFill>
        <p:spPr bwMode="auto">
          <a:xfrm>
            <a:off x="4786314" y="3571876"/>
            <a:ext cx="526301" cy="784800"/>
          </a:xfrm>
          <a:prstGeom prst="rect">
            <a:avLst/>
          </a:prstGeom>
          <a:noFill/>
        </p:spPr>
      </p:pic>
      <p:pic>
        <p:nvPicPr>
          <p:cNvPr id="1029" name="Picture 5" descr="H:\Users\MIYAMOTO（みやもと）\島林より\食物アナフィラキシー_PPT\JPG\P3_04.jpg"/>
          <p:cNvPicPr>
            <a:picLocks noChangeAspect="1" noChangeArrowheads="1"/>
          </p:cNvPicPr>
          <p:nvPr/>
        </p:nvPicPr>
        <p:blipFill>
          <a:blip r:embed="rId5" cstate="print"/>
          <a:srcRect/>
          <a:stretch>
            <a:fillRect/>
          </a:stretch>
        </p:blipFill>
        <p:spPr bwMode="auto">
          <a:xfrm>
            <a:off x="7572396" y="4286256"/>
            <a:ext cx="588354" cy="784800"/>
          </a:xfrm>
          <a:prstGeom prst="rect">
            <a:avLst/>
          </a:prstGeom>
          <a:noFill/>
        </p:spPr>
      </p:pic>
      <p:pic>
        <p:nvPicPr>
          <p:cNvPr id="1030" name="Picture 6" descr="H:\Users\MIYAMOTO（みやもと）\島林より\食物アナフィラキシー_PPT\JPG\P3_05.jpg"/>
          <p:cNvPicPr>
            <a:picLocks noChangeAspect="1" noChangeArrowheads="1"/>
          </p:cNvPicPr>
          <p:nvPr/>
        </p:nvPicPr>
        <p:blipFill>
          <a:blip r:embed="rId6" cstate="print"/>
          <a:srcRect/>
          <a:stretch>
            <a:fillRect/>
          </a:stretch>
        </p:blipFill>
        <p:spPr bwMode="auto">
          <a:xfrm>
            <a:off x="4643438" y="4748583"/>
            <a:ext cx="500066" cy="9654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00034" y="1571612"/>
            <a:ext cx="4968552" cy="338554"/>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sz="1600" dirty="0" smtClean="0">
                <a:latin typeface="HGPｺﾞｼｯｸE" pitchFamily="50" charset="-128"/>
                <a:ea typeface="HGPｺﾞｼｯｸE" pitchFamily="50" charset="-128"/>
                <a:cs typeface="ＭＳ Ｐゴシック" pitchFamily="50" charset="-128"/>
              </a:rPr>
              <a:t>日本におけるアナフィラキシーによる死亡者数</a:t>
            </a:r>
          </a:p>
        </p:txBody>
      </p:sp>
      <p:sp>
        <p:nvSpPr>
          <p:cNvPr id="36" name="テキスト ボックス 35"/>
          <p:cNvSpPr txBox="1"/>
          <p:nvPr/>
        </p:nvSpPr>
        <p:spPr>
          <a:xfrm>
            <a:off x="3286116" y="5882034"/>
            <a:ext cx="5544616" cy="230832"/>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厚生労働省：平成</a:t>
            </a:r>
            <a:r>
              <a:rPr lang="en-US" altLang="ja-JP" sz="900" dirty="0" smtClean="0">
                <a:latin typeface="HGPｺﾞｼｯｸE" pitchFamily="50" charset="-128"/>
                <a:ea typeface="HGPｺﾞｼｯｸE" pitchFamily="50" charset="-128"/>
              </a:rPr>
              <a:t>18</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23</a:t>
            </a:r>
            <a:r>
              <a:rPr lang="ja-JP" altLang="en-US" sz="900" dirty="0" smtClean="0">
                <a:latin typeface="HGPｺﾞｼｯｸE" pitchFamily="50" charset="-128"/>
                <a:ea typeface="HGPｺﾞｼｯｸE" pitchFamily="50" charset="-128"/>
              </a:rPr>
              <a:t>年 人口動態統計 </a:t>
            </a:r>
            <a:r>
              <a:rPr lang="en-US" altLang="ja-JP" sz="900" dirty="0" smtClean="0">
                <a:latin typeface="HGPｺﾞｼｯｸE" pitchFamily="50" charset="-128"/>
                <a:ea typeface="HGPｺﾞｼｯｸE" pitchFamily="50" charset="-128"/>
              </a:rPr>
              <a:t>『</a:t>
            </a:r>
            <a:r>
              <a:rPr lang="ja-JP" altLang="en-US" sz="900" dirty="0" smtClean="0">
                <a:latin typeface="HGPｺﾞｼｯｸE" pitchFamily="50" charset="-128"/>
                <a:ea typeface="HGPｺﾞｼｯｸE" pitchFamily="50" charset="-128"/>
              </a:rPr>
              <a:t>死亡数、性・死因（死因基本分類）別</a:t>
            </a:r>
            <a:r>
              <a:rPr lang="en-US" altLang="ja-JP" sz="900" dirty="0" smtClean="0">
                <a:latin typeface="HGPｺﾞｼｯｸE" pitchFamily="50" charset="-128"/>
                <a:ea typeface="HGPｺﾞｼｯｸE" pitchFamily="50" charset="-128"/>
              </a:rPr>
              <a:t>』</a:t>
            </a:r>
            <a:r>
              <a:rPr lang="ja-JP" altLang="en-US" sz="900" dirty="0" smtClean="0">
                <a:latin typeface="HGPｺﾞｼｯｸE" pitchFamily="50" charset="-128"/>
                <a:ea typeface="HGPｺﾞｼｯｸE" pitchFamily="50" charset="-128"/>
              </a:rPr>
              <a:t>より作図</a:t>
            </a:r>
          </a:p>
        </p:txBody>
      </p:sp>
      <p:sp>
        <p:nvSpPr>
          <p:cNvPr id="9" name="テキスト ボックス 8"/>
          <p:cNvSpPr txBox="1"/>
          <p:nvPr/>
        </p:nvSpPr>
        <p:spPr>
          <a:xfrm>
            <a:off x="500034" y="5000636"/>
            <a:ext cx="8280920" cy="861774"/>
          </a:xfrm>
          <a:prstGeom prst="rect">
            <a:avLst/>
          </a:prstGeom>
          <a:noFill/>
        </p:spPr>
        <p:txBody>
          <a:bodyPr wrap="square" rtlCol="0">
            <a:spAutoFit/>
          </a:bodyPr>
          <a:lstStyle/>
          <a:p>
            <a:pPr marL="322263" indent="-322263"/>
            <a:r>
              <a:rPr lang="ja-JP" altLang="en-US" sz="1000" dirty="0" smtClean="0">
                <a:latin typeface="HGPｺﾞｼｯｸE" pitchFamily="50" charset="-128"/>
                <a:ea typeface="HGPｺﾞｼｯｸE" pitchFamily="50" charset="-128"/>
              </a:rPr>
              <a:t>方法：「厚生労働省の人口動態統計（</a:t>
            </a:r>
            <a:r>
              <a:rPr lang="en-US" altLang="ja-JP" sz="1000" dirty="0" smtClean="0">
                <a:latin typeface="HGPｺﾞｼｯｸE" pitchFamily="50" charset="-128"/>
                <a:ea typeface="HGPｺﾞｼｯｸE" pitchFamily="50" charset="-128"/>
              </a:rPr>
              <a:t>2006</a:t>
            </a:r>
            <a:r>
              <a:rPr lang="ja-JP" altLang="en-US" sz="1000" dirty="0" smtClean="0">
                <a:latin typeface="HGPｺﾞｼｯｸE" pitchFamily="50" charset="-128"/>
                <a:ea typeface="HGPｺﾞｼｯｸE" pitchFamily="50" charset="-128"/>
              </a:rPr>
              <a:t>年～</a:t>
            </a:r>
            <a:r>
              <a:rPr lang="en-US" altLang="ja-JP" sz="1000" dirty="0" smtClean="0">
                <a:latin typeface="HGPｺﾞｼｯｸE" pitchFamily="50" charset="-128"/>
                <a:ea typeface="HGPｺﾞｼｯｸE" pitchFamily="50" charset="-128"/>
              </a:rPr>
              <a:t>2011</a:t>
            </a:r>
            <a:r>
              <a:rPr lang="ja-JP" altLang="en-US" sz="1000" dirty="0" smtClean="0">
                <a:latin typeface="HGPｺﾞｼｯｸE" pitchFamily="50" charset="-128"/>
                <a:ea typeface="HGPｺﾞｼｯｸE" pitchFamily="50" charset="-128"/>
              </a:rPr>
              <a:t>年）のデータを用いて、</a:t>
            </a:r>
            <a:r>
              <a:rPr lang="en-US" altLang="ja-JP" sz="1000" dirty="0" smtClean="0">
                <a:latin typeface="HGPｺﾞｼｯｸE" pitchFamily="50" charset="-128"/>
                <a:ea typeface="HGPｺﾞｼｯｸE" pitchFamily="50" charset="-128"/>
              </a:rPr>
              <a:t>ICD-10</a:t>
            </a:r>
            <a:r>
              <a:rPr lang="en-US" altLang="ja-JP" sz="1000" baseline="30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に準拠した「疾病、傷害及び死因分類」のうち、以下のアナフィラキシー発現に基づく死亡と考えられる死因 （スズメバチ・ジガバチ及びミツバチとの接触、有害食物反応によるアナフィラキシーショック、適正に投与された正しい薬物及び薬剤の有害作用によるアナフィラキシーショック、血清によるアナフィラキシーショック、アナフィラキシーショック・詳細不明）</a:t>
            </a:r>
          </a:p>
          <a:p>
            <a:pPr marL="331788" indent="-331788"/>
            <a:r>
              <a:rPr lang="ja-JP" altLang="en-US" sz="1000" dirty="0" smtClean="0">
                <a:latin typeface="HGPｺﾞｼｯｸE" pitchFamily="50" charset="-128"/>
                <a:ea typeface="HGPｺﾞｼｯｸE" pitchFamily="50" charset="-128"/>
              </a:rPr>
              <a:t>* </a:t>
            </a:r>
            <a:r>
              <a:rPr lang="en-US" altLang="ja-JP" sz="1000" dirty="0" smtClean="0">
                <a:latin typeface="HGPｺﾞｼｯｸE" pitchFamily="50" charset="-128"/>
                <a:ea typeface="HGPｺﾞｼｯｸE" pitchFamily="50" charset="-128"/>
              </a:rPr>
              <a:t>ICD</a:t>
            </a:r>
            <a:r>
              <a:rPr lang="ja-JP" altLang="en-US" sz="1000" dirty="0" smtClean="0">
                <a:latin typeface="HGPｺﾞｼｯｸE" pitchFamily="50" charset="-128"/>
                <a:ea typeface="HGPｺﾞｼｯｸE" pitchFamily="50" charset="-128"/>
              </a:rPr>
              <a:t>：</a:t>
            </a:r>
            <a:r>
              <a:rPr lang="en-US" altLang="ja-JP" sz="1000" dirty="0" smtClean="0">
                <a:latin typeface="HGPｺﾞｼｯｸE" pitchFamily="50" charset="-128"/>
                <a:ea typeface="HGPｺﾞｼｯｸE" pitchFamily="50" charset="-128"/>
              </a:rPr>
              <a:t>International Statistical Classification of Diseases and Related Health Problems</a:t>
            </a:r>
            <a:r>
              <a:rPr lang="ja-JP" altLang="en-US" sz="1000" dirty="0" smtClean="0">
                <a:latin typeface="HGPｺﾞｼｯｸE" pitchFamily="50" charset="-128"/>
                <a:ea typeface="HGPｺﾞｼｯｸE" pitchFamily="50" charset="-128"/>
              </a:rPr>
              <a:t>（疾病及び関連保健問題の国際統計分類）、なお</a:t>
            </a:r>
            <a:r>
              <a:rPr lang="en-US" altLang="ja-JP" sz="1000" dirty="0" smtClean="0">
                <a:latin typeface="HGPｺﾞｼｯｸE" pitchFamily="50" charset="-128"/>
                <a:ea typeface="HGPｺﾞｼｯｸE" pitchFamily="50" charset="-128"/>
              </a:rPr>
              <a:t>1995</a:t>
            </a:r>
            <a:r>
              <a:rPr lang="ja-JP" altLang="en-US" sz="1000" dirty="0" smtClean="0">
                <a:latin typeface="HGPｺﾞｼｯｸE" pitchFamily="50" charset="-128"/>
                <a:ea typeface="HGPｺﾞｼｯｸE" pitchFamily="50" charset="-128"/>
              </a:rPr>
              <a:t>年より</a:t>
            </a:r>
            <a:endParaRPr lang="en-US" altLang="ja-JP" sz="1000" dirty="0" smtClean="0">
              <a:latin typeface="HGPｺﾞｼｯｸE" pitchFamily="50" charset="-128"/>
              <a:ea typeface="HGPｺﾞｼｯｸE" pitchFamily="50" charset="-128"/>
            </a:endParaRPr>
          </a:p>
          <a:p>
            <a:pPr marL="363538"/>
            <a:r>
              <a:rPr lang="en-US" altLang="ja-JP" sz="1000" dirty="0" smtClean="0">
                <a:latin typeface="HGPｺﾞｼｯｸE" pitchFamily="50" charset="-128"/>
                <a:ea typeface="HGPｺﾞｼｯｸE" pitchFamily="50" charset="-128"/>
              </a:rPr>
              <a:t>ICD-10</a:t>
            </a:r>
            <a:r>
              <a:rPr lang="ja-JP" altLang="en-US" sz="1000" dirty="0" smtClean="0">
                <a:latin typeface="HGPｺﾞｼｯｸE" pitchFamily="50" charset="-128"/>
                <a:ea typeface="HGPｺﾞｼｯｸE" pitchFamily="50" charset="-128"/>
              </a:rPr>
              <a:t>が人口動態統計に用いられている。</a:t>
            </a:r>
          </a:p>
        </p:txBody>
      </p:sp>
      <p:sp>
        <p:nvSpPr>
          <p:cNvPr id="8" name="タイトル 7"/>
          <p:cNvSpPr>
            <a:spLocks noGrp="1"/>
          </p:cNvSpPr>
          <p:nvPr>
            <p:ph type="title"/>
          </p:nvPr>
        </p:nvSpPr>
        <p:spPr/>
        <p:txBody>
          <a:bodyPr>
            <a:normAutofit/>
          </a:bodyPr>
          <a:lstStyle/>
          <a:p>
            <a:r>
              <a:rPr lang="ja-JP" altLang="en-US" dirty="0" smtClean="0">
                <a:cs typeface="ＭＳ Ｐゴシック" pitchFamily="50" charset="-128"/>
              </a:rPr>
              <a:t>日本では、アナフィラキシーによる死亡が</a:t>
            </a:r>
            <a:br>
              <a:rPr lang="ja-JP" altLang="en-US" dirty="0" smtClean="0">
                <a:cs typeface="ＭＳ Ｐゴシック" pitchFamily="50" charset="-128"/>
              </a:rPr>
            </a:br>
            <a:r>
              <a:rPr lang="ja-JP" altLang="en-US" dirty="0" smtClean="0">
                <a:cs typeface="ＭＳ Ｐゴシック" pitchFamily="50" charset="-128"/>
              </a:rPr>
              <a:t>毎年</a:t>
            </a:r>
            <a:r>
              <a:rPr lang="en-US" altLang="ja-JP" dirty="0" smtClean="0">
                <a:cs typeface="ＭＳ Ｐゴシック" pitchFamily="50" charset="-128"/>
              </a:rPr>
              <a:t>40</a:t>
            </a:r>
            <a:r>
              <a:rPr lang="ja-JP" altLang="en-US" dirty="0" smtClean="0">
                <a:cs typeface="ＭＳ Ｐゴシック" pitchFamily="50" charset="-128"/>
              </a:rPr>
              <a:t>～</a:t>
            </a:r>
            <a:r>
              <a:rPr lang="en-US" altLang="ja-JP" dirty="0" smtClean="0">
                <a:cs typeface="ＭＳ Ｐゴシック" pitchFamily="50" charset="-128"/>
              </a:rPr>
              <a:t>70</a:t>
            </a:r>
            <a:r>
              <a:rPr lang="ja-JP" altLang="en-US" dirty="0" smtClean="0">
                <a:cs typeface="ＭＳ Ｐゴシック" pitchFamily="50" charset="-128"/>
              </a:rPr>
              <a:t>例報告されています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4</a:t>
            </a:fld>
            <a:endParaRPr kumimoji="1" lang="ja-JP" altLang="en-US" dirty="0"/>
          </a:p>
        </p:txBody>
      </p:sp>
      <p:graphicFrame>
        <p:nvGraphicFramePr>
          <p:cNvPr id="11" name="Group 274"/>
          <p:cNvGraphicFramePr>
            <a:graphicFrameLocks noGrp="1"/>
          </p:cNvGraphicFramePr>
          <p:nvPr/>
        </p:nvGraphicFramePr>
        <p:xfrm>
          <a:off x="500032" y="2071678"/>
          <a:ext cx="7929618" cy="2857520"/>
        </p:xfrm>
        <a:graphic>
          <a:graphicData uri="http://schemas.openxmlformats.org/drawingml/2006/table">
            <a:tbl>
              <a:tblPr/>
              <a:tblGrid>
                <a:gridCol w="3481296"/>
                <a:gridCol w="741387"/>
                <a:gridCol w="741387"/>
                <a:gridCol w="741387"/>
                <a:gridCol w="741387"/>
                <a:gridCol w="741387"/>
                <a:gridCol w="741387"/>
              </a:tblGrid>
              <a:tr h="415010">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PｺﾞｼｯｸE" pitchFamily="50" charset="-128"/>
                          <a:ea typeface="HGPｺﾞｼｯｸE" pitchFamily="50" charset="-128"/>
                        </a:rPr>
                        <a:t>西暦（年）</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2006</a:t>
                      </a:r>
                      <a:endParaRPr kumimoji="1" lang="ja-JP" altLang="en-US" sz="18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PｺﾞｼｯｸE" pitchFamily="50" charset="-128"/>
                          <a:ea typeface="HGPｺﾞｼｯｸE" pitchFamily="50" charset="-128"/>
                        </a:rPr>
                        <a:t>2011</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年間死亡者数（人）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71</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ハチ関係（人）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16</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食物（人）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5</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医薬品（人）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32</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血清（人）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0</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85">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HGPｺﾞｼｯｸE" pitchFamily="50" charset="-128"/>
                          <a:ea typeface="HGPｺﾞｼｯｸE" pitchFamily="50" charset="-128"/>
                        </a:rPr>
                        <a:t>詳細不明（人）</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smtClean="0">
                          <a:ln>
                            <a:noFill/>
                          </a:ln>
                          <a:solidFill>
                            <a:schemeClr val="tx1"/>
                          </a:solidFill>
                          <a:effectLst/>
                          <a:latin typeface="HGPｺﾞｼｯｸE" pitchFamily="50" charset="-128"/>
                          <a:ea typeface="HGPｺﾞｼｯｸE" pitchFamily="50"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smtClean="0">
                          <a:ln>
                            <a:noFill/>
                          </a:ln>
                          <a:solidFill>
                            <a:schemeClr val="tx1"/>
                          </a:solidFill>
                          <a:effectLst/>
                          <a:latin typeface="HGPｺﾞｼｯｸE" pitchFamily="50" charset="-128"/>
                          <a:ea typeface="HGPｺﾞｼｯｸE" pitchFamily="50"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smtClean="0">
                          <a:ln>
                            <a:noFill/>
                          </a:ln>
                          <a:solidFill>
                            <a:schemeClr val="tx1"/>
                          </a:solidFill>
                          <a:effectLst/>
                          <a:latin typeface="HGPｺﾞｼｯｸE" pitchFamily="50" charset="-128"/>
                          <a:ea typeface="HGPｺﾞｼｯｸE" pitchFamily="50"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
                          <a:srgbClr val="669900"/>
                        </a:buClr>
                        <a:buSzTx/>
                        <a:buFont typeface="Wingdings" pitchFamily="2" charset="2"/>
                        <a:buNone/>
                        <a:tabLst/>
                      </a:pPr>
                      <a:r>
                        <a:rPr kumimoji="1" lang="en-US" altLang="ja-JP" sz="1600" b="0" i="0" u="none" strike="noStrike" cap="none" normalizeH="0" baseline="0" dirty="0" smtClean="0">
                          <a:ln>
                            <a:noFill/>
                          </a:ln>
                          <a:solidFill>
                            <a:schemeClr val="tx1"/>
                          </a:solidFill>
                          <a:effectLst/>
                          <a:latin typeface="HGPｺﾞｼｯｸE" pitchFamily="50" charset="-128"/>
                          <a:ea typeface="HGPｺﾞｼｯｸE" pitchFamily="50" charset="-128"/>
                        </a:rPr>
                        <a:t>18</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16182" y="1357298"/>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アレルゲンによる心停止発現までの時間（中央値）</a:t>
            </a:r>
            <a:r>
              <a:rPr lang="ja-JP" altLang="en-US" sz="1400" dirty="0" smtClean="0">
                <a:latin typeface="HGPｺﾞｼｯｸE" pitchFamily="50" charset="-128"/>
                <a:ea typeface="HGPｺﾞｼｯｸE" pitchFamily="50" charset="-128"/>
                <a:cs typeface="ＭＳ Ｐゴシック" pitchFamily="50" charset="-128"/>
              </a:rPr>
              <a:t>［海外データ］</a:t>
            </a:r>
          </a:p>
        </p:txBody>
      </p:sp>
      <p:sp>
        <p:nvSpPr>
          <p:cNvPr id="36" name="テキスト ボックス 35"/>
          <p:cNvSpPr txBox="1"/>
          <p:nvPr/>
        </p:nvSpPr>
        <p:spPr>
          <a:xfrm>
            <a:off x="3571868" y="5929330"/>
            <a:ext cx="5112568" cy="261610"/>
          </a:xfrm>
          <a:prstGeom prst="rect">
            <a:avLst/>
          </a:prstGeom>
          <a:noFill/>
        </p:spPr>
        <p:txBody>
          <a:bodyPr wrap="square" rtlCol="0">
            <a:spAutoFit/>
          </a:bodyPr>
          <a:lstStyle/>
          <a:p>
            <a:pPr algn="r"/>
            <a:r>
              <a:rPr lang="en-US" altLang="ja-JP" sz="1050" dirty="0" err="1" smtClean="0">
                <a:latin typeface="HGPｺﾞｼｯｸE" pitchFamily="50" charset="-128"/>
                <a:ea typeface="HGPｺﾞｼｯｸE" pitchFamily="50" charset="-128"/>
              </a:rPr>
              <a:t>Pumphrey</a:t>
            </a:r>
            <a:r>
              <a:rPr lang="en-US" altLang="ja-JP" sz="1050" dirty="0" smtClean="0">
                <a:latin typeface="HGPｺﾞｼｯｸE" pitchFamily="50" charset="-128"/>
                <a:ea typeface="HGPｺﾞｼｯｸE" pitchFamily="50" charset="-128"/>
              </a:rPr>
              <a:t>, R. S. H.</a:t>
            </a:r>
            <a:r>
              <a:rPr lang="ja-JP" altLang="en-US" sz="1050" dirty="0" smtClean="0">
                <a:latin typeface="HGPｺﾞｼｯｸE" pitchFamily="50" charset="-128"/>
                <a:ea typeface="HGPｺﾞｼｯｸE" pitchFamily="50" charset="-128"/>
              </a:rPr>
              <a:t>：</a:t>
            </a:r>
            <a:r>
              <a:rPr lang="en-US" altLang="ja-JP" sz="1050" dirty="0" err="1" smtClean="0">
                <a:latin typeface="HGPｺﾞｼｯｸE" pitchFamily="50" charset="-128"/>
                <a:ea typeface="HGPｺﾞｼｯｸE" pitchFamily="50" charset="-128"/>
              </a:rPr>
              <a:t>Clin</a:t>
            </a:r>
            <a:r>
              <a:rPr lang="en-US" altLang="ja-JP" sz="1050" dirty="0" smtClean="0">
                <a:latin typeface="HGPｺﾞｼｯｸE" pitchFamily="50" charset="-128"/>
                <a:ea typeface="HGPｺﾞｼｯｸE" pitchFamily="50" charset="-128"/>
              </a:rPr>
              <a:t> Exp Allergy 30</a:t>
            </a:r>
            <a:r>
              <a:rPr lang="ja-JP" altLang="en-US" sz="1050" dirty="0" smtClean="0">
                <a:latin typeface="HGPｺﾞｼｯｸE" pitchFamily="50" charset="-128"/>
                <a:ea typeface="HGPｺﾞｼｯｸE" pitchFamily="50" charset="-128"/>
              </a:rPr>
              <a:t>（</a:t>
            </a:r>
            <a:r>
              <a:rPr lang="en-US" altLang="ja-JP" sz="1050" dirty="0" smtClean="0">
                <a:latin typeface="HGPｺﾞｼｯｸE" pitchFamily="50" charset="-128"/>
                <a:ea typeface="HGPｺﾞｼｯｸE" pitchFamily="50" charset="-128"/>
              </a:rPr>
              <a:t>8</a:t>
            </a:r>
            <a:r>
              <a:rPr lang="ja-JP" altLang="en-US" sz="1050" dirty="0" smtClean="0">
                <a:latin typeface="HGPｺﾞｼｯｸE" pitchFamily="50" charset="-128"/>
                <a:ea typeface="HGPｺﾞｼｯｸE" pitchFamily="50" charset="-128"/>
              </a:rPr>
              <a:t>）：</a:t>
            </a:r>
            <a:r>
              <a:rPr lang="en-US" altLang="ja-JP" sz="1050" dirty="0" smtClean="0">
                <a:latin typeface="HGPｺﾞｼｯｸE" pitchFamily="50" charset="-128"/>
                <a:ea typeface="HGPｺﾞｼｯｸE" pitchFamily="50" charset="-128"/>
              </a:rPr>
              <a:t>1144, 2000</a:t>
            </a:r>
            <a:r>
              <a:rPr lang="ja-JP" altLang="en-US" sz="1050" dirty="0" smtClean="0">
                <a:latin typeface="HGPｺﾞｼｯｸE" pitchFamily="50" charset="-128"/>
                <a:ea typeface="HGPｺﾞｼｯｸE" pitchFamily="50" charset="-128"/>
              </a:rPr>
              <a:t>より作図 ［</a:t>
            </a:r>
            <a:r>
              <a:rPr lang="en-US" altLang="ja-JP" sz="1050" dirty="0" smtClean="0">
                <a:latin typeface="HGPｺﾞｼｯｸE" pitchFamily="50" charset="-128"/>
                <a:ea typeface="HGPｺﾞｼｯｸE" pitchFamily="50" charset="-128"/>
              </a:rPr>
              <a:t>L20050901009</a:t>
            </a:r>
            <a:r>
              <a:rPr lang="ja-JP" altLang="en-US" sz="1050" dirty="0" smtClean="0">
                <a:latin typeface="HGPｺﾞｼｯｸE" pitchFamily="50" charset="-128"/>
                <a:ea typeface="HGPｺﾞｼｯｸE" pitchFamily="50" charset="-128"/>
              </a:rPr>
              <a:t>］</a:t>
            </a:r>
          </a:p>
        </p:txBody>
      </p:sp>
      <p:sp>
        <p:nvSpPr>
          <p:cNvPr id="10" name="テキスト ボックス 9"/>
          <p:cNvSpPr txBox="1"/>
          <p:nvPr/>
        </p:nvSpPr>
        <p:spPr>
          <a:xfrm>
            <a:off x="755576" y="5286388"/>
            <a:ext cx="7531200" cy="707886"/>
          </a:xfrm>
          <a:prstGeom prst="rect">
            <a:avLst/>
          </a:prstGeom>
          <a:noFill/>
        </p:spPr>
        <p:txBody>
          <a:bodyPr wrap="square" rtlCol="0">
            <a:spAutoFit/>
          </a:bodyPr>
          <a:lstStyle/>
          <a:p>
            <a:r>
              <a:rPr lang="en-US" altLang="ja-JP" sz="1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試験概要</a:t>
            </a:r>
            <a:r>
              <a:rPr lang="en-US" altLang="ja-JP" sz="1000" dirty="0" smtClean="0">
                <a:latin typeface="HGPｺﾞｼｯｸE" pitchFamily="50" charset="-128"/>
                <a:ea typeface="HGPｺﾞｼｯｸE" pitchFamily="50" charset="-128"/>
              </a:rPr>
              <a:t>】</a:t>
            </a:r>
          </a:p>
          <a:p>
            <a:r>
              <a:rPr lang="ja-JP" altLang="en-US" sz="1000" dirty="0" smtClean="0">
                <a:latin typeface="HGPｺﾞｼｯｸE" pitchFamily="50" charset="-128"/>
                <a:ea typeface="HGPｺﾞｼｯｸE" pitchFamily="50" charset="-128"/>
              </a:rPr>
              <a:t>対象：英国立統計局（</a:t>
            </a:r>
            <a:r>
              <a:rPr lang="en-US" altLang="ja-JP" sz="1000" dirty="0" smtClean="0">
                <a:latin typeface="HGPｺﾞｼｯｸE" pitchFamily="50" charset="-128"/>
                <a:ea typeface="HGPｺﾞｼｯｸE" pitchFamily="50" charset="-128"/>
              </a:rPr>
              <a:t>The Office for National </a:t>
            </a:r>
            <a:r>
              <a:rPr lang="en-US" altLang="ja-JP" sz="1000" dirty="0" err="1" smtClean="0">
                <a:latin typeface="HGPｺﾞｼｯｸE" pitchFamily="50" charset="-128"/>
                <a:ea typeface="HGPｺﾞｼｯｸE" pitchFamily="50" charset="-128"/>
              </a:rPr>
              <a:t>Statistics:ONS</a:t>
            </a:r>
            <a:r>
              <a:rPr lang="ja-JP" altLang="en-US" sz="1000" dirty="0" smtClean="0">
                <a:latin typeface="HGPｺﾞｼｯｸE" pitchFamily="50" charset="-128"/>
                <a:ea typeface="HGPｺﾞｼｯｸE" pitchFamily="50" charset="-128"/>
              </a:rPr>
              <a:t>）に</a:t>
            </a:r>
            <a:r>
              <a:rPr lang="en-US" altLang="ja-JP" sz="1000" dirty="0" smtClean="0">
                <a:latin typeface="HGPｺﾞｼｯｸE" pitchFamily="50" charset="-128"/>
                <a:ea typeface="HGPｺﾞｼｯｸE" pitchFamily="50" charset="-128"/>
              </a:rPr>
              <a:t>1992</a:t>
            </a:r>
            <a:r>
              <a:rPr lang="ja-JP" altLang="en-US" sz="1000" dirty="0" smtClean="0">
                <a:latin typeface="HGPｺﾞｼｯｸE" pitchFamily="50" charset="-128"/>
                <a:ea typeface="HGPｺﾞｼｯｸE" pitchFamily="50" charset="-128"/>
              </a:rPr>
              <a:t>～</a:t>
            </a:r>
            <a:r>
              <a:rPr lang="en-US" altLang="ja-JP" sz="1000" dirty="0" smtClean="0">
                <a:latin typeface="HGPｺﾞｼｯｸE" pitchFamily="50" charset="-128"/>
                <a:ea typeface="HGPｺﾞｼｯｸE" pitchFamily="50" charset="-128"/>
              </a:rPr>
              <a:t>1998</a:t>
            </a:r>
            <a:r>
              <a:rPr lang="ja-JP" altLang="en-US" sz="1000" dirty="0" smtClean="0">
                <a:latin typeface="HGPｺﾞｼｯｸE" pitchFamily="50" charset="-128"/>
                <a:ea typeface="HGPｺﾞｼｯｸE" pitchFamily="50" charset="-128"/>
              </a:rPr>
              <a:t>年までに登録された死亡を含むアナフィラキシー患者</a:t>
            </a:r>
            <a:r>
              <a:rPr lang="en-US" altLang="ja-JP" sz="1000" dirty="0" smtClean="0">
                <a:latin typeface="HGPｺﾞｼｯｸE" pitchFamily="50" charset="-128"/>
                <a:ea typeface="HGPｺﾞｼｯｸE" pitchFamily="50" charset="-128"/>
              </a:rPr>
              <a:t>124</a:t>
            </a:r>
            <a:r>
              <a:rPr lang="ja-JP" altLang="en-US" sz="1000" dirty="0" smtClean="0">
                <a:latin typeface="HGPｺﾞｼｯｸE" pitchFamily="50" charset="-128"/>
                <a:ea typeface="HGPｺﾞｼｯｸE" pitchFamily="50" charset="-128"/>
              </a:rPr>
              <a:t>例</a:t>
            </a:r>
          </a:p>
          <a:p>
            <a:pPr marL="331788" indent="-331788"/>
            <a:r>
              <a:rPr lang="ja-JP" altLang="en-US" sz="1000" dirty="0" smtClean="0">
                <a:latin typeface="HGPｺﾞｼｯｸE" pitchFamily="50" charset="-128"/>
                <a:ea typeface="HGPｺﾞｼｯｸE" pitchFamily="50" charset="-128"/>
              </a:rPr>
              <a:t>方法：死亡を含む致死的アナフィラキシー発現症例の、既往歴、ショック反応、検死などの調査結果から、アナフィラキシー発現から心停止までの時間、アドレナリン使用のタイミング、予後などを調査した。</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アナフィラキシー発現から心停止までの時間は、</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薬剤では</a:t>
            </a:r>
            <a:r>
              <a:rPr lang="en-US" altLang="ja-JP" dirty="0" smtClean="0">
                <a:cs typeface="ＭＳ Ｐゴシック" pitchFamily="50" charset="-128"/>
              </a:rPr>
              <a:t>5</a:t>
            </a:r>
            <a:r>
              <a:rPr lang="ja-JP" altLang="en-US" dirty="0" smtClean="0">
                <a:cs typeface="ＭＳ Ｐゴシック" pitchFamily="50" charset="-128"/>
              </a:rPr>
              <a:t>分、蜂毒では</a:t>
            </a:r>
            <a:r>
              <a:rPr lang="en-US" altLang="ja-JP" dirty="0" smtClean="0">
                <a:cs typeface="ＭＳ Ｐゴシック" pitchFamily="50" charset="-128"/>
              </a:rPr>
              <a:t>15</a:t>
            </a:r>
            <a:r>
              <a:rPr lang="ja-JP" altLang="en-US" dirty="0" smtClean="0">
                <a:cs typeface="ＭＳ Ｐゴシック" pitchFamily="50" charset="-128"/>
              </a:rPr>
              <a:t>分、食物では</a:t>
            </a:r>
            <a:r>
              <a:rPr lang="en-US" altLang="ja-JP" dirty="0" smtClean="0">
                <a:cs typeface="ＭＳ Ｐゴシック" pitchFamily="50" charset="-128"/>
              </a:rPr>
              <a:t>30</a:t>
            </a:r>
            <a:r>
              <a:rPr lang="ja-JP" altLang="en-US" dirty="0" smtClean="0">
                <a:cs typeface="ＭＳ Ｐゴシック" pitchFamily="50" charset="-128"/>
              </a:rPr>
              <a:t>分と報告</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されています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5</a:t>
            </a:fld>
            <a:endParaRPr kumimoji="1" lang="ja-JP" altLang="en-US" dirty="0"/>
          </a:p>
        </p:txBody>
      </p:sp>
      <p:grpSp>
        <p:nvGrpSpPr>
          <p:cNvPr id="40" name="グループ化 39"/>
          <p:cNvGrpSpPr/>
          <p:nvPr/>
        </p:nvGrpSpPr>
        <p:grpSpPr>
          <a:xfrm>
            <a:off x="611188" y="1785926"/>
            <a:ext cx="8208962" cy="3527425"/>
            <a:chOff x="611188" y="2044715"/>
            <a:chExt cx="8208962" cy="3527425"/>
          </a:xfrm>
        </p:grpSpPr>
        <p:sp>
          <p:nvSpPr>
            <p:cNvPr id="9" name="Rectangle 45"/>
            <p:cNvSpPr>
              <a:spLocks noChangeArrowheads="1"/>
            </p:cNvSpPr>
            <p:nvPr/>
          </p:nvSpPr>
          <p:spPr bwMode="auto">
            <a:xfrm>
              <a:off x="1763713" y="2420938"/>
              <a:ext cx="6121400" cy="2376487"/>
            </a:xfrm>
            <a:prstGeom prst="rect">
              <a:avLst/>
            </a:prstGeom>
            <a:solidFill>
              <a:srgbClr val="FFF0AC"/>
            </a:solidFill>
            <a:ln w="19050" algn="ctr">
              <a:noFill/>
              <a:miter lim="800000"/>
              <a:headEnd/>
              <a:tailEnd/>
            </a:ln>
          </p:spPr>
          <p:txBody>
            <a:bodyPr wrap="none" anchor="ctr"/>
            <a:lstStyle/>
            <a:p>
              <a:endParaRPr lang="ja-JP" altLang="en-US"/>
            </a:p>
          </p:txBody>
        </p:sp>
        <p:pic>
          <p:nvPicPr>
            <p:cNvPr id="11" name="図 1" descr="8A.png"/>
            <p:cNvPicPr>
              <a:picLocks noChangeAspect="1"/>
            </p:cNvPicPr>
            <p:nvPr/>
          </p:nvPicPr>
          <p:blipFill>
            <a:blip r:embed="rId2" cstate="print"/>
            <a:srcRect/>
            <a:stretch>
              <a:fillRect/>
            </a:stretch>
          </p:blipFill>
          <p:spPr bwMode="auto">
            <a:xfrm>
              <a:off x="2690813" y="2527300"/>
              <a:ext cx="731837" cy="828675"/>
            </a:xfrm>
            <a:prstGeom prst="rect">
              <a:avLst/>
            </a:prstGeom>
            <a:noFill/>
            <a:ln w="9525">
              <a:noFill/>
              <a:miter lim="800000"/>
              <a:headEnd/>
              <a:tailEnd/>
            </a:ln>
          </p:spPr>
        </p:pic>
        <p:pic>
          <p:nvPicPr>
            <p:cNvPr id="12" name="図 2" descr="8B.png"/>
            <p:cNvPicPr>
              <a:picLocks noChangeAspect="1"/>
            </p:cNvPicPr>
            <p:nvPr/>
          </p:nvPicPr>
          <p:blipFill>
            <a:blip r:embed="rId3" cstate="print"/>
            <a:srcRect/>
            <a:stretch>
              <a:fillRect/>
            </a:stretch>
          </p:blipFill>
          <p:spPr bwMode="auto">
            <a:xfrm>
              <a:off x="4716463" y="3209925"/>
              <a:ext cx="1176337" cy="785813"/>
            </a:xfrm>
            <a:prstGeom prst="rect">
              <a:avLst/>
            </a:prstGeom>
            <a:noFill/>
            <a:ln w="9525">
              <a:noFill/>
              <a:miter lim="800000"/>
              <a:headEnd/>
              <a:tailEnd/>
            </a:ln>
          </p:spPr>
        </p:pic>
        <p:sp>
          <p:nvSpPr>
            <p:cNvPr id="13" name="Rectangle 16"/>
            <p:cNvSpPr>
              <a:spLocks noChangeArrowheads="1"/>
            </p:cNvSpPr>
            <p:nvPr/>
          </p:nvSpPr>
          <p:spPr bwMode="auto">
            <a:xfrm>
              <a:off x="684213" y="2060575"/>
              <a:ext cx="1120775" cy="336550"/>
            </a:xfrm>
            <a:prstGeom prst="rect">
              <a:avLst/>
            </a:prstGeom>
            <a:noFill/>
            <a:ln w="9525">
              <a:noFill/>
              <a:miter lim="800000"/>
              <a:headEnd/>
              <a:tailEnd/>
            </a:ln>
          </p:spPr>
          <p:txBody>
            <a:bodyPr wrap="none" anchor="ctr">
              <a:spAutoFit/>
            </a:bodyPr>
            <a:lstStyle/>
            <a:p>
              <a:pPr algn="r" defTabSz="914400"/>
              <a:r>
                <a:rPr lang="ja-JP" altLang="en-US" sz="1600" dirty="0">
                  <a:latin typeface="HGPｺﾞｼｯｸE" pitchFamily="50" charset="-128"/>
                  <a:ea typeface="HGPｺﾞｼｯｸE" pitchFamily="50" charset="-128"/>
                </a:rPr>
                <a:t>アレルゲン</a:t>
              </a:r>
            </a:p>
          </p:txBody>
        </p:sp>
        <p:sp>
          <p:nvSpPr>
            <p:cNvPr id="14" name="Rectangle 17"/>
            <p:cNvSpPr>
              <a:spLocks noChangeArrowheads="1"/>
            </p:cNvSpPr>
            <p:nvPr/>
          </p:nvSpPr>
          <p:spPr bwMode="auto">
            <a:xfrm>
              <a:off x="4529138" y="5157788"/>
              <a:ext cx="543739" cy="307777"/>
            </a:xfrm>
            <a:prstGeom prst="rect">
              <a:avLst/>
            </a:prstGeom>
            <a:noFill/>
            <a:ln w="9525">
              <a:noFill/>
              <a:miter lim="800000"/>
              <a:headEnd/>
              <a:tailEnd/>
            </a:ln>
          </p:spPr>
          <p:txBody>
            <a:bodyPr wrap="none">
              <a:spAutoFit/>
            </a:bodyPr>
            <a:lstStyle/>
            <a:p>
              <a:pPr defTabSz="914400"/>
              <a:r>
                <a:rPr lang="ja-JP" altLang="en-US" sz="1400">
                  <a:latin typeface="HGPｺﾞｼｯｸE" pitchFamily="50" charset="-128"/>
                  <a:ea typeface="HGPｺﾞｼｯｸE" pitchFamily="50" charset="-128"/>
                </a:rPr>
                <a:t>時間</a:t>
              </a:r>
            </a:p>
          </p:txBody>
        </p:sp>
        <p:sp>
          <p:nvSpPr>
            <p:cNvPr id="15" name="Rectangle 18"/>
            <p:cNvSpPr>
              <a:spLocks noChangeArrowheads="1"/>
            </p:cNvSpPr>
            <p:nvPr/>
          </p:nvSpPr>
          <p:spPr bwMode="auto">
            <a:xfrm>
              <a:off x="1708150" y="4868863"/>
              <a:ext cx="97784"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0</a:t>
              </a:r>
            </a:p>
          </p:txBody>
        </p:sp>
        <p:sp>
          <p:nvSpPr>
            <p:cNvPr id="16" name="Rectangle 19"/>
            <p:cNvSpPr>
              <a:spLocks noChangeArrowheads="1"/>
            </p:cNvSpPr>
            <p:nvPr/>
          </p:nvSpPr>
          <p:spPr bwMode="auto">
            <a:xfrm>
              <a:off x="1047750" y="2557463"/>
              <a:ext cx="660400" cy="519112"/>
            </a:xfrm>
            <a:prstGeom prst="rect">
              <a:avLst/>
            </a:prstGeom>
            <a:noFill/>
            <a:ln w="9525">
              <a:noFill/>
              <a:miter lim="800000"/>
              <a:headEnd/>
              <a:tailEnd/>
            </a:ln>
          </p:spPr>
          <p:txBody>
            <a:bodyPr wrap="none" anchor="ctr">
              <a:spAutoFit/>
            </a:bodyPr>
            <a:lstStyle/>
            <a:p>
              <a:pPr algn="r" defTabSz="914400"/>
              <a:r>
                <a:rPr lang="ja-JP" altLang="en-US" sz="1600">
                  <a:latin typeface="HGPｺﾞｼｯｸE" pitchFamily="50" charset="-128"/>
                  <a:ea typeface="HGPｺﾞｼｯｸE" pitchFamily="50" charset="-128"/>
                </a:rPr>
                <a:t>薬剤</a:t>
              </a:r>
            </a:p>
            <a:p>
              <a:pPr algn="r" defTabSz="914400"/>
              <a:r>
                <a:rPr lang="ja-JP" altLang="en-US" sz="1200">
                  <a:latin typeface="HGPｺﾞｼｯｸE" pitchFamily="50" charset="-128"/>
                  <a:ea typeface="HGPｺﾞｼｯｸE" pitchFamily="50" charset="-128"/>
                </a:rPr>
                <a:t>（</a:t>
              </a:r>
              <a:r>
                <a:rPr lang="en-US" altLang="ja-JP" sz="1200">
                  <a:latin typeface="HGPｺﾞｼｯｸE" pitchFamily="50" charset="-128"/>
                  <a:ea typeface="HGPｺﾞｼｯｸE" pitchFamily="50" charset="-128"/>
                </a:rPr>
                <a:t>n=55</a:t>
              </a:r>
              <a:r>
                <a:rPr lang="ja-JP" altLang="en-US" sz="1200">
                  <a:latin typeface="HGPｺﾞｼｯｸE" pitchFamily="50" charset="-128"/>
                  <a:ea typeface="HGPｺﾞｼｯｸE" pitchFamily="50" charset="-128"/>
                </a:rPr>
                <a:t>）</a:t>
              </a:r>
            </a:p>
          </p:txBody>
        </p:sp>
        <p:sp>
          <p:nvSpPr>
            <p:cNvPr id="17" name="Rectangle 20"/>
            <p:cNvSpPr>
              <a:spLocks noChangeArrowheads="1"/>
            </p:cNvSpPr>
            <p:nvPr/>
          </p:nvSpPr>
          <p:spPr bwMode="auto">
            <a:xfrm>
              <a:off x="1047750" y="3349625"/>
              <a:ext cx="660400" cy="519113"/>
            </a:xfrm>
            <a:prstGeom prst="rect">
              <a:avLst/>
            </a:prstGeom>
            <a:noFill/>
            <a:ln w="9525">
              <a:noFill/>
              <a:miter lim="800000"/>
              <a:headEnd/>
              <a:tailEnd/>
            </a:ln>
          </p:spPr>
          <p:txBody>
            <a:bodyPr wrap="none" anchor="ctr">
              <a:spAutoFit/>
            </a:bodyPr>
            <a:lstStyle/>
            <a:p>
              <a:pPr algn="r" defTabSz="914400"/>
              <a:r>
                <a:rPr lang="ja-JP" altLang="en-US" sz="1600">
                  <a:latin typeface="HGPｺﾞｼｯｸE" pitchFamily="50" charset="-128"/>
                  <a:ea typeface="HGPｺﾞｼｯｸE" pitchFamily="50" charset="-128"/>
                </a:rPr>
                <a:t>蜂毒</a:t>
              </a:r>
            </a:p>
            <a:p>
              <a:pPr algn="r" defTabSz="914400"/>
              <a:r>
                <a:rPr lang="ja-JP" altLang="en-US" sz="1200">
                  <a:latin typeface="HGPｺﾞｼｯｸE" pitchFamily="50" charset="-128"/>
                  <a:ea typeface="HGPｺﾞｼｯｸE" pitchFamily="50" charset="-128"/>
                </a:rPr>
                <a:t>（</a:t>
              </a:r>
              <a:r>
                <a:rPr lang="en-US" altLang="ja-JP" sz="1200">
                  <a:latin typeface="HGPｺﾞｼｯｸE" pitchFamily="50" charset="-128"/>
                  <a:ea typeface="HGPｺﾞｼｯｸE" pitchFamily="50" charset="-128"/>
                </a:rPr>
                <a:t>n=32</a:t>
              </a:r>
              <a:r>
                <a:rPr lang="ja-JP" altLang="en-US" sz="1200">
                  <a:latin typeface="HGPｺﾞｼｯｸE" pitchFamily="50" charset="-128"/>
                  <a:ea typeface="HGPｺﾞｼｯｸE" pitchFamily="50" charset="-128"/>
                </a:rPr>
                <a:t>）</a:t>
              </a:r>
            </a:p>
          </p:txBody>
        </p:sp>
        <p:sp>
          <p:nvSpPr>
            <p:cNvPr id="18" name="Rectangle 21"/>
            <p:cNvSpPr>
              <a:spLocks noChangeArrowheads="1"/>
            </p:cNvSpPr>
            <p:nvPr/>
          </p:nvSpPr>
          <p:spPr bwMode="auto">
            <a:xfrm>
              <a:off x="1047750" y="4141788"/>
              <a:ext cx="660400" cy="519112"/>
            </a:xfrm>
            <a:prstGeom prst="rect">
              <a:avLst/>
            </a:prstGeom>
            <a:noFill/>
            <a:ln w="9525">
              <a:noFill/>
              <a:miter lim="800000"/>
              <a:headEnd/>
              <a:tailEnd/>
            </a:ln>
          </p:spPr>
          <p:txBody>
            <a:bodyPr wrap="none" anchor="ctr">
              <a:spAutoFit/>
            </a:bodyPr>
            <a:lstStyle/>
            <a:p>
              <a:pPr algn="r" defTabSz="914400"/>
              <a:r>
                <a:rPr lang="ja-JP" altLang="en-US" sz="1600">
                  <a:latin typeface="HGPｺﾞｼｯｸE" pitchFamily="50" charset="-128"/>
                  <a:ea typeface="HGPｺﾞｼｯｸE" pitchFamily="50" charset="-128"/>
                </a:rPr>
                <a:t>食物</a:t>
              </a:r>
            </a:p>
            <a:p>
              <a:pPr algn="r" defTabSz="914400"/>
              <a:r>
                <a:rPr lang="ja-JP" altLang="en-US" sz="1200">
                  <a:latin typeface="HGPｺﾞｼｯｸE" pitchFamily="50" charset="-128"/>
                  <a:ea typeface="HGPｺﾞｼｯｸE" pitchFamily="50" charset="-128"/>
                </a:rPr>
                <a:t>（</a:t>
              </a:r>
              <a:r>
                <a:rPr lang="en-US" altLang="ja-JP" sz="1200">
                  <a:latin typeface="HGPｺﾞｼｯｸE" pitchFamily="50" charset="-128"/>
                  <a:ea typeface="HGPｺﾞｼｯｸE" pitchFamily="50" charset="-128"/>
                </a:rPr>
                <a:t>n=37</a:t>
              </a:r>
              <a:r>
                <a:rPr lang="ja-JP" altLang="en-US" sz="1200">
                  <a:latin typeface="HGPｺﾞｼｯｸE" pitchFamily="50" charset="-128"/>
                  <a:ea typeface="HGPｺﾞｼｯｸE" pitchFamily="50" charset="-128"/>
                </a:rPr>
                <a:t>）</a:t>
              </a:r>
            </a:p>
          </p:txBody>
        </p:sp>
        <p:sp>
          <p:nvSpPr>
            <p:cNvPr id="19" name="Rectangle 24"/>
            <p:cNvSpPr>
              <a:spLocks noChangeArrowheads="1"/>
            </p:cNvSpPr>
            <p:nvPr/>
          </p:nvSpPr>
          <p:spPr bwMode="auto">
            <a:xfrm>
              <a:off x="1763713" y="2565400"/>
              <a:ext cx="1027112" cy="503238"/>
            </a:xfrm>
            <a:prstGeom prst="rect">
              <a:avLst/>
            </a:prstGeom>
            <a:solidFill>
              <a:srgbClr val="FF6600"/>
            </a:solidFill>
            <a:ln w="19050" algn="ctr">
              <a:noFill/>
              <a:miter lim="800000"/>
              <a:headEnd/>
              <a:tailEnd/>
            </a:ln>
          </p:spPr>
          <p:txBody>
            <a:bodyPr wrap="none" anchor="ctr"/>
            <a:lstStyle/>
            <a:p>
              <a:endParaRPr lang="ja-JP" altLang="en-US"/>
            </a:p>
          </p:txBody>
        </p:sp>
        <p:sp>
          <p:nvSpPr>
            <p:cNvPr id="20" name="Rectangle 27"/>
            <p:cNvSpPr>
              <a:spLocks noChangeArrowheads="1"/>
            </p:cNvSpPr>
            <p:nvPr/>
          </p:nvSpPr>
          <p:spPr bwMode="auto">
            <a:xfrm>
              <a:off x="1763713" y="3357563"/>
              <a:ext cx="3065462" cy="503237"/>
            </a:xfrm>
            <a:prstGeom prst="rect">
              <a:avLst/>
            </a:prstGeom>
            <a:solidFill>
              <a:srgbClr val="FF6600"/>
            </a:solidFill>
            <a:ln w="19050" algn="ctr">
              <a:noFill/>
              <a:miter lim="800000"/>
              <a:headEnd/>
              <a:tailEnd/>
            </a:ln>
          </p:spPr>
          <p:txBody>
            <a:bodyPr wrap="none" anchor="ctr"/>
            <a:lstStyle/>
            <a:p>
              <a:endParaRPr lang="ja-JP" altLang="en-US"/>
            </a:p>
          </p:txBody>
        </p:sp>
        <p:sp>
          <p:nvSpPr>
            <p:cNvPr id="21" name="Rectangle 29"/>
            <p:cNvSpPr>
              <a:spLocks noChangeArrowheads="1"/>
            </p:cNvSpPr>
            <p:nvPr/>
          </p:nvSpPr>
          <p:spPr bwMode="auto">
            <a:xfrm>
              <a:off x="1763713" y="4149725"/>
              <a:ext cx="6121400" cy="503238"/>
            </a:xfrm>
            <a:prstGeom prst="rect">
              <a:avLst/>
            </a:prstGeom>
            <a:solidFill>
              <a:srgbClr val="FF6600"/>
            </a:solidFill>
            <a:ln w="19050" algn="ctr">
              <a:noFill/>
              <a:miter lim="800000"/>
              <a:headEnd/>
              <a:tailEnd/>
            </a:ln>
          </p:spPr>
          <p:txBody>
            <a:bodyPr wrap="none" anchor="ctr"/>
            <a:lstStyle/>
            <a:p>
              <a:endParaRPr lang="ja-JP" altLang="en-US"/>
            </a:p>
          </p:txBody>
        </p:sp>
        <p:sp>
          <p:nvSpPr>
            <p:cNvPr id="22" name="Rectangle 31"/>
            <p:cNvSpPr>
              <a:spLocks noChangeArrowheads="1"/>
            </p:cNvSpPr>
            <p:nvPr/>
          </p:nvSpPr>
          <p:spPr bwMode="auto">
            <a:xfrm>
              <a:off x="2727325" y="4868863"/>
              <a:ext cx="97784"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5</a:t>
              </a:r>
            </a:p>
          </p:txBody>
        </p:sp>
        <p:sp>
          <p:nvSpPr>
            <p:cNvPr id="23" name="Rectangle 34"/>
            <p:cNvSpPr>
              <a:spLocks noChangeArrowheads="1"/>
            </p:cNvSpPr>
            <p:nvPr/>
          </p:nvSpPr>
          <p:spPr bwMode="auto">
            <a:xfrm>
              <a:off x="3692525" y="4868863"/>
              <a:ext cx="195566"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10</a:t>
              </a:r>
            </a:p>
          </p:txBody>
        </p:sp>
        <p:sp>
          <p:nvSpPr>
            <p:cNvPr id="24" name="Rectangle 36"/>
            <p:cNvSpPr>
              <a:spLocks noChangeArrowheads="1"/>
            </p:cNvSpPr>
            <p:nvPr/>
          </p:nvSpPr>
          <p:spPr bwMode="auto">
            <a:xfrm>
              <a:off x="4713288" y="4872361"/>
              <a:ext cx="195566" cy="215444"/>
            </a:xfrm>
            <a:prstGeom prst="rect">
              <a:avLst/>
            </a:prstGeom>
            <a:noFill/>
            <a:ln w="9525">
              <a:noFill/>
              <a:miter lim="800000"/>
              <a:headEnd/>
              <a:tailEnd/>
            </a:ln>
          </p:spPr>
          <p:txBody>
            <a:bodyPr wrap="none" lIns="0" tIns="0" rIns="0" bIns="0">
              <a:spAutoFit/>
            </a:bodyPr>
            <a:lstStyle/>
            <a:p>
              <a:pPr defTabSz="914400"/>
              <a:r>
                <a:rPr lang="en-US" altLang="ja-JP" sz="1400" dirty="0">
                  <a:latin typeface="HGPｺﾞｼｯｸE" pitchFamily="50" charset="-128"/>
                  <a:ea typeface="HGPｺﾞｼｯｸE" pitchFamily="50" charset="-128"/>
                </a:rPr>
                <a:t>15</a:t>
              </a:r>
            </a:p>
          </p:txBody>
        </p:sp>
        <p:sp>
          <p:nvSpPr>
            <p:cNvPr id="25" name="Rectangle 38"/>
            <p:cNvSpPr>
              <a:spLocks noChangeArrowheads="1"/>
            </p:cNvSpPr>
            <p:nvPr/>
          </p:nvSpPr>
          <p:spPr bwMode="auto">
            <a:xfrm>
              <a:off x="5732463" y="4868863"/>
              <a:ext cx="195566"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20</a:t>
              </a:r>
            </a:p>
          </p:txBody>
        </p:sp>
        <p:sp>
          <p:nvSpPr>
            <p:cNvPr id="26" name="Rectangle 40"/>
            <p:cNvSpPr>
              <a:spLocks noChangeArrowheads="1"/>
            </p:cNvSpPr>
            <p:nvPr/>
          </p:nvSpPr>
          <p:spPr bwMode="auto">
            <a:xfrm>
              <a:off x="6753225" y="4868863"/>
              <a:ext cx="195566"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25</a:t>
              </a:r>
            </a:p>
          </p:txBody>
        </p:sp>
        <p:sp>
          <p:nvSpPr>
            <p:cNvPr id="27" name="Rectangle 42"/>
            <p:cNvSpPr>
              <a:spLocks noChangeArrowheads="1"/>
            </p:cNvSpPr>
            <p:nvPr/>
          </p:nvSpPr>
          <p:spPr bwMode="auto">
            <a:xfrm>
              <a:off x="7773988" y="4868863"/>
              <a:ext cx="195566" cy="215444"/>
            </a:xfrm>
            <a:prstGeom prst="rect">
              <a:avLst/>
            </a:prstGeom>
            <a:noFill/>
            <a:ln w="9525">
              <a:noFill/>
              <a:miter lim="800000"/>
              <a:headEnd/>
              <a:tailEnd/>
            </a:ln>
          </p:spPr>
          <p:txBody>
            <a:bodyPr wrap="none" lIns="0" tIns="0" rIns="0" bIns="0">
              <a:spAutoFit/>
            </a:bodyPr>
            <a:lstStyle/>
            <a:p>
              <a:pPr defTabSz="914400"/>
              <a:r>
                <a:rPr lang="en-US" altLang="ja-JP" sz="1400">
                  <a:latin typeface="HGPｺﾞｼｯｸE" pitchFamily="50" charset="-128"/>
                  <a:ea typeface="HGPｺﾞｼｯｸE" pitchFamily="50" charset="-128"/>
                </a:rPr>
                <a:t>30</a:t>
              </a:r>
            </a:p>
          </p:txBody>
        </p:sp>
        <p:grpSp>
          <p:nvGrpSpPr>
            <p:cNvPr id="28" name="Group 44"/>
            <p:cNvGrpSpPr>
              <a:grpSpLocks/>
            </p:cNvGrpSpPr>
            <p:nvPr/>
          </p:nvGrpSpPr>
          <p:grpSpPr bwMode="auto">
            <a:xfrm>
              <a:off x="1763713" y="2420938"/>
              <a:ext cx="6121400" cy="2376487"/>
              <a:chOff x="1111" y="1525"/>
              <a:chExt cx="3856" cy="1497"/>
            </a:xfrm>
          </p:grpSpPr>
          <p:sp>
            <p:nvSpPr>
              <p:cNvPr id="29" name="Line 22"/>
              <p:cNvSpPr>
                <a:spLocks noChangeShapeType="1"/>
              </p:cNvSpPr>
              <p:nvPr/>
            </p:nvSpPr>
            <p:spPr bwMode="auto">
              <a:xfrm>
                <a:off x="1111" y="1525"/>
                <a:ext cx="0" cy="1497"/>
              </a:xfrm>
              <a:prstGeom prst="line">
                <a:avLst/>
              </a:prstGeom>
              <a:noFill/>
              <a:ln w="12700">
                <a:solidFill>
                  <a:schemeClr val="bg1"/>
                </a:solidFill>
                <a:round/>
                <a:headEnd/>
                <a:tailEnd/>
              </a:ln>
            </p:spPr>
            <p:txBody>
              <a:bodyPr/>
              <a:lstStyle/>
              <a:p>
                <a:endParaRPr lang="ja-JP" altLang="en-US"/>
              </a:p>
            </p:txBody>
          </p:sp>
          <p:sp>
            <p:nvSpPr>
              <p:cNvPr id="30" name="Line 32"/>
              <p:cNvSpPr>
                <a:spLocks noChangeShapeType="1"/>
              </p:cNvSpPr>
              <p:nvPr/>
            </p:nvSpPr>
            <p:spPr bwMode="auto">
              <a:xfrm>
                <a:off x="1753" y="1525"/>
                <a:ext cx="0" cy="1497"/>
              </a:xfrm>
              <a:prstGeom prst="line">
                <a:avLst/>
              </a:prstGeom>
              <a:noFill/>
              <a:ln w="12700">
                <a:solidFill>
                  <a:schemeClr val="bg1"/>
                </a:solidFill>
                <a:round/>
                <a:headEnd/>
                <a:tailEnd/>
              </a:ln>
            </p:spPr>
            <p:txBody>
              <a:bodyPr/>
              <a:lstStyle/>
              <a:p>
                <a:endParaRPr lang="ja-JP" altLang="en-US"/>
              </a:p>
            </p:txBody>
          </p:sp>
          <p:sp>
            <p:nvSpPr>
              <p:cNvPr id="31" name="Line 35"/>
              <p:cNvSpPr>
                <a:spLocks noChangeShapeType="1"/>
              </p:cNvSpPr>
              <p:nvPr/>
            </p:nvSpPr>
            <p:spPr bwMode="auto">
              <a:xfrm>
                <a:off x="2396" y="1525"/>
                <a:ext cx="0" cy="1497"/>
              </a:xfrm>
              <a:prstGeom prst="line">
                <a:avLst/>
              </a:prstGeom>
              <a:noFill/>
              <a:ln w="12700">
                <a:solidFill>
                  <a:schemeClr val="bg1"/>
                </a:solidFill>
                <a:round/>
                <a:headEnd/>
                <a:tailEnd/>
              </a:ln>
            </p:spPr>
            <p:txBody>
              <a:bodyPr/>
              <a:lstStyle/>
              <a:p>
                <a:endParaRPr lang="ja-JP" altLang="en-US"/>
              </a:p>
            </p:txBody>
          </p:sp>
          <p:sp>
            <p:nvSpPr>
              <p:cNvPr id="32" name="Line 37"/>
              <p:cNvSpPr>
                <a:spLocks noChangeShapeType="1"/>
              </p:cNvSpPr>
              <p:nvPr/>
            </p:nvSpPr>
            <p:spPr bwMode="auto">
              <a:xfrm>
                <a:off x="3039" y="1525"/>
                <a:ext cx="0" cy="1497"/>
              </a:xfrm>
              <a:prstGeom prst="line">
                <a:avLst/>
              </a:prstGeom>
              <a:noFill/>
              <a:ln w="12700">
                <a:solidFill>
                  <a:schemeClr val="bg1"/>
                </a:solidFill>
                <a:round/>
                <a:headEnd/>
                <a:tailEnd/>
              </a:ln>
            </p:spPr>
            <p:txBody>
              <a:bodyPr/>
              <a:lstStyle/>
              <a:p>
                <a:endParaRPr lang="ja-JP" altLang="en-US"/>
              </a:p>
            </p:txBody>
          </p:sp>
          <p:sp>
            <p:nvSpPr>
              <p:cNvPr id="33" name="Line 39"/>
              <p:cNvSpPr>
                <a:spLocks noChangeShapeType="1"/>
              </p:cNvSpPr>
              <p:nvPr/>
            </p:nvSpPr>
            <p:spPr bwMode="auto">
              <a:xfrm>
                <a:off x="3681" y="1525"/>
                <a:ext cx="0" cy="1497"/>
              </a:xfrm>
              <a:prstGeom prst="line">
                <a:avLst/>
              </a:prstGeom>
              <a:noFill/>
              <a:ln w="12700">
                <a:solidFill>
                  <a:schemeClr val="bg1"/>
                </a:solidFill>
                <a:round/>
                <a:headEnd/>
                <a:tailEnd/>
              </a:ln>
            </p:spPr>
            <p:txBody>
              <a:bodyPr/>
              <a:lstStyle/>
              <a:p>
                <a:endParaRPr lang="ja-JP" altLang="en-US"/>
              </a:p>
            </p:txBody>
          </p:sp>
          <p:sp>
            <p:nvSpPr>
              <p:cNvPr id="34" name="Line 41"/>
              <p:cNvSpPr>
                <a:spLocks noChangeShapeType="1"/>
              </p:cNvSpPr>
              <p:nvPr/>
            </p:nvSpPr>
            <p:spPr bwMode="auto">
              <a:xfrm>
                <a:off x="4324" y="1525"/>
                <a:ext cx="0" cy="1497"/>
              </a:xfrm>
              <a:prstGeom prst="line">
                <a:avLst/>
              </a:prstGeom>
              <a:noFill/>
              <a:ln w="12700">
                <a:solidFill>
                  <a:schemeClr val="bg1"/>
                </a:solidFill>
                <a:round/>
                <a:headEnd/>
                <a:tailEnd/>
              </a:ln>
            </p:spPr>
            <p:txBody>
              <a:bodyPr/>
              <a:lstStyle/>
              <a:p>
                <a:endParaRPr lang="ja-JP" altLang="en-US"/>
              </a:p>
            </p:txBody>
          </p:sp>
          <p:sp>
            <p:nvSpPr>
              <p:cNvPr id="35" name="Line 43"/>
              <p:cNvSpPr>
                <a:spLocks noChangeShapeType="1"/>
              </p:cNvSpPr>
              <p:nvPr/>
            </p:nvSpPr>
            <p:spPr bwMode="auto">
              <a:xfrm>
                <a:off x="4967" y="1525"/>
                <a:ext cx="0" cy="1497"/>
              </a:xfrm>
              <a:prstGeom prst="line">
                <a:avLst/>
              </a:prstGeom>
              <a:noFill/>
              <a:ln w="12700">
                <a:solidFill>
                  <a:schemeClr val="bg1"/>
                </a:solidFill>
                <a:round/>
                <a:headEnd/>
                <a:tailEnd/>
              </a:ln>
            </p:spPr>
            <p:txBody>
              <a:bodyPr/>
              <a:lstStyle/>
              <a:p>
                <a:endParaRPr lang="ja-JP" altLang="en-US"/>
              </a:p>
            </p:txBody>
          </p:sp>
        </p:grpSp>
        <p:pic>
          <p:nvPicPr>
            <p:cNvPr id="37" name="図 3" descr="8C.png"/>
            <p:cNvPicPr>
              <a:picLocks noChangeAspect="1"/>
            </p:cNvPicPr>
            <p:nvPr/>
          </p:nvPicPr>
          <p:blipFill>
            <a:blip r:embed="rId4" cstate="print"/>
            <a:srcRect/>
            <a:stretch>
              <a:fillRect/>
            </a:stretch>
          </p:blipFill>
          <p:spPr bwMode="auto">
            <a:xfrm>
              <a:off x="7664450" y="4022725"/>
              <a:ext cx="1079500" cy="720725"/>
            </a:xfrm>
            <a:prstGeom prst="rect">
              <a:avLst/>
            </a:prstGeom>
            <a:noFill/>
            <a:ln w="9525">
              <a:noFill/>
              <a:miter lim="800000"/>
              <a:headEnd/>
              <a:tailEnd/>
            </a:ln>
          </p:spPr>
        </p:pic>
        <p:sp>
          <p:nvSpPr>
            <p:cNvPr id="38" name="Rectangle 47"/>
            <p:cNvSpPr>
              <a:spLocks noChangeArrowheads="1"/>
            </p:cNvSpPr>
            <p:nvPr/>
          </p:nvSpPr>
          <p:spPr bwMode="auto">
            <a:xfrm>
              <a:off x="611188" y="2044715"/>
              <a:ext cx="8208962" cy="3527425"/>
            </a:xfrm>
            <a:prstGeom prst="rect">
              <a:avLst/>
            </a:prstGeom>
            <a:noFill/>
            <a:ln w="19050" algn="ctr">
              <a:solidFill>
                <a:srgbClr val="FF6600"/>
              </a:solidFill>
              <a:miter lim="800000"/>
              <a:headEnd/>
              <a:tailEnd/>
            </a:ln>
          </p:spPr>
          <p:txBody>
            <a:bodyPr wrap="none" anchor="ctr"/>
            <a:lstStyle/>
            <a:p>
              <a:endParaRPr lang="ja-JP" altLang="en-US"/>
            </a:p>
          </p:txBody>
        </p:sp>
        <p:sp>
          <p:nvSpPr>
            <p:cNvPr id="39" name="Rectangle 48"/>
            <p:cNvSpPr>
              <a:spLocks noChangeArrowheads="1"/>
            </p:cNvSpPr>
            <p:nvPr/>
          </p:nvSpPr>
          <p:spPr bwMode="auto">
            <a:xfrm>
              <a:off x="8023225" y="4884738"/>
              <a:ext cx="359073" cy="215444"/>
            </a:xfrm>
            <a:prstGeom prst="rect">
              <a:avLst/>
            </a:prstGeom>
            <a:noFill/>
            <a:ln w="9525">
              <a:noFill/>
              <a:miter lim="800000"/>
              <a:headEnd/>
              <a:tailEnd/>
            </a:ln>
          </p:spPr>
          <p:txBody>
            <a:bodyPr wrap="none" lIns="0" tIns="0" rIns="0" bIns="0">
              <a:spAutoFit/>
            </a:bodyPr>
            <a:lstStyle/>
            <a:p>
              <a:pPr algn="l" defTabSz="914400"/>
              <a:r>
                <a:rPr lang="ja-JP" altLang="en-US" sz="1400">
                  <a:latin typeface="HGPｺﾞｼｯｸE" pitchFamily="50" charset="-128"/>
                  <a:ea typeface="HGPｺﾞｼｯｸE" pitchFamily="50" charset="-128"/>
                </a:rPr>
                <a:t>（分）</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87620" y="1335217"/>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アナフィラキシーを引き起こす主な原因</a:t>
            </a:r>
          </a:p>
        </p:txBody>
      </p:sp>
      <p:sp>
        <p:nvSpPr>
          <p:cNvPr id="36" name="テキスト ボックス 35"/>
          <p:cNvSpPr txBox="1"/>
          <p:nvPr/>
        </p:nvSpPr>
        <p:spPr>
          <a:xfrm>
            <a:off x="3786182" y="6026209"/>
            <a:ext cx="4896544" cy="230832"/>
          </a:xfrm>
          <a:prstGeom prst="rect">
            <a:avLst/>
          </a:prstGeom>
          <a:noFill/>
        </p:spPr>
        <p:txBody>
          <a:bodyPr wrap="square" rtlCol="0">
            <a:spAutoFit/>
          </a:bodyPr>
          <a:lstStyle/>
          <a:p>
            <a:pPr algn="r"/>
            <a:r>
              <a:rPr lang="en-US" altLang="ja-JP" sz="900" dirty="0" smtClean="0">
                <a:latin typeface="HGPｺﾞｼｯｸE" pitchFamily="50" charset="-128"/>
                <a:ea typeface="HGPｺﾞｼｯｸE" pitchFamily="50" charset="-128"/>
              </a:rPr>
              <a:t>Golden, D.B.</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Novartis Found </a:t>
            </a:r>
            <a:r>
              <a:rPr lang="en-US" altLang="ja-JP" sz="900" dirty="0" err="1" smtClean="0">
                <a:latin typeface="HGPｺﾞｼｯｸE" pitchFamily="50" charset="-128"/>
                <a:ea typeface="HGPｺﾞｼｯｸE" pitchFamily="50" charset="-128"/>
              </a:rPr>
              <a:t>Symp</a:t>
            </a:r>
            <a:r>
              <a:rPr lang="en-US" altLang="ja-JP" sz="900" dirty="0" smtClean="0">
                <a:latin typeface="HGPｺﾞｼｯｸE" pitchFamily="50" charset="-128"/>
                <a:ea typeface="HGPｺﾞｼｯｸE" pitchFamily="50" charset="-128"/>
              </a:rPr>
              <a:t>. 257</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101, 2004</a:t>
            </a:r>
            <a:r>
              <a:rPr lang="ja-JP" altLang="en-US" sz="900" dirty="0" smtClean="0">
                <a:latin typeface="HGPｺﾞｼｯｸE" pitchFamily="50" charset="-128"/>
                <a:ea typeface="HGPｺﾞｼｯｸE" pitchFamily="50" charset="-128"/>
              </a:rPr>
              <a:t>より改変 ［</a:t>
            </a:r>
            <a:r>
              <a:rPr lang="en-US" altLang="ja-JP" sz="900" dirty="0" smtClean="0">
                <a:latin typeface="HGPｺﾞｼｯｸE" pitchFamily="50" charset="-128"/>
                <a:ea typeface="HGPｺﾞｼｯｸE" pitchFamily="50" charset="-128"/>
              </a:rPr>
              <a:t>L20120921006</a:t>
            </a:r>
            <a:r>
              <a:rPr lang="ja-JP" altLang="en-US" sz="900" dirty="0" smtClean="0">
                <a:latin typeface="HGPｺﾞｼｯｸE" pitchFamily="50" charset="-128"/>
                <a:ea typeface="HGPｺﾞｼｯｸE" pitchFamily="50" charset="-128"/>
              </a:rPr>
              <a:t>］</a:t>
            </a:r>
          </a:p>
        </p:txBody>
      </p:sp>
      <p:sp>
        <p:nvSpPr>
          <p:cNvPr id="10" name="テキスト ボックス 9"/>
          <p:cNvSpPr txBox="1"/>
          <p:nvPr/>
        </p:nvSpPr>
        <p:spPr>
          <a:xfrm>
            <a:off x="714348" y="5859191"/>
            <a:ext cx="6480720" cy="246221"/>
          </a:xfrm>
          <a:prstGeom prst="rect">
            <a:avLst/>
          </a:prstGeom>
          <a:noFill/>
        </p:spPr>
        <p:txBody>
          <a:bodyPr wrap="square" rtlCol="0">
            <a:spAutoFit/>
          </a:bodyPr>
          <a:lstStyle/>
          <a:p>
            <a:r>
              <a:rPr lang="en-US" altLang="ja-JP" sz="1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減感作療法：抗原を少しずつ飲んだり注射したりして、その抗原に対する抵抗力をつけるための治療法。</a:t>
            </a:r>
          </a:p>
        </p:txBody>
      </p:sp>
      <p:sp>
        <p:nvSpPr>
          <p:cNvPr id="8" name="タイトル 7"/>
          <p:cNvSpPr>
            <a:spLocks noGrp="1"/>
          </p:cNvSpPr>
          <p:nvPr>
            <p:ph type="title"/>
          </p:nvPr>
        </p:nvSpPr>
        <p:spPr/>
        <p:txBody>
          <a:bodyPr>
            <a:normAutofit/>
          </a:bodyPr>
          <a:lstStyle/>
          <a:p>
            <a:r>
              <a:rPr lang="ja-JP" altLang="en-US" dirty="0" smtClean="0">
                <a:cs typeface="ＭＳ Ｐゴシック" pitchFamily="50" charset="-128"/>
              </a:rPr>
              <a:t>アナフィラキシーを引き起こす主な原因として</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食物が</a:t>
            </a:r>
            <a:r>
              <a:rPr lang="en-US" altLang="ja-JP" dirty="0" smtClean="0">
                <a:cs typeface="ＭＳ Ｐゴシック" pitchFamily="50" charset="-128"/>
              </a:rPr>
              <a:t>35</a:t>
            </a:r>
            <a:r>
              <a:rPr lang="ja-JP" altLang="en-US" dirty="0" smtClean="0">
                <a:cs typeface="ＭＳ Ｐゴシック" pitchFamily="50" charset="-128"/>
              </a:rPr>
              <a:t>％を占めています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6</a:t>
            </a:fld>
            <a:endParaRPr kumimoji="1" lang="ja-JP" altLang="en-US" dirty="0"/>
          </a:p>
        </p:txBody>
      </p:sp>
      <p:sp>
        <p:nvSpPr>
          <p:cNvPr id="128" name="Rectangle 61"/>
          <p:cNvSpPr>
            <a:spLocks noChangeArrowheads="1"/>
          </p:cNvSpPr>
          <p:nvPr/>
        </p:nvSpPr>
        <p:spPr bwMode="auto">
          <a:xfrm>
            <a:off x="1476375" y="2362941"/>
            <a:ext cx="6983413" cy="3168650"/>
          </a:xfrm>
          <a:prstGeom prst="rect">
            <a:avLst/>
          </a:prstGeom>
          <a:no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grpSp>
        <p:nvGrpSpPr>
          <p:cNvPr id="2" name="Group 59"/>
          <p:cNvGrpSpPr>
            <a:grpSpLocks/>
          </p:cNvGrpSpPr>
          <p:nvPr/>
        </p:nvGrpSpPr>
        <p:grpSpPr bwMode="auto">
          <a:xfrm>
            <a:off x="1476375" y="2362941"/>
            <a:ext cx="6983413" cy="3168650"/>
            <a:chOff x="930" y="1525"/>
            <a:chExt cx="4399" cy="1996"/>
          </a:xfrm>
        </p:grpSpPr>
        <p:sp>
          <p:nvSpPr>
            <p:cNvPr id="130" name="Line 51"/>
            <p:cNvSpPr>
              <a:spLocks noChangeShapeType="1"/>
            </p:cNvSpPr>
            <p:nvPr/>
          </p:nvSpPr>
          <p:spPr bwMode="auto">
            <a:xfrm>
              <a:off x="930" y="1525"/>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1" name="Line 52"/>
            <p:cNvSpPr>
              <a:spLocks noChangeShapeType="1"/>
            </p:cNvSpPr>
            <p:nvPr/>
          </p:nvSpPr>
          <p:spPr bwMode="auto">
            <a:xfrm>
              <a:off x="930" y="1810"/>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2" name="Line 53"/>
            <p:cNvSpPr>
              <a:spLocks noChangeShapeType="1"/>
            </p:cNvSpPr>
            <p:nvPr/>
          </p:nvSpPr>
          <p:spPr bwMode="auto">
            <a:xfrm>
              <a:off x="930" y="2095"/>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3" name="Line 54"/>
            <p:cNvSpPr>
              <a:spLocks noChangeShapeType="1"/>
            </p:cNvSpPr>
            <p:nvPr/>
          </p:nvSpPr>
          <p:spPr bwMode="auto">
            <a:xfrm>
              <a:off x="930" y="2380"/>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4" name="Line 55"/>
            <p:cNvSpPr>
              <a:spLocks noChangeShapeType="1"/>
            </p:cNvSpPr>
            <p:nvPr/>
          </p:nvSpPr>
          <p:spPr bwMode="auto">
            <a:xfrm>
              <a:off x="930" y="2665"/>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5" name="Line 56"/>
            <p:cNvSpPr>
              <a:spLocks noChangeShapeType="1"/>
            </p:cNvSpPr>
            <p:nvPr/>
          </p:nvSpPr>
          <p:spPr bwMode="auto">
            <a:xfrm>
              <a:off x="930" y="2950"/>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6" name="Line 57"/>
            <p:cNvSpPr>
              <a:spLocks noChangeShapeType="1"/>
            </p:cNvSpPr>
            <p:nvPr/>
          </p:nvSpPr>
          <p:spPr bwMode="auto">
            <a:xfrm>
              <a:off x="930" y="3235"/>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37" name="Line 58"/>
            <p:cNvSpPr>
              <a:spLocks noChangeShapeType="1"/>
            </p:cNvSpPr>
            <p:nvPr/>
          </p:nvSpPr>
          <p:spPr bwMode="auto">
            <a:xfrm>
              <a:off x="930" y="3521"/>
              <a:ext cx="4399" cy="0"/>
            </a:xfrm>
            <a:prstGeom prst="line">
              <a:avLst/>
            </a:prstGeom>
            <a:noFill/>
            <a:ln w="12700">
              <a:solidFill>
                <a:schemeClr val="bg1">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grpSp>
      <p:sp>
        <p:nvSpPr>
          <p:cNvPr id="138" name="Rectangle 13"/>
          <p:cNvSpPr>
            <a:spLocks noChangeArrowheads="1"/>
          </p:cNvSpPr>
          <p:nvPr/>
        </p:nvSpPr>
        <p:spPr bwMode="auto">
          <a:xfrm>
            <a:off x="751801" y="3596428"/>
            <a:ext cx="430887" cy="707886"/>
          </a:xfrm>
          <a:prstGeom prst="rect">
            <a:avLst/>
          </a:prstGeom>
          <a:noFill/>
          <a:ln w="19050" algn="ctr">
            <a:noFill/>
            <a:miter lim="800000"/>
            <a:headEnd/>
            <a:tailEnd/>
          </a:ln>
        </p:spPr>
        <p:txBody>
          <a:bodyPr vert="eaVert"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発現率</a:t>
            </a:r>
          </a:p>
        </p:txBody>
      </p:sp>
      <p:sp>
        <p:nvSpPr>
          <p:cNvPr id="139" name="Rectangle 14"/>
          <p:cNvSpPr>
            <a:spLocks noChangeArrowheads="1"/>
          </p:cNvSpPr>
          <p:nvPr/>
        </p:nvSpPr>
        <p:spPr bwMode="auto">
          <a:xfrm>
            <a:off x="1212850" y="2240703"/>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rPr>
              <a:t>35</a:t>
            </a:r>
          </a:p>
        </p:txBody>
      </p:sp>
      <p:sp>
        <p:nvSpPr>
          <p:cNvPr id="140" name="Rectangle 15"/>
          <p:cNvSpPr>
            <a:spLocks noChangeArrowheads="1"/>
          </p:cNvSpPr>
          <p:nvPr/>
        </p:nvSpPr>
        <p:spPr bwMode="auto">
          <a:xfrm>
            <a:off x="1134766" y="2008928"/>
            <a:ext cx="359073" cy="215444"/>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a:t>
            </a:r>
          </a:p>
        </p:txBody>
      </p:sp>
      <p:sp>
        <p:nvSpPr>
          <p:cNvPr id="141" name="Rectangle 16"/>
          <p:cNvSpPr>
            <a:spLocks noChangeArrowheads="1"/>
          </p:cNvSpPr>
          <p:nvPr/>
        </p:nvSpPr>
        <p:spPr bwMode="auto">
          <a:xfrm>
            <a:off x="1323975" y="5409353"/>
            <a:ext cx="111125"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0</a:t>
            </a:r>
          </a:p>
        </p:txBody>
      </p:sp>
      <p:sp>
        <p:nvSpPr>
          <p:cNvPr id="142" name="Rectangle 18"/>
          <p:cNvSpPr>
            <a:spLocks noChangeArrowheads="1"/>
          </p:cNvSpPr>
          <p:nvPr/>
        </p:nvSpPr>
        <p:spPr bwMode="auto">
          <a:xfrm>
            <a:off x="1212850" y="3145578"/>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25</a:t>
            </a:r>
          </a:p>
        </p:txBody>
      </p:sp>
      <p:sp>
        <p:nvSpPr>
          <p:cNvPr id="143" name="Rectangle 19"/>
          <p:cNvSpPr>
            <a:spLocks noChangeArrowheads="1"/>
          </p:cNvSpPr>
          <p:nvPr/>
        </p:nvSpPr>
        <p:spPr bwMode="auto">
          <a:xfrm>
            <a:off x="1212850" y="4050453"/>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15</a:t>
            </a:r>
          </a:p>
        </p:txBody>
      </p:sp>
      <p:sp>
        <p:nvSpPr>
          <p:cNvPr id="144" name="Rectangle 20"/>
          <p:cNvSpPr>
            <a:spLocks noChangeArrowheads="1"/>
          </p:cNvSpPr>
          <p:nvPr/>
        </p:nvSpPr>
        <p:spPr bwMode="auto">
          <a:xfrm>
            <a:off x="1212850" y="4502891"/>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10</a:t>
            </a:r>
          </a:p>
        </p:txBody>
      </p:sp>
      <p:sp>
        <p:nvSpPr>
          <p:cNvPr id="145" name="Rectangle 21"/>
          <p:cNvSpPr>
            <a:spLocks noChangeArrowheads="1"/>
          </p:cNvSpPr>
          <p:nvPr/>
        </p:nvSpPr>
        <p:spPr bwMode="auto">
          <a:xfrm>
            <a:off x="1323975" y="4955328"/>
            <a:ext cx="111125"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rPr>
              <a:t>5</a:t>
            </a:r>
          </a:p>
        </p:txBody>
      </p:sp>
      <p:sp>
        <p:nvSpPr>
          <p:cNvPr id="146" name="Rectangle 22"/>
          <p:cNvSpPr>
            <a:spLocks noChangeArrowheads="1"/>
          </p:cNvSpPr>
          <p:nvPr/>
        </p:nvSpPr>
        <p:spPr bwMode="auto">
          <a:xfrm>
            <a:off x="1212850" y="3598016"/>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20</a:t>
            </a:r>
          </a:p>
        </p:txBody>
      </p:sp>
      <p:sp>
        <p:nvSpPr>
          <p:cNvPr id="147" name="Rectangle 23"/>
          <p:cNvSpPr>
            <a:spLocks noChangeArrowheads="1"/>
          </p:cNvSpPr>
          <p:nvPr/>
        </p:nvSpPr>
        <p:spPr bwMode="auto">
          <a:xfrm>
            <a:off x="1212850" y="2693141"/>
            <a:ext cx="222250" cy="244475"/>
          </a:xfrm>
          <a:prstGeom prst="rect">
            <a:avLst/>
          </a:prstGeom>
          <a:noFill/>
          <a:ln w="9525">
            <a:noFill/>
            <a:miter lim="800000"/>
            <a:headEnd/>
            <a:tailEnd/>
          </a:ln>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30</a:t>
            </a:r>
          </a:p>
        </p:txBody>
      </p:sp>
      <p:sp>
        <p:nvSpPr>
          <p:cNvPr id="148" name="Rectangle 17"/>
          <p:cNvSpPr>
            <a:spLocks noChangeArrowheads="1"/>
          </p:cNvSpPr>
          <p:nvPr/>
        </p:nvSpPr>
        <p:spPr bwMode="auto">
          <a:xfrm>
            <a:off x="1897621" y="5568103"/>
            <a:ext cx="615553"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160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rPr>
              <a:t>食</a:t>
            </a:r>
            <a:r>
              <a:rPr kumimoji="0" lang="ja-JP" altLang="en-US" sz="160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rPr>
              <a:t>べ</a:t>
            </a:r>
            <a:r>
              <a:rPr kumimoji="0" lang="ja-JP" altLang="ja-JP" sz="160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rPr>
              <a:t>物</a:t>
            </a:r>
            <a:endParaRPr kumimoji="0" lang="en-US" altLang="ja-JP" sz="1600" i="0" u="none" strike="noStrike" kern="0" cap="none" spc="0" normalizeH="0" baseline="0" noProof="0" dirty="0">
              <a:ln>
                <a:noFill/>
              </a:ln>
              <a:solidFill>
                <a:srgbClr val="FF0000"/>
              </a:solidFill>
              <a:effectLst/>
              <a:uLnTx/>
              <a:uFillTx/>
              <a:latin typeface="HGPｺﾞｼｯｸE" pitchFamily="50" charset="-128"/>
              <a:ea typeface="HGPｺﾞｼｯｸE" pitchFamily="50" charset="-128"/>
            </a:endParaRPr>
          </a:p>
        </p:txBody>
      </p:sp>
      <p:sp>
        <p:nvSpPr>
          <p:cNvPr id="149" name="Rectangle 24"/>
          <p:cNvSpPr>
            <a:spLocks noChangeArrowheads="1"/>
          </p:cNvSpPr>
          <p:nvPr/>
        </p:nvSpPr>
        <p:spPr bwMode="auto">
          <a:xfrm>
            <a:off x="1857375" y="2362941"/>
            <a:ext cx="719138" cy="3168650"/>
          </a:xfrm>
          <a:prstGeom prst="rect">
            <a:avLst/>
          </a:prstGeom>
          <a:solidFill>
            <a:srgbClr val="FF0000"/>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50" name="Rectangle 29"/>
          <p:cNvSpPr>
            <a:spLocks noChangeArrowheads="1"/>
          </p:cNvSpPr>
          <p:nvPr/>
        </p:nvSpPr>
        <p:spPr bwMode="auto">
          <a:xfrm>
            <a:off x="2012950" y="2387327"/>
            <a:ext cx="406400" cy="336550"/>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3</a:t>
            </a:r>
            <a:r>
              <a:rPr kumimoji="0" lang="en-US" altLang="ja-JP"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5</a:t>
            </a:r>
          </a:p>
        </p:txBody>
      </p:sp>
      <p:sp>
        <p:nvSpPr>
          <p:cNvPr id="151" name="Rectangle 25"/>
          <p:cNvSpPr>
            <a:spLocks noChangeArrowheads="1"/>
          </p:cNvSpPr>
          <p:nvPr/>
        </p:nvSpPr>
        <p:spPr bwMode="auto">
          <a:xfrm>
            <a:off x="2957513" y="3714752"/>
            <a:ext cx="719137" cy="1816839"/>
          </a:xfrm>
          <a:prstGeom prst="rect">
            <a:avLst/>
          </a:prstGeom>
          <a:solidFill>
            <a:srgbClr val="0070C0"/>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52" name="Rectangle 26"/>
          <p:cNvSpPr>
            <a:spLocks noChangeArrowheads="1"/>
          </p:cNvSpPr>
          <p:nvPr/>
        </p:nvSpPr>
        <p:spPr bwMode="auto">
          <a:xfrm>
            <a:off x="3235498" y="5568103"/>
            <a:ext cx="205184"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1600" i="0" u="none" strike="noStrike" kern="0" cap="none" spc="0" normalizeH="0" baseline="0" noProof="0" dirty="0" smtClean="0">
                <a:ln>
                  <a:noFill/>
                </a:ln>
                <a:solidFill>
                  <a:sysClr val="windowText" lastClr="000000"/>
                </a:solidFill>
                <a:effectLst/>
                <a:uLnTx/>
                <a:uFillTx/>
                <a:latin typeface="HGPｺﾞｼｯｸE" pitchFamily="50" charset="-128"/>
                <a:ea typeface="HGPｺﾞｼｯｸE" pitchFamily="50" charset="-128"/>
              </a:rPr>
              <a:t>薬</a:t>
            </a:r>
            <a:endPar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endParaRPr>
          </a:p>
        </p:txBody>
      </p:sp>
      <p:sp>
        <p:nvSpPr>
          <p:cNvPr id="153" name="Rectangle 30"/>
          <p:cNvSpPr>
            <a:spLocks noChangeArrowheads="1"/>
          </p:cNvSpPr>
          <p:nvPr/>
        </p:nvSpPr>
        <p:spPr bwMode="auto">
          <a:xfrm>
            <a:off x="3122458" y="3786190"/>
            <a:ext cx="406400" cy="336550"/>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2</a:t>
            </a:r>
            <a:r>
              <a:rPr kumimoji="0" lang="en-US" altLang="ja-JP" sz="160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0</a:t>
            </a:r>
            <a:endParaRPr kumimoji="0" lang="en-US" altLang="ja-JP"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endParaRPr>
          </a:p>
        </p:txBody>
      </p:sp>
      <p:sp>
        <p:nvSpPr>
          <p:cNvPr id="154" name="Rectangle 34"/>
          <p:cNvSpPr>
            <a:spLocks noChangeArrowheads="1"/>
          </p:cNvSpPr>
          <p:nvPr/>
        </p:nvSpPr>
        <p:spPr bwMode="auto">
          <a:xfrm>
            <a:off x="4057650" y="3714752"/>
            <a:ext cx="719138" cy="1816839"/>
          </a:xfrm>
          <a:prstGeom prst="rect">
            <a:avLst/>
          </a:prstGeom>
          <a:solidFill>
            <a:srgbClr val="00B050"/>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55" name="Rectangle 35"/>
          <p:cNvSpPr>
            <a:spLocks noChangeArrowheads="1"/>
          </p:cNvSpPr>
          <p:nvPr/>
        </p:nvSpPr>
        <p:spPr bwMode="auto">
          <a:xfrm>
            <a:off x="4244684" y="5568103"/>
            <a:ext cx="410369"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1600" i="0" u="none" strike="noStrike" kern="0" cap="none" spc="0" normalizeH="0" baseline="0" noProof="0" dirty="0" smtClean="0">
                <a:ln>
                  <a:noFill/>
                </a:ln>
                <a:solidFill>
                  <a:sysClr val="windowText" lastClr="000000"/>
                </a:solidFill>
                <a:effectLst/>
                <a:uLnTx/>
                <a:uFillTx/>
                <a:latin typeface="HGPｺﾞｼｯｸE" pitchFamily="50" charset="-128"/>
                <a:ea typeface="HGPｺﾞｼｯｸE" pitchFamily="50" charset="-128"/>
              </a:rPr>
              <a:t>昆虫</a:t>
            </a:r>
            <a:endPar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endParaRPr>
          </a:p>
        </p:txBody>
      </p:sp>
      <p:sp>
        <p:nvSpPr>
          <p:cNvPr id="156" name="Rectangle 36"/>
          <p:cNvSpPr>
            <a:spLocks noChangeArrowheads="1"/>
          </p:cNvSpPr>
          <p:nvPr/>
        </p:nvSpPr>
        <p:spPr bwMode="auto">
          <a:xfrm>
            <a:off x="4213225" y="3786190"/>
            <a:ext cx="409086" cy="338554"/>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smtClean="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20</a:t>
            </a:r>
            <a:endParaRPr kumimoji="0" lang="en-US" altLang="ja-JP"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endParaRPr>
          </a:p>
        </p:txBody>
      </p:sp>
      <p:sp>
        <p:nvSpPr>
          <p:cNvPr id="157" name="Rectangle 38"/>
          <p:cNvSpPr>
            <a:spLocks noChangeArrowheads="1"/>
          </p:cNvSpPr>
          <p:nvPr/>
        </p:nvSpPr>
        <p:spPr bwMode="auto">
          <a:xfrm>
            <a:off x="5157788" y="3726603"/>
            <a:ext cx="719137" cy="1804988"/>
          </a:xfrm>
          <a:prstGeom prst="rect">
            <a:avLst/>
          </a:prstGeom>
          <a:solidFill>
            <a:schemeClr val="bg1">
              <a:lumMod val="65000"/>
            </a:schemeClr>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58" name="Rectangle 39"/>
          <p:cNvSpPr>
            <a:spLocks noChangeArrowheads="1"/>
          </p:cNvSpPr>
          <p:nvPr/>
        </p:nvSpPr>
        <p:spPr bwMode="auto">
          <a:xfrm>
            <a:off x="5326720" y="5568103"/>
            <a:ext cx="410369"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smtClean="0">
                <a:solidFill>
                  <a:sysClr val="windowText" lastClr="000000"/>
                </a:solidFill>
                <a:latin typeface="HGPｺﾞｼｯｸE" pitchFamily="50" charset="-128"/>
                <a:ea typeface="HGPｺﾞｼｯｸE" pitchFamily="50" charset="-128"/>
              </a:rPr>
              <a:t>不明</a:t>
            </a:r>
            <a:endPar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endParaRPr>
          </a:p>
        </p:txBody>
      </p:sp>
      <p:sp>
        <p:nvSpPr>
          <p:cNvPr id="159" name="Rectangle 40"/>
          <p:cNvSpPr>
            <a:spLocks noChangeArrowheads="1"/>
          </p:cNvSpPr>
          <p:nvPr/>
        </p:nvSpPr>
        <p:spPr bwMode="auto">
          <a:xfrm>
            <a:off x="5313363" y="3760514"/>
            <a:ext cx="406400" cy="336550"/>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20</a:t>
            </a:r>
          </a:p>
        </p:txBody>
      </p:sp>
      <p:sp>
        <p:nvSpPr>
          <p:cNvPr id="160" name="Rectangle 42"/>
          <p:cNvSpPr>
            <a:spLocks noChangeArrowheads="1"/>
          </p:cNvSpPr>
          <p:nvPr/>
        </p:nvSpPr>
        <p:spPr bwMode="auto">
          <a:xfrm>
            <a:off x="6257925" y="5093441"/>
            <a:ext cx="719138" cy="438150"/>
          </a:xfrm>
          <a:prstGeom prst="rect">
            <a:avLst/>
          </a:prstGeom>
          <a:solidFill>
            <a:srgbClr val="FF66FF"/>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61" name="Rectangle 43"/>
          <p:cNvSpPr>
            <a:spLocks noChangeArrowheads="1"/>
          </p:cNvSpPr>
          <p:nvPr/>
        </p:nvSpPr>
        <p:spPr bwMode="auto">
          <a:xfrm>
            <a:off x="6413500" y="5568103"/>
            <a:ext cx="413575"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rPr>
              <a:t>運動</a:t>
            </a:r>
            <a:endParaRPr kumimoji="0" lang="en-US" altLang="ja-JP" sz="16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62" name="Rectangle 44"/>
          <p:cNvSpPr>
            <a:spLocks noChangeArrowheads="1"/>
          </p:cNvSpPr>
          <p:nvPr/>
        </p:nvSpPr>
        <p:spPr bwMode="auto">
          <a:xfrm>
            <a:off x="6469063" y="5109889"/>
            <a:ext cx="295275" cy="336550"/>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5</a:t>
            </a:r>
          </a:p>
        </p:txBody>
      </p:sp>
      <p:sp>
        <p:nvSpPr>
          <p:cNvPr id="163" name="Rectangle 46"/>
          <p:cNvSpPr>
            <a:spLocks noChangeArrowheads="1"/>
          </p:cNvSpPr>
          <p:nvPr/>
        </p:nvSpPr>
        <p:spPr bwMode="auto">
          <a:xfrm>
            <a:off x="7358063" y="5250603"/>
            <a:ext cx="719137" cy="280988"/>
          </a:xfrm>
          <a:prstGeom prst="rect">
            <a:avLst/>
          </a:prstGeom>
          <a:solidFill>
            <a:srgbClr val="7030A0"/>
          </a:solidFill>
          <a:ln w="19050"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sp>
        <p:nvSpPr>
          <p:cNvPr id="164" name="Rectangle 47"/>
          <p:cNvSpPr>
            <a:spLocks noChangeArrowheads="1"/>
          </p:cNvSpPr>
          <p:nvPr/>
        </p:nvSpPr>
        <p:spPr bwMode="auto">
          <a:xfrm>
            <a:off x="7215206" y="5568103"/>
            <a:ext cx="1025922" cy="24622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ja-JP" sz="1600" i="0" u="none" strike="noStrike" kern="0" cap="none" spc="0" normalizeH="0" baseline="0" noProof="0" dirty="0" smtClean="0">
                <a:ln>
                  <a:noFill/>
                </a:ln>
                <a:solidFill>
                  <a:sysClr val="windowText" lastClr="000000"/>
                </a:solidFill>
                <a:effectLst/>
                <a:uLnTx/>
                <a:uFillTx/>
                <a:latin typeface="HGPｺﾞｼｯｸE" pitchFamily="50" charset="-128"/>
                <a:ea typeface="HGPｺﾞｼｯｸE" pitchFamily="50" charset="-128"/>
              </a:rPr>
              <a:t>減感作</a:t>
            </a:r>
            <a:r>
              <a:rPr kumimoji="0" lang="ja-JP" altLang="en-US" sz="1600" i="0" u="none" strike="noStrike" kern="0" cap="none" spc="0" normalizeH="0" baseline="0" noProof="0" dirty="0" smtClean="0">
                <a:ln>
                  <a:noFill/>
                </a:ln>
                <a:solidFill>
                  <a:sysClr val="windowText" lastClr="000000"/>
                </a:solidFill>
                <a:effectLst/>
                <a:uLnTx/>
                <a:uFillTx/>
                <a:latin typeface="HGPｺﾞｼｯｸE" pitchFamily="50" charset="-128"/>
                <a:ea typeface="HGPｺﾞｼｯｸE" pitchFamily="50" charset="-128"/>
              </a:rPr>
              <a:t>療法</a:t>
            </a:r>
            <a:endParaRPr kumimoji="0" lang="en-US" altLang="ja-JP" sz="1600" i="0" u="none" strike="noStrike" kern="0" cap="none" spc="0" normalizeH="0" baseline="0" noProof="0" dirty="0">
              <a:ln>
                <a:noFill/>
              </a:ln>
              <a:solidFill>
                <a:sysClr val="windowText" lastClr="000000"/>
              </a:solidFill>
              <a:effectLst/>
              <a:uLnTx/>
              <a:uFillTx/>
              <a:latin typeface="HGPｺﾞｼｯｸE" pitchFamily="50" charset="-128"/>
              <a:ea typeface="HGPｺﾞｼｯｸE" pitchFamily="50" charset="-128"/>
            </a:endParaRPr>
          </a:p>
        </p:txBody>
      </p:sp>
      <p:sp>
        <p:nvSpPr>
          <p:cNvPr id="165" name="Rectangle 48"/>
          <p:cNvSpPr>
            <a:spLocks noChangeArrowheads="1"/>
          </p:cNvSpPr>
          <p:nvPr/>
        </p:nvSpPr>
        <p:spPr bwMode="auto">
          <a:xfrm>
            <a:off x="7569200" y="5195325"/>
            <a:ext cx="295275" cy="336550"/>
          </a:xfrm>
          <a:prstGeom prst="rect">
            <a:avLst/>
          </a:prstGeom>
          <a:noFill/>
          <a:ln w="19050" algn="ctr">
            <a:noFill/>
            <a:miter lim="800000"/>
            <a:headEnd/>
            <a:tailEnd/>
          </a:ln>
        </p:spPr>
        <p:txBody>
          <a:bodyPr wrap="non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HGPｺﾞｼｯｸE" pitchFamily="50" charset="-128"/>
                <a:ea typeface="HGPｺﾞｼｯｸE" pitchFamily="50" charset="-128"/>
              </a:rPr>
              <a:t>3</a:t>
            </a:r>
          </a:p>
        </p:txBody>
      </p:sp>
      <p:sp>
        <p:nvSpPr>
          <p:cNvPr id="166" name="Rectangle 62"/>
          <p:cNvSpPr>
            <a:spLocks noChangeArrowheads="1"/>
          </p:cNvSpPr>
          <p:nvPr/>
        </p:nvSpPr>
        <p:spPr bwMode="auto">
          <a:xfrm>
            <a:off x="611188" y="1931141"/>
            <a:ext cx="8208962" cy="3960812"/>
          </a:xfrm>
          <a:prstGeom prst="rect">
            <a:avLst/>
          </a:prstGeom>
          <a:noFill/>
          <a:ln w="19050" algn="ctr">
            <a:solidFill>
              <a:srgbClr val="FF66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sysClr val="windowText" lastClr="000000"/>
              </a:solidFill>
              <a:effectLst/>
              <a:uLnTx/>
              <a:uFillTx/>
              <a:latin typeface="HGPｺﾞｼｯｸE" pitchFamily="50" charset="-128"/>
              <a:ea typeface="HGPｺﾞｼｯｸE" pitchFamily="50" charset="-128"/>
            </a:endParaRPr>
          </a:p>
        </p:txBody>
      </p:sp>
      <p:pic>
        <p:nvPicPr>
          <p:cNvPr id="2050" name="Picture 2" descr="H:\Users\MIYAMOTO（みやもと）\島林より\食物アナフィラキシー_PPT\JPG\P6_01.jpg"/>
          <p:cNvPicPr>
            <a:picLocks noChangeAspect="1" noChangeArrowheads="1"/>
          </p:cNvPicPr>
          <p:nvPr/>
        </p:nvPicPr>
        <p:blipFill>
          <a:blip r:embed="rId2" cstate="print"/>
          <a:srcRect/>
          <a:stretch>
            <a:fillRect/>
          </a:stretch>
        </p:blipFill>
        <p:spPr bwMode="auto">
          <a:xfrm>
            <a:off x="1928794" y="1656551"/>
            <a:ext cx="500066" cy="691059"/>
          </a:xfrm>
          <a:prstGeom prst="rect">
            <a:avLst/>
          </a:prstGeom>
          <a:noFill/>
        </p:spPr>
      </p:pic>
      <p:pic>
        <p:nvPicPr>
          <p:cNvPr id="2051" name="Picture 3" descr="H:\Users\MIYAMOTO（みやもと）\島林より\食物アナフィラキシー_PPT\JPG\P6_02.jpg"/>
          <p:cNvPicPr>
            <a:picLocks noChangeAspect="1" noChangeArrowheads="1"/>
          </p:cNvPicPr>
          <p:nvPr/>
        </p:nvPicPr>
        <p:blipFill>
          <a:blip r:embed="rId3" cstate="print"/>
          <a:srcRect/>
          <a:stretch>
            <a:fillRect/>
          </a:stretch>
        </p:blipFill>
        <p:spPr bwMode="auto">
          <a:xfrm>
            <a:off x="2958800" y="3154938"/>
            <a:ext cx="722072" cy="506409"/>
          </a:xfrm>
          <a:prstGeom prst="rect">
            <a:avLst/>
          </a:prstGeom>
          <a:noFill/>
        </p:spPr>
      </p:pic>
      <p:pic>
        <p:nvPicPr>
          <p:cNvPr id="2052" name="Picture 4" descr="H:\Users\MIYAMOTO（みやもと）\島林より\食物アナフィラキシー_PPT\JPG\P6_03.jpg"/>
          <p:cNvPicPr>
            <a:picLocks noChangeAspect="1" noChangeArrowheads="1"/>
          </p:cNvPicPr>
          <p:nvPr/>
        </p:nvPicPr>
        <p:blipFill>
          <a:blip r:embed="rId4" cstate="print"/>
          <a:srcRect/>
          <a:stretch>
            <a:fillRect/>
          </a:stretch>
        </p:blipFill>
        <p:spPr bwMode="auto">
          <a:xfrm>
            <a:off x="4082325" y="2928934"/>
            <a:ext cx="649343" cy="713249"/>
          </a:xfrm>
          <a:prstGeom prst="rect">
            <a:avLst/>
          </a:prstGeom>
          <a:noFill/>
        </p:spPr>
      </p:pic>
      <p:pic>
        <p:nvPicPr>
          <p:cNvPr id="2053" name="Picture 5" descr="H:\Users\MIYAMOTO（みやもと）\島林より\食物アナフィラキシー_PPT\JPG\P6_04.jpg"/>
          <p:cNvPicPr>
            <a:picLocks noChangeAspect="1" noChangeArrowheads="1"/>
          </p:cNvPicPr>
          <p:nvPr/>
        </p:nvPicPr>
        <p:blipFill>
          <a:blip r:embed="rId5" cstate="print"/>
          <a:srcRect/>
          <a:stretch>
            <a:fillRect/>
          </a:stretch>
        </p:blipFill>
        <p:spPr bwMode="auto">
          <a:xfrm>
            <a:off x="6286511" y="4357695"/>
            <a:ext cx="643673" cy="6487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16182" y="1351650"/>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食物アレルギーの罹患率 （東京都</a:t>
            </a:r>
            <a:r>
              <a:rPr lang="en-US" altLang="ja-JP" dirty="0" smtClean="0">
                <a:latin typeface="HGPｺﾞｼｯｸE" pitchFamily="50" charset="-128"/>
                <a:ea typeface="HGPｺﾞｼｯｸE" pitchFamily="50" charset="-128"/>
                <a:cs typeface="ＭＳ Ｐゴシック" pitchFamily="50" charset="-128"/>
              </a:rPr>
              <a:t>3</a:t>
            </a:r>
            <a:r>
              <a:rPr lang="ja-JP" altLang="en-US" dirty="0" smtClean="0">
                <a:latin typeface="HGPｺﾞｼｯｸE" pitchFamily="50" charset="-128"/>
                <a:ea typeface="HGPｺﾞｼｯｸE" pitchFamily="50" charset="-128"/>
                <a:cs typeface="ＭＳ Ｐゴシック" pitchFamily="50" charset="-128"/>
              </a:rPr>
              <a:t>歳児健康診査）</a:t>
            </a:r>
          </a:p>
        </p:txBody>
      </p:sp>
      <p:sp>
        <p:nvSpPr>
          <p:cNvPr id="36" name="テキスト ボックス 35"/>
          <p:cNvSpPr txBox="1"/>
          <p:nvPr/>
        </p:nvSpPr>
        <p:spPr>
          <a:xfrm>
            <a:off x="2879906" y="5857892"/>
            <a:ext cx="6192688" cy="369332"/>
          </a:xfrm>
          <a:prstGeom prst="rect">
            <a:avLst/>
          </a:prstGeom>
          <a:noFill/>
        </p:spPr>
        <p:txBody>
          <a:bodyPr wrap="square" rtlCol="0">
            <a:spAutoFit/>
          </a:bodyPr>
          <a:lstStyle/>
          <a:p>
            <a:r>
              <a:rPr lang="ja-JP" altLang="en-US" sz="900" dirty="0" smtClean="0">
                <a:latin typeface="HGPｺﾞｼｯｸE" pitchFamily="50" charset="-128"/>
                <a:ea typeface="HGPｺﾞｼｯｸE" pitchFamily="50" charset="-128"/>
              </a:rPr>
              <a:t>東京都福祉保健局：「アレルギー疾患に関する３歳児全都調査（平成２１年度）報告書」 平成</a:t>
            </a:r>
            <a:r>
              <a:rPr lang="en-US" altLang="ja-JP" sz="900" dirty="0" smtClean="0">
                <a:latin typeface="HGPｺﾞｼｯｸE" pitchFamily="50" charset="-128"/>
                <a:ea typeface="HGPｺﾞｼｯｸE" pitchFamily="50" charset="-128"/>
              </a:rPr>
              <a:t>22</a:t>
            </a:r>
            <a:r>
              <a:rPr lang="ja-JP" altLang="en-US" sz="900" dirty="0" smtClean="0">
                <a:latin typeface="HGPｺﾞｼｯｸE" pitchFamily="50" charset="-128"/>
                <a:ea typeface="HGPｺﾞｼｯｸE" pitchFamily="50" charset="-128"/>
              </a:rPr>
              <a:t>年</a:t>
            </a:r>
            <a:r>
              <a:rPr lang="en-US" altLang="ja-JP" sz="900" dirty="0" smtClean="0">
                <a:latin typeface="HGPｺﾞｼｯｸE" pitchFamily="50" charset="-128"/>
                <a:ea typeface="HGPｺﾞｼｯｸE" pitchFamily="50" charset="-128"/>
              </a:rPr>
              <a:t>3</a:t>
            </a:r>
            <a:r>
              <a:rPr lang="ja-JP" altLang="en-US" sz="900" dirty="0" smtClean="0">
                <a:latin typeface="HGPｺﾞｼｯｸE" pitchFamily="50" charset="-128"/>
                <a:ea typeface="HGPｺﾞｼｯｸE" pitchFamily="50" charset="-128"/>
              </a:rPr>
              <a:t>月</a:t>
            </a:r>
          </a:p>
          <a:p>
            <a:r>
              <a:rPr lang="en-US" altLang="ja-JP" sz="900" dirty="0" smtClean="0">
                <a:latin typeface="HGPｺﾞｼｯｸE" pitchFamily="50" charset="-128"/>
                <a:ea typeface="HGPｺﾞｼｯｸE" pitchFamily="50" charset="-128"/>
              </a:rPr>
              <a:t>http://www.metro.tokyo.jp/INET/CHOUSA/2010/04/DATA/60k4m103.pdf 2013/03/1</a:t>
            </a:r>
            <a:r>
              <a:rPr lang="ja-JP" altLang="en-US" sz="900" dirty="0" smtClean="0">
                <a:latin typeface="HGPｺﾞｼｯｸE" pitchFamily="50" charset="-128"/>
                <a:ea typeface="HGPｺﾞｼｯｸE" pitchFamily="50" charset="-128"/>
              </a:rPr>
              <a:t>参照 より作図</a:t>
            </a:r>
          </a:p>
        </p:txBody>
      </p:sp>
      <p:sp>
        <p:nvSpPr>
          <p:cNvPr id="10" name="テキスト ボックス 9"/>
          <p:cNvSpPr txBox="1"/>
          <p:nvPr/>
        </p:nvSpPr>
        <p:spPr>
          <a:xfrm>
            <a:off x="755576" y="5072074"/>
            <a:ext cx="7488832" cy="707886"/>
          </a:xfrm>
          <a:prstGeom prst="rect">
            <a:avLst/>
          </a:prstGeom>
          <a:noFill/>
        </p:spPr>
        <p:txBody>
          <a:bodyPr wrap="square" rtlCol="0">
            <a:spAutoFit/>
          </a:bodyPr>
          <a:lstStyle/>
          <a:p>
            <a:r>
              <a:rPr lang="en-US" altLang="ja-JP" sz="1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調査概要</a:t>
            </a:r>
            <a:r>
              <a:rPr lang="en-US" altLang="ja-JP" sz="1000" dirty="0" smtClean="0">
                <a:latin typeface="HGPｺﾞｼｯｸE" pitchFamily="50" charset="-128"/>
                <a:ea typeface="HGPｺﾞｼｯｸE" pitchFamily="50" charset="-128"/>
              </a:rPr>
              <a:t>】</a:t>
            </a:r>
          </a:p>
          <a:p>
            <a:r>
              <a:rPr lang="ja-JP" altLang="en-US" sz="1000" dirty="0" smtClean="0">
                <a:latin typeface="HGPｺﾞｼｯｸE" pitchFamily="50" charset="-128"/>
                <a:ea typeface="HGPｺﾞｼｯｸE" pitchFamily="50" charset="-128"/>
              </a:rPr>
              <a:t>調査対象：平成</a:t>
            </a:r>
            <a:r>
              <a:rPr lang="en-US" altLang="ja-JP" sz="1000" dirty="0" smtClean="0">
                <a:latin typeface="HGPｺﾞｼｯｸE" pitchFamily="50" charset="-128"/>
                <a:ea typeface="HGPｺﾞｼｯｸE" pitchFamily="50" charset="-128"/>
              </a:rPr>
              <a:t>21</a:t>
            </a:r>
            <a:r>
              <a:rPr lang="ja-JP" altLang="en-US" sz="1000" dirty="0" smtClean="0">
                <a:latin typeface="HGPｺﾞｼｯｸE" pitchFamily="50" charset="-128"/>
                <a:ea typeface="HGPｺﾞｼｯｸE" pitchFamily="50" charset="-128"/>
              </a:rPr>
              <a:t>年</a:t>
            </a:r>
            <a:r>
              <a:rPr lang="en-US" altLang="ja-JP" sz="1000" dirty="0" smtClean="0">
                <a:latin typeface="HGPｺﾞｼｯｸE" pitchFamily="50" charset="-128"/>
                <a:ea typeface="HGPｺﾞｼｯｸE" pitchFamily="50" charset="-128"/>
              </a:rPr>
              <a:t>10</a:t>
            </a:r>
            <a:r>
              <a:rPr lang="ja-JP" altLang="en-US" sz="1000" dirty="0" smtClean="0">
                <a:latin typeface="HGPｺﾞｼｯｸE" pitchFamily="50" charset="-128"/>
                <a:ea typeface="HGPｺﾞｼｯｸE" pitchFamily="50" charset="-128"/>
              </a:rPr>
              <a:t>月に東京都内区市町村で実施した</a:t>
            </a:r>
            <a:r>
              <a:rPr lang="en-US" altLang="ja-JP" sz="1000" dirty="0" smtClean="0">
                <a:latin typeface="HGPｺﾞｼｯｸE" pitchFamily="50" charset="-128"/>
                <a:ea typeface="HGPｺﾞｼｯｸE" pitchFamily="50" charset="-128"/>
              </a:rPr>
              <a:t>3</a:t>
            </a:r>
            <a:r>
              <a:rPr lang="ja-JP" altLang="en-US" sz="1000" dirty="0" smtClean="0">
                <a:latin typeface="HGPｺﾞｼｯｸE" pitchFamily="50" charset="-128"/>
                <a:ea typeface="HGPｺﾞｼｯｸE" pitchFamily="50" charset="-128"/>
              </a:rPr>
              <a:t>歳児健康診査の受診者およびその保護者</a:t>
            </a:r>
            <a:r>
              <a:rPr lang="en-US" altLang="ja-JP" sz="1000" dirty="0" smtClean="0">
                <a:latin typeface="HGPｺﾞｼｯｸE" pitchFamily="50" charset="-128"/>
                <a:ea typeface="HGPｺﾞｼｯｸE" pitchFamily="50" charset="-128"/>
              </a:rPr>
              <a:t>2,912</a:t>
            </a:r>
            <a:r>
              <a:rPr lang="ja-JP" altLang="en-US" sz="1000" dirty="0" smtClean="0">
                <a:latin typeface="HGPｺﾞｼｯｸE" pitchFamily="50" charset="-128"/>
                <a:ea typeface="HGPｺﾞｼｯｸE" pitchFamily="50" charset="-128"/>
              </a:rPr>
              <a:t>名（有効回答率</a:t>
            </a:r>
            <a:r>
              <a:rPr lang="en-US" altLang="ja-JP" sz="1000" dirty="0" smtClean="0">
                <a:latin typeface="HGPｺﾞｼｯｸE" pitchFamily="50" charset="-128"/>
                <a:ea typeface="HGPｺﾞｼｯｸE" pitchFamily="50" charset="-128"/>
              </a:rPr>
              <a:t>40.2</a:t>
            </a:r>
            <a:r>
              <a:rPr lang="ja-JP" altLang="en-US" sz="1000" dirty="0" smtClean="0">
                <a:latin typeface="HGPｺﾞｼｯｸE" pitchFamily="50" charset="-128"/>
                <a:ea typeface="HGPｺﾞｼｯｸE" pitchFamily="50" charset="-128"/>
              </a:rPr>
              <a:t>％）</a:t>
            </a:r>
          </a:p>
          <a:p>
            <a:pPr marL="571500" indent="-571500"/>
            <a:r>
              <a:rPr lang="ja-JP" altLang="en-US" sz="1000" dirty="0" smtClean="0">
                <a:latin typeface="HGPｺﾞｼｯｸE" pitchFamily="50" charset="-128"/>
                <a:ea typeface="HGPｺﾞｼｯｸE" pitchFamily="50" charset="-128"/>
              </a:rPr>
              <a:t>調査方法：区市町村に協力を依頼し、</a:t>
            </a:r>
            <a:r>
              <a:rPr lang="en-US" altLang="ja-JP" sz="1000" dirty="0" smtClean="0">
                <a:latin typeface="HGPｺﾞｼｯｸE" pitchFamily="50" charset="-128"/>
                <a:ea typeface="HGPｺﾞｼｯｸE" pitchFamily="50" charset="-128"/>
              </a:rPr>
              <a:t>3</a:t>
            </a:r>
            <a:r>
              <a:rPr lang="ja-JP" altLang="en-US" sz="1000" dirty="0" smtClean="0">
                <a:latin typeface="HGPｺﾞｼｯｸE" pitchFamily="50" charset="-128"/>
                <a:ea typeface="HGPｺﾞｼｯｸE" pitchFamily="50" charset="-128"/>
              </a:rPr>
              <a:t>歳児健康診査の会場で無記名による自記式調査票を保護者</a:t>
            </a:r>
            <a:r>
              <a:rPr lang="en-US" altLang="ja-JP" sz="1000" dirty="0" smtClean="0">
                <a:latin typeface="HGPｺﾞｼｯｸE" pitchFamily="50" charset="-128"/>
                <a:ea typeface="HGPｺﾞｼｯｸE" pitchFamily="50" charset="-128"/>
              </a:rPr>
              <a:t>7,247</a:t>
            </a:r>
            <a:r>
              <a:rPr lang="ja-JP" altLang="en-US" sz="1000" dirty="0" smtClean="0">
                <a:latin typeface="HGPｺﾞｼｯｸE" pitchFamily="50" charset="-128"/>
                <a:ea typeface="HGPｺﾞｼｯｸE" pitchFamily="50" charset="-128"/>
              </a:rPr>
              <a:t>名に配布し、郵送にて回収を行った。なお、基本属性、アレルギー疾患の状況、通所（園）状況、アレルギー疾患に関する要望を調査項目とした。</a:t>
            </a:r>
          </a:p>
        </p:txBody>
      </p:sp>
      <p:sp>
        <p:nvSpPr>
          <p:cNvPr id="8" name="タイトル 7"/>
          <p:cNvSpPr>
            <a:spLocks noGrp="1"/>
          </p:cNvSpPr>
          <p:nvPr>
            <p:ph type="title"/>
          </p:nvPr>
        </p:nvSpPr>
        <p:spPr/>
        <p:txBody>
          <a:bodyPr>
            <a:normAutofit/>
          </a:bodyPr>
          <a:lstStyle/>
          <a:p>
            <a:r>
              <a:rPr lang="ja-JP" altLang="en-US" dirty="0" smtClean="0">
                <a:cs typeface="ＭＳ Ｐゴシック" pitchFamily="50" charset="-128"/>
              </a:rPr>
              <a:t>幼児の食物アレルギーは</a:t>
            </a:r>
            <a:r>
              <a:rPr lang="en-US" altLang="ja-JP" dirty="0" smtClean="0">
                <a:cs typeface="ＭＳ Ｐゴシック" pitchFamily="50" charset="-128"/>
              </a:rPr>
              <a:t/>
            </a:r>
            <a:br>
              <a:rPr lang="en-US" altLang="ja-JP" dirty="0" smtClean="0">
                <a:cs typeface="ＭＳ Ｐゴシック" pitchFamily="50" charset="-128"/>
              </a:rPr>
            </a:br>
            <a:r>
              <a:rPr lang="en-US" altLang="ja-JP" dirty="0" smtClean="0">
                <a:cs typeface="ＭＳ Ｐゴシック" pitchFamily="50" charset="-128"/>
              </a:rPr>
              <a:t>10</a:t>
            </a:r>
            <a:r>
              <a:rPr lang="ja-JP" altLang="en-US" dirty="0" smtClean="0">
                <a:cs typeface="ＭＳ Ｐゴシック" pitchFamily="50" charset="-128"/>
              </a:rPr>
              <a:t>年間で</a:t>
            </a:r>
            <a:r>
              <a:rPr lang="en-US" altLang="ja-JP" dirty="0" smtClean="0">
                <a:cs typeface="ＭＳ Ｐゴシック" pitchFamily="50" charset="-128"/>
              </a:rPr>
              <a:t>2</a:t>
            </a:r>
            <a:r>
              <a:rPr lang="ja-JP" altLang="en-US" dirty="0" smtClean="0">
                <a:cs typeface="ＭＳ Ｐゴシック" pitchFamily="50" charset="-128"/>
              </a:rPr>
              <a:t>倍に増加しています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7</a:t>
            </a:fld>
            <a:endParaRPr kumimoji="1" lang="ja-JP" altLang="en-US" dirty="0"/>
          </a:p>
        </p:txBody>
      </p:sp>
      <p:sp>
        <p:nvSpPr>
          <p:cNvPr id="9" name="Rectangle 60"/>
          <p:cNvSpPr>
            <a:spLocks noChangeArrowheads="1"/>
          </p:cNvSpPr>
          <p:nvPr/>
        </p:nvSpPr>
        <p:spPr bwMode="auto">
          <a:xfrm>
            <a:off x="1474788" y="1927366"/>
            <a:ext cx="6985000" cy="2663825"/>
          </a:xfrm>
          <a:prstGeom prst="rect">
            <a:avLst/>
          </a:prstGeom>
          <a:solidFill>
            <a:srgbClr val="FFF0AC"/>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nvGrpSpPr>
          <p:cNvPr id="11" name="Group 59"/>
          <p:cNvGrpSpPr>
            <a:grpSpLocks/>
          </p:cNvGrpSpPr>
          <p:nvPr/>
        </p:nvGrpSpPr>
        <p:grpSpPr bwMode="auto">
          <a:xfrm>
            <a:off x="1474788" y="1927366"/>
            <a:ext cx="6985000" cy="2663825"/>
            <a:chOff x="839" y="1525"/>
            <a:chExt cx="4400" cy="1678"/>
          </a:xfrm>
        </p:grpSpPr>
        <p:sp>
          <p:nvSpPr>
            <p:cNvPr id="12" name="Line 53"/>
            <p:cNvSpPr>
              <a:spLocks noChangeShapeType="1"/>
            </p:cNvSpPr>
            <p:nvPr/>
          </p:nvSpPr>
          <p:spPr bwMode="auto">
            <a:xfrm>
              <a:off x="839" y="1525"/>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3" name="Line 54"/>
            <p:cNvSpPr>
              <a:spLocks noChangeShapeType="1"/>
            </p:cNvSpPr>
            <p:nvPr/>
          </p:nvSpPr>
          <p:spPr bwMode="auto">
            <a:xfrm>
              <a:off x="839" y="1860"/>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4" name="Line 55"/>
            <p:cNvSpPr>
              <a:spLocks noChangeShapeType="1"/>
            </p:cNvSpPr>
            <p:nvPr/>
          </p:nvSpPr>
          <p:spPr bwMode="auto">
            <a:xfrm>
              <a:off x="839" y="2196"/>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5" name="Line 56"/>
            <p:cNvSpPr>
              <a:spLocks noChangeShapeType="1"/>
            </p:cNvSpPr>
            <p:nvPr/>
          </p:nvSpPr>
          <p:spPr bwMode="auto">
            <a:xfrm>
              <a:off x="839" y="2531"/>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6" name="Line 57"/>
            <p:cNvSpPr>
              <a:spLocks noChangeShapeType="1"/>
            </p:cNvSpPr>
            <p:nvPr/>
          </p:nvSpPr>
          <p:spPr bwMode="auto">
            <a:xfrm>
              <a:off x="839" y="2867"/>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7" name="Line 58"/>
            <p:cNvSpPr>
              <a:spLocks noChangeShapeType="1"/>
            </p:cNvSpPr>
            <p:nvPr/>
          </p:nvSpPr>
          <p:spPr bwMode="auto">
            <a:xfrm>
              <a:off x="839" y="3203"/>
              <a:ext cx="4400"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grpSp>
      <p:sp>
        <p:nvSpPr>
          <p:cNvPr id="18" name="Rectangle 14"/>
          <p:cNvSpPr>
            <a:spLocks noChangeArrowheads="1"/>
          </p:cNvSpPr>
          <p:nvPr/>
        </p:nvSpPr>
        <p:spPr bwMode="auto">
          <a:xfrm>
            <a:off x="751801" y="2908441"/>
            <a:ext cx="430887" cy="707886"/>
          </a:xfrm>
          <a:prstGeom prst="rect">
            <a:avLst/>
          </a:prstGeom>
          <a:noFill/>
          <a:ln w="19050" algn="ctr">
            <a:noFill/>
            <a:miter lim="800000"/>
            <a:headEnd/>
            <a:tailEnd/>
          </a:ln>
        </p:spPr>
        <p:txBody>
          <a:bodyPr vert="eaVert" wrap="none" anchor="ctr">
            <a:spAutoFit/>
          </a:bodyPr>
          <a:lstStyle/>
          <a:p>
            <a:pPr defTabSz="914400"/>
            <a:r>
              <a:rPr lang="ja-JP" altLang="en-US" sz="1600">
                <a:latin typeface="HGPｺﾞｼｯｸE" pitchFamily="50" charset="-128"/>
                <a:ea typeface="HGPｺﾞｼｯｸE" pitchFamily="50" charset="-128"/>
              </a:rPr>
              <a:t>罹患率</a:t>
            </a:r>
          </a:p>
        </p:txBody>
      </p:sp>
      <p:sp>
        <p:nvSpPr>
          <p:cNvPr id="19" name="Rectangle 15"/>
          <p:cNvSpPr>
            <a:spLocks noChangeArrowheads="1"/>
          </p:cNvSpPr>
          <p:nvPr/>
        </p:nvSpPr>
        <p:spPr bwMode="auto">
          <a:xfrm>
            <a:off x="1212850" y="1805128"/>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25</a:t>
            </a:r>
          </a:p>
        </p:txBody>
      </p:sp>
      <p:sp>
        <p:nvSpPr>
          <p:cNvPr id="20" name="Rectangle 16"/>
          <p:cNvSpPr>
            <a:spLocks noChangeArrowheads="1"/>
          </p:cNvSpPr>
          <p:nvPr/>
        </p:nvSpPr>
        <p:spPr bwMode="auto">
          <a:xfrm>
            <a:off x="785786" y="1795018"/>
            <a:ext cx="359073" cy="215444"/>
          </a:xfrm>
          <a:prstGeom prst="rect">
            <a:avLst/>
          </a:prstGeom>
          <a:noFill/>
          <a:ln w="9525">
            <a:noFill/>
            <a:miter lim="800000"/>
            <a:headEnd/>
            <a:tailEnd/>
          </a:ln>
        </p:spPr>
        <p:txBody>
          <a:bodyPr wrap="none" lIns="0" tIns="0" rIns="0" bIns="0" anchor="ctr">
            <a:spAutoFit/>
          </a:bodyPr>
          <a:lstStyle/>
          <a:p>
            <a:pPr algn="r" defTabSz="914400"/>
            <a:r>
              <a:rPr lang="ja-JP" altLang="en-US" sz="1400" dirty="0">
                <a:latin typeface="HGPｺﾞｼｯｸE" pitchFamily="50" charset="-128"/>
                <a:ea typeface="HGPｺﾞｼｯｸE" pitchFamily="50" charset="-128"/>
              </a:rPr>
              <a:t>（％）</a:t>
            </a:r>
          </a:p>
        </p:txBody>
      </p:sp>
      <p:grpSp>
        <p:nvGrpSpPr>
          <p:cNvPr id="21" name="Group 25"/>
          <p:cNvGrpSpPr>
            <a:grpSpLocks/>
          </p:cNvGrpSpPr>
          <p:nvPr/>
        </p:nvGrpSpPr>
        <p:grpSpPr bwMode="auto">
          <a:xfrm>
            <a:off x="1692275" y="1927366"/>
            <a:ext cx="973138" cy="554037"/>
            <a:chOff x="976" y="1525"/>
            <a:chExt cx="613" cy="349"/>
          </a:xfrm>
        </p:grpSpPr>
        <p:grpSp>
          <p:nvGrpSpPr>
            <p:cNvPr id="22" name="Group 23"/>
            <p:cNvGrpSpPr>
              <a:grpSpLocks/>
            </p:cNvGrpSpPr>
            <p:nvPr/>
          </p:nvGrpSpPr>
          <p:grpSpPr bwMode="auto">
            <a:xfrm>
              <a:off x="976" y="1525"/>
              <a:ext cx="613" cy="192"/>
              <a:chOff x="976" y="1525"/>
              <a:chExt cx="613" cy="192"/>
            </a:xfrm>
          </p:grpSpPr>
          <p:sp>
            <p:nvSpPr>
              <p:cNvPr id="26" name="Rectangle 17"/>
              <p:cNvSpPr>
                <a:spLocks noChangeArrowheads="1"/>
              </p:cNvSpPr>
              <p:nvPr/>
            </p:nvSpPr>
            <p:spPr bwMode="auto">
              <a:xfrm>
                <a:off x="1066" y="1525"/>
                <a:ext cx="523" cy="192"/>
              </a:xfrm>
              <a:prstGeom prst="rect">
                <a:avLst/>
              </a:prstGeom>
              <a:noFill/>
              <a:ln w="19050" algn="ctr">
                <a:noFill/>
                <a:miter lim="800000"/>
                <a:headEnd/>
                <a:tailEnd/>
              </a:ln>
            </p:spPr>
            <p:txBody>
              <a:bodyPr wrap="none" anchor="ctr">
                <a:spAutoFit/>
              </a:bodyPr>
              <a:lstStyle/>
              <a:p>
                <a:pPr algn="l" defTabSz="914400"/>
                <a:r>
                  <a:rPr lang="ja-JP" altLang="en-US" sz="1400">
                    <a:latin typeface="HGPｺﾞｼｯｸE" pitchFamily="50" charset="-128"/>
                    <a:ea typeface="HGPｺﾞｼｯｸE" pitchFamily="50" charset="-128"/>
                  </a:rPr>
                  <a:t>症状あり</a:t>
                </a:r>
              </a:p>
            </p:txBody>
          </p:sp>
          <p:sp>
            <p:nvSpPr>
              <p:cNvPr id="27" name="Rectangle 19"/>
              <p:cNvSpPr>
                <a:spLocks noChangeArrowheads="1"/>
              </p:cNvSpPr>
              <p:nvPr/>
            </p:nvSpPr>
            <p:spPr bwMode="auto">
              <a:xfrm>
                <a:off x="976" y="1576"/>
                <a:ext cx="90" cy="90"/>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grpSp>
          <p:nvGrpSpPr>
            <p:cNvPr id="23" name="Group 24"/>
            <p:cNvGrpSpPr>
              <a:grpSpLocks/>
            </p:cNvGrpSpPr>
            <p:nvPr/>
          </p:nvGrpSpPr>
          <p:grpSpPr bwMode="auto">
            <a:xfrm>
              <a:off x="976" y="1682"/>
              <a:ext cx="613" cy="192"/>
              <a:chOff x="976" y="1682"/>
              <a:chExt cx="613" cy="192"/>
            </a:xfrm>
          </p:grpSpPr>
          <p:sp>
            <p:nvSpPr>
              <p:cNvPr id="24" name="Rectangle 18"/>
              <p:cNvSpPr>
                <a:spLocks noChangeArrowheads="1"/>
              </p:cNvSpPr>
              <p:nvPr/>
            </p:nvSpPr>
            <p:spPr bwMode="auto">
              <a:xfrm>
                <a:off x="1066" y="1682"/>
                <a:ext cx="523" cy="192"/>
              </a:xfrm>
              <a:prstGeom prst="rect">
                <a:avLst/>
              </a:prstGeom>
              <a:noFill/>
              <a:ln w="19050" algn="ctr">
                <a:noFill/>
                <a:miter lim="800000"/>
                <a:headEnd/>
                <a:tailEnd/>
              </a:ln>
            </p:spPr>
            <p:txBody>
              <a:bodyPr wrap="none" anchor="ctr">
                <a:spAutoFit/>
              </a:bodyPr>
              <a:lstStyle/>
              <a:p>
                <a:pPr algn="l" defTabSz="914400"/>
                <a:r>
                  <a:rPr lang="ja-JP" altLang="en-US" sz="1400">
                    <a:latin typeface="HGPｺﾞｼｯｸE" pitchFamily="50" charset="-128"/>
                    <a:ea typeface="HGPｺﾞｼｯｸE" pitchFamily="50" charset="-128"/>
                  </a:rPr>
                  <a:t>診断あり</a:t>
                </a:r>
              </a:p>
            </p:txBody>
          </p:sp>
          <p:sp>
            <p:nvSpPr>
              <p:cNvPr id="25" name="Rectangle 20"/>
              <p:cNvSpPr>
                <a:spLocks noChangeArrowheads="1"/>
              </p:cNvSpPr>
              <p:nvPr/>
            </p:nvSpPr>
            <p:spPr bwMode="auto">
              <a:xfrm>
                <a:off x="976" y="1733"/>
                <a:ext cx="90" cy="90"/>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grpSp>
      <p:sp>
        <p:nvSpPr>
          <p:cNvPr id="28" name="Rectangle 28"/>
          <p:cNvSpPr>
            <a:spLocks noChangeArrowheads="1"/>
          </p:cNvSpPr>
          <p:nvPr/>
        </p:nvSpPr>
        <p:spPr bwMode="auto">
          <a:xfrm>
            <a:off x="1212850" y="2336941"/>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20</a:t>
            </a:r>
          </a:p>
        </p:txBody>
      </p:sp>
      <p:sp>
        <p:nvSpPr>
          <p:cNvPr id="29" name="Rectangle 29"/>
          <p:cNvSpPr>
            <a:spLocks noChangeArrowheads="1"/>
          </p:cNvSpPr>
          <p:nvPr/>
        </p:nvSpPr>
        <p:spPr bwMode="auto">
          <a:xfrm>
            <a:off x="1212850" y="2870341"/>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15</a:t>
            </a:r>
          </a:p>
        </p:txBody>
      </p:sp>
      <p:sp>
        <p:nvSpPr>
          <p:cNvPr id="30" name="Rectangle 30"/>
          <p:cNvSpPr>
            <a:spLocks noChangeArrowheads="1"/>
          </p:cNvSpPr>
          <p:nvPr/>
        </p:nvSpPr>
        <p:spPr bwMode="auto">
          <a:xfrm>
            <a:off x="1212850" y="3402153"/>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10</a:t>
            </a:r>
          </a:p>
        </p:txBody>
      </p:sp>
      <p:sp>
        <p:nvSpPr>
          <p:cNvPr id="31" name="Rectangle 31"/>
          <p:cNvSpPr>
            <a:spLocks noChangeArrowheads="1"/>
          </p:cNvSpPr>
          <p:nvPr/>
        </p:nvSpPr>
        <p:spPr bwMode="auto">
          <a:xfrm>
            <a:off x="1323975" y="3935553"/>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5</a:t>
            </a:r>
          </a:p>
        </p:txBody>
      </p:sp>
      <p:sp>
        <p:nvSpPr>
          <p:cNvPr id="32" name="Rectangle 32"/>
          <p:cNvSpPr>
            <a:spLocks noChangeArrowheads="1"/>
          </p:cNvSpPr>
          <p:nvPr/>
        </p:nvSpPr>
        <p:spPr bwMode="auto">
          <a:xfrm>
            <a:off x="1323975" y="4468953"/>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0</a:t>
            </a:r>
          </a:p>
        </p:txBody>
      </p:sp>
      <p:sp>
        <p:nvSpPr>
          <p:cNvPr id="33" name="Rectangle 13"/>
          <p:cNvSpPr>
            <a:spLocks noChangeArrowheads="1"/>
          </p:cNvSpPr>
          <p:nvPr/>
        </p:nvSpPr>
        <p:spPr bwMode="auto">
          <a:xfrm>
            <a:off x="2222500" y="4680091"/>
            <a:ext cx="831850" cy="244475"/>
          </a:xfrm>
          <a:prstGeom prst="rect">
            <a:avLst/>
          </a:prstGeom>
          <a:noFill/>
          <a:ln w="9525">
            <a:noFill/>
            <a:miter lim="800000"/>
            <a:headEnd/>
            <a:tailEnd/>
          </a:ln>
        </p:spPr>
        <p:txBody>
          <a:bodyPr wrap="none" lIns="0" tIns="0" rIns="0" bIns="0">
            <a:spAutoFit/>
          </a:bodyPr>
          <a:lstStyle/>
          <a:p>
            <a:pPr defTabSz="914400"/>
            <a:r>
              <a:rPr lang="ja-JP" altLang="en-US" sz="1600">
                <a:latin typeface="HGPｺﾞｼｯｸE" pitchFamily="50" charset="-128"/>
                <a:ea typeface="HGPｺﾞｼｯｸE" pitchFamily="50" charset="-128"/>
              </a:rPr>
              <a:t>平成</a:t>
            </a:r>
            <a:r>
              <a:rPr lang="en-US" altLang="ja-JP" sz="1600">
                <a:latin typeface="HGPｺﾞｼｯｸE" pitchFamily="50" charset="-128"/>
                <a:ea typeface="HGPｺﾞｼｯｸE" pitchFamily="50" charset="-128"/>
              </a:rPr>
              <a:t>11</a:t>
            </a:r>
            <a:r>
              <a:rPr lang="ja-JP" altLang="en-US" sz="1600">
                <a:latin typeface="HGPｺﾞｼｯｸE" pitchFamily="50" charset="-128"/>
                <a:ea typeface="HGPｺﾞｼｯｸE" pitchFamily="50" charset="-128"/>
              </a:rPr>
              <a:t>年</a:t>
            </a:r>
            <a:endParaRPr lang="en-US" altLang="ja-JP" sz="1600">
              <a:latin typeface="HGPｺﾞｼｯｸE" pitchFamily="50" charset="-128"/>
              <a:ea typeface="HGPｺﾞｼｯｸE" pitchFamily="50" charset="-128"/>
            </a:endParaRPr>
          </a:p>
        </p:txBody>
      </p:sp>
      <p:sp>
        <p:nvSpPr>
          <p:cNvPr id="34" name="Rectangle 21"/>
          <p:cNvSpPr>
            <a:spLocks noChangeArrowheads="1"/>
          </p:cNvSpPr>
          <p:nvPr/>
        </p:nvSpPr>
        <p:spPr bwMode="auto">
          <a:xfrm>
            <a:off x="1919288" y="3589478"/>
            <a:ext cx="719137" cy="1001713"/>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35" name="Rectangle 22"/>
          <p:cNvSpPr>
            <a:spLocks noChangeArrowheads="1"/>
          </p:cNvSpPr>
          <p:nvPr/>
        </p:nvSpPr>
        <p:spPr bwMode="auto">
          <a:xfrm>
            <a:off x="2638425" y="3830778"/>
            <a:ext cx="719138" cy="760413"/>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37" name="Rectangle 37"/>
          <p:cNvSpPr>
            <a:spLocks noChangeArrowheads="1"/>
          </p:cNvSpPr>
          <p:nvPr/>
        </p:nvSpPr>
        <p:spPr bwMode="auto">
          <a:xfrm>
            <a:off x="2052638" y="3244991"/>
            <a:ext cx="452437"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9.4</a:t>
            </a:r>
          </a:p>
        </p:txBody>
      </p:sp>
      <p:sp>
        <p:nvSpPr>
          <p:cNvPr id="38" name="Rectangle 38"/>
          <p:cNvSpPr>
            <a:spLocks noChangeArrowheads="1"/>
          </p:cNvSpPr>
          <p:nvPr/>
        </p:nvSpPr>
        <p:spPr bwMode="auto">
          <a:xfrm>
            <a:off x="2771775" y="3495816"/>
            <a:ext cx="452438"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7.1</a:t>
            </a:r>
          </a:p>
        </p:txBody>
      </p:sp>
      <p:sp>
        <p:nvSpPr>
          <p:cNvPr id="39" name="Rectangle 41"/>
          <p:cNvSpPr>
            <a:spLocks noChangeArrowheads="1"/>
          </p:cNvSpPr>
          <p:nvPr/>
        </p:nvSpPr>
        <p:spPr bwMode="auto">
          <a:xfrm>
            <a:off x="4549775" y="4680091"/>
            <a:ext cx="831850" cy="244475"/>
          </a:xfrm>
          <a:prstGeom prst="rect">
            <a:avLst/>
          </a:prstGeom>
          <a:noFill/>
          <a:ln w="9525">
            <a:noFill/>
            <a:miter lim="800000"/>
            <a:headEnd/>
            <a:tailEnd/>
          </a:ln>
        </p:spPr>
        <p:txBody>
          <a:bodyPr wrap="none" lIns="0" tIns="0" rIns="0" bIns="0">
            <a:spAutoFit/>
          </a:bodyPr>
          <a:lstStyle/>
          <a:p>
            <a:pPr defTabSz="914400"/>
            <a:r>
              <a:rPr lang="ja-JP" altLang="en-US" sz="1600">
                <a:latin typeface="HGPｺﾞｼｯｸE" pitchFamily="50" charset="-128"/>
                <a:ea typeface="HGPｺﾞｼｯｸE" pitchFamily="50" charset="-128"/>
              </a:rPr>
              <a:t>平成</a:t>
            </a:r>
            <a:r>
              <a:rPr lang="en-US" altLang="ja-JP" sz="1600">
                <a:latin typeface="HGPｺﾞｼｯｸE" pitchFamily="50" charset="-128"/>
                <a:ea typeface="HGPｺﾞｼｯｸE" pitchFamily="50" charset="-128"/>
              </a:rPr>
              <a:t>16</a:t>
            </a:r>
            <a:r>
              <a:rPr lang="ja-JP" altLang="en-US" sz="1600">
                <a:latin typeface="HGPｺﾞｼｯｸE" pitchFamily="50" charset="-128"/>
                <a:ea typeface="HGPｺﾞｼｯｸE" pitchFamily="50" charset="-128"/>
              </a:rPr>
              <a:t>年</a:t>
            </a:r>
            <a:endParaRPr lang="en-US" altLang="ja-JP" sz="1600">
              <a:latin typeface="HGPｺﾞｼｯｸE" pitchFamily="50" charset="-128"/>
              <a:ea typeface="HGPｺﾞｼｯｸE" pitchFamily="50" charset="-128"/>
            </a:endParaRPr>
          </a:p>
        </p:txBody>
      </p:sp>
      <p:sp>
        <p:nvSpPr>
          <p:cNvPr id="40" name="Rectangle 42"/>
          <p:cNvSpPr>
            <a:spLocks noChangeArrowheads="1"/>
          </p:cNvSpPr>
          <p:nvPr/>
        </p:nvSpPr>
        <p:spPr bwMode="auto">
          <a:xfrm>
            <a:off x="4246563" y="2930666"/>
            <a:ext cx="719137" cy="1660525"/>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1" name="Rectangle 43"/>
          <p:cNvSpPr>
            <a:spLocks noChangeArrowheads="1"/>
          </p:cNvSpPr>
          <p:nvPr/>
        </p:nvSpPr>
        <p:spPr bwMode="auto">
          <a:xfrm>
            <a:off x="4965700" y="3678378"/>
            <a:ext cx="719138" cy="912813"/>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2" name="Rectangle 44"/>
          <p:cNvSpPr>
            <a:spLocks noChangeArrowheads="1"/>
          </p:cNvSpPr>
          <p:nvPr/>
        </p:nvSpPr>
        <p:spPr bwMode="auto">
          <a:xfrm>
            <a:off x="4324350" y="2613166"/>
            <a:ext cx="563563"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15.6</a:t>
            </a:r>
          </a:p>
        </p:txBody>
      </p:sp>
      <p:sp>
        <p:nvSpPr>
          <p:cNvPr id="43" name="Rectangle 45"/>
          <p:cNvSpPr>
            <a:spLocks noChangeArrowheads="1"/>
          </p:cNvSpPr>
          <p:nvPr/>
        </p:nvSpPr>
        <p:spPr bwMode="auto">
          <a:xfrm>
            <a:off x="5099050" y="3345003"/>
            <a:ext cx="452438"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8.5</a:t>
            </a:r>
          </a:p>
        </p:txBody>
      </p:sp>
      <p:sp>
        <p:nvSpPr>
          <p:cNvPr id="44" name="Rectangle 47"/>
          <p:cNvSpPr>
            <a:spLocks noChangeArrowheads="1"/>
          </p:cNvSpPr>
          <p:nvPr/>
        </p:nvSpPr>
        <p:spPr bwMode="auto">
          <a:xfrm>
            <a:off x="6878638" y="4680091"/>
            <a:ext cx="831850" cy="244475"/>
          </a:xfrm>
          <a:prstGeom prst="rect">
            <a:avLst/>
          </a:prstGeom>
          <a:noFill/>
          <a:ln w="9525">
            <a:noFill/>
            <a:miter lim="800000"/>
            <a:headEnd/>
            <a:tailEnd/>
          </a:ln>
        </p:spPr>
        <p:txBody>
          <a:bodyPr wrap="none" lIns="0" tIns="0" rIns="0" bIns="0">
            <a:spAutoFit/>
          </a:bodyPr>
          <a:lstStyle/>
          <a:p>
            <a:pPr defTabSz="914400"/>
            <a:r>
              <a:rPr lang="ja-JP" altLang="en-US" sz="1600">
                <a:latin typeface="HGPｺﾞｼｯｸE" pitchFamily="50" charset="-128"/>
                <a:ea typeface="HGPｺﾞｼｯｸE" pitchFamily="50" charset="-128"/>
              </a:rPr>
              <a:t>平成</a:t>
            </a:r>
            <a:r>
              <a:rPr lang="en-US" altLang="ja-JP" sz="1600">
                <a:latin typeface="HGPｺﾞｼｯｸE" pitchFamily="50" charset="-128"/>
                <a:ea typeface="HGPｺﾞｼｯｸE" pitchFamily="50" charset="-128"/>
              </a:rPr>
              <a:t>21</a:t>
            </a:r>
            <a:r>
              <a:rPr lang="ja-JP" altLang="en-US" sz="1600">
                <a:latin typeface="HGPｺﾞｼｯｸE" pitchFamily="50" charset="-128"/>
                <a:ea typeface="HGPｺﾞｼｯｸE" pitchFamily="50" charset="-128"/>
              </a:rPr>
              <a:t>年</a:t>
            </a:r>
            <a:endParaRPr lang="en-US" altLang="ja-JP" sz="1600">
              <a:latin typeface="HGPｺﾞｼｯｸE" pitchFamily="50" charset="-128"/>
              <a:ea typeface="HGPｺﾞｼｯｸE" pitchFamily="50" charset="-128"/>
            </a:endParaRPr>
          </a:p>
        </p:txBody>
      </p:sp>
      <p:sp>
        <p:nvSpPr>
          <p:cNvPr id="45" name="Rectangle 48"/>
          <p:cNvSpPr>
            <a:spLocks noChangeArrowheads="1"/>
          </p:cNvSpPr>
          <p:nvPr/>
        </p:nvSpPr>
        <p:spPr bwMode="auto">
          <a:xfrm>
            <a:off x="6575425" y="2287728"/>
            <a:ext cx="719138" cy="2303463"/>
          </a:xfrm>
          <a:prstGeom prst="rect">
            <a:avLst/>
          </a:prstGeom>
          <a:solidFill>
            <a:srgbClr val="FF99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6" name="Rectangle 49"/>
          <p:cNvSpPr>
            <a:spLocks noChangeArrowheads="1"/>
          </p:cNvSpPr>
          <p:nvPr/>
        </p:nvSpPr>
        <p:spPr bwMode="auto">
          <a:xfrm>
            <a:off x="7294563" y="3062428"/>
            <a:ext cx="719137" cy="1528763"/>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47" name="Rectangle 50"/>
          <p:cNvSpPr>
            <a:spLocks noChangeArrowheads="1"/>
          </p:cNvSpPr>
          <p:nvPr/>
        </p:nvSpPr>
        <p:spPr bwMode="auto">
          <a:xfrm>
            <a:off x="6653213" y="1951178"/>
            <a:ext cx="563562"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21.6</a:t>
            </a:r>
          </a:p>
        </p:txBody>
      </p:sp>
      <p:sp>
        <p:nvSpPr>
          <p:cNvPr id="48" name="Rectangle 51"/>
          <p:cNvSpPr>
            <a:spLocks noChangeArrowheads="1"/>
          </p:cNvSpPr>
          <p:nvPr/>
        </p:nvSpPr>
        <p:spPr bwMode="auto">
          <a:xfrm>
            <a:off x="7372350" y="2721116"/>
            <a:ext cx="563563" cy="336550"/>
          </a:xfrm>
          <a:prstGeom prst="rect">
            <a:avLst/>
          </a:prstGeom>
          <a:noFill/>
          <a:ln w="19050" algn="ctr">
            <a:noFill/>
            <a:miter lim="800000"/>
            <a:headEnd/>
            <a:tailEnd/>
          </a:ln>
        </p:spPr>
        <p:txBody>
          <a:bodyPr wrap="none" anchor="b">
            <a:spAutoFit/>
          </a:bodyPr>
          <a:lstStyle/>
          <a:p>
            <a:pPr defTabSz="914400"/>
            <a:r>
              <a:rPr lang="en-US" altLang="ja-JP" sz="1600">
                <a:latin typeface="HGPｺﾞｼｯｸE" pitchFamily="50" charset="-128"/>
                <a:ea typeface="HGPｺﾞｼｯｸE" pitchFamily="50" charset="-128"/>
              </a:rPr>
              <a:t>14.4</a:t>
            </a:r>
          </a:p>
        </p:txBody>
      </p:sp>
      <p:sp>
        <p:nvSpPr>
          <p:cNvPr id="49" name="Rectangle 61"/>
          <p:cNvSpPr>
            <a:spLocks noChangeArrowheads="1"/>
          </p:cNvSpPr>
          <p:nvPr/>
        </p:nvSpPr>
        <p:spPr bwMode="auto">
          <a:xfrm>
            <a:off x="611188" y="1714488"/>
            <a:ext cx="8208962" cy="3308503"/>
          </a:xfrm>
          <a:prstGeom prst="rect">
            <a:avLst/>
          </a:prstGeom>
          <a:noFill/>
          <a:ln w="19050" algn="ctr">
            <a:solidFill>
              <a:srgbClr val="FF6600"/>
            </a:solidFill>
            <a:miter lim="800000"/>
            <a:headEnd/>
            <a:tailEnd/>
          </a:ln>
        </p:spPr>
        <p:txBody>
          <a:bodyPr wrap="none" anchor="ctr"/>
          <a:lstStyle/>
          <a:p>
            <a:endParaRPr lang="ja-JP" altLang="en-US">
              <a:latin typeface="HGPｺﾞｼｯｸE" pitchFamily="50" charset="-128"/>
              <a:ea typeface="HGPｺﾞｼｯｸE"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33282" y="1488032"/>
            <a:ext cx="482453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アナフィラキシーを起こしやすい食物</a:t>
            </a:r>
          </a:p>
        </p:txBody>
      </p:sp>
      <p:sp>
        <p:nvSpPr>
          <p:cNvPr id="36" name="テキスト ボックス 35"/>
          <p:cNvSpPr txBox="1"/>
          <p:nvPr/>
        </p:nvSpPr>
        <p:spPr>
          <a:xfrm>
            <a:off x="357158" y="5786454"/>
            <a:ext cx="8414106" cy="369332"/>
          </a:xfrm>
          <a:prstGeom prst="rect">
            <a:avLst/>
          </a:prstGeom>
          <a:noFill/>
        </p:spPr>
        <p:txBody>
          <a:bodyPr wrap="square" rtlCol="0">
            <a:spAutoFit/>
          </a:bodyPr>
          <a:lstStyle/>
          <a:p>
            <a:pPr algn="r"/>
            <a:r>
              <a:rPr lang="en-US" altLang="ja-JP" sz="900" dirty="0" smtClean="0">
                <a:latin typeface="HGPｺﾞｼｯｸE" pitchFamily="50" charset="-128"/>
                <a:ea typeface="HGPｺﾞｼｯｸE" pitchFamily="50" charset="-128"/>
              </a:rPr>
              <a:t>Akiyama, H., Imai, T. and </a:t>
            </a:r>
            <a:r>
              <a:rPr lang="en-US" altLang="ja-JP" sz="900" dirty="0" err="1" smtClean="0">
                <a:latin typeface="HGPｺﾞｼｯｸE" pitchFamily="50" charset="-128"/>
                <a:ea typeface="HGPｺﾞｼｯｸE" pitchFamily="50" charset="-128"/>
              </a:rPr>
              <a:t>Ebisawa</a:t>
            </a:r>
            <a:r>
              <a:rPr lang="en-US" altLang="ja-JP" sz="900" dirty="0" smtClean="0">
                <a:latin typeface="HGPｺﾞｼｯｸE" pitchFamily="50" charset="-128"/>
                <a:ea typeface="HGPｺﾞｼｯｸE" pitchFamily="50" charset="-128"/>
              </a:rPr>
              <a:t>, M.</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Japan Food Allergen Labeling Regulation-History and Evaluation”</a:t>
            </a:r>
          </a:p>
          <a:p>
            <a:pPr algn="r"/>
            <a:r>
              <a:rPr lang="en-US" altLang="ja-JP" sz="900" dirty="0" smtClean="0">
                <a:latin typeface="HGPｺﾞｼｯｸE" pitchFamily="50" charset="-128"/>
                <a:ea typeface="HGPｺﾞｼｯｸE" pitchFamily="50" charset="-128"/>
              </a:rPr>
              <a:t>Advances in Food and Nutrition Research Taylor, S.L. editor Vol.62 Academic Press</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139, 2011</a:t>
            </a:r>
            <a:r>
              <a:rPr lang="ja-JP" altLang="en-US" sz="900" dirty="0" smtClean="0">
                <a:latin typeface="HGPｺﾞｼｯｸE" pitchFamily="50" charset="-128"/>
                <a:ea typeface="HGPｺﾞｼｯｸE" pitchFamily="50" charset="-128"/>
              </a:rPr>
              <a:t>より作図［</a:t>
            </a:r>
            <a:r>
              <a:rPr lang="en-US" altLang="ja-JP" sz="900" dirty="0" smtClean="0">
                <a:latin typeface="HGPｺﾞｼｯｸE" pitchFamily="50" charset="-128"/>
                <a:ea typeface="HGPｺﾞｼｯｸE" pitchFamily="50" charset="-128"/>
              </a:rPr>
              <a:t>L20121010089</a:t>
            </a:r>
            <a:r>
              <a:rPr lang="ja-JP" altLang="en-US" sz="900" dirty="0" smtClean="0">
                <a:latin typeface="HGPｺﾞｼｯｸE" pitchFamily="50" charset="-128"/>
                <a:ea typeface="HGPｺﾞｼｯｸE" pitchFamily="50" charset="-128"/>
              </a:rPr>
              <a:t>］</a:t>
            </a:r>
          </a:p>
        </p:txBody>
      </p:sp>
      <p:sp>
        <p:nvSpPr>
          <p:cNvPr id="8" name="タイトル 7"/>
          <p:cNvSpPr>
            <a:spLocks noGrp="1"/>
          </p:cNvSpPr>
          <p:nvPr>
            <p:ph type="title"/>
          </p:nvPr>
        </p:nvSpPr>
        <p:spPr/>
        <p:txBody>
          <a:bodyPr>
            <a:normAutofit/>
          </a:bodyPr>
          <a:lstStyle/>
          <a:p>
            <a:r>
              <a:rPr lang="ja-JP" altLang="en-US" dirty="0" smtClean="0"/>
              <a:t>卵、牛乳・乳製品、小麦、そば、ピーナッツなどが</a:t>
            </a:r>
            <a:br>
              <a:rPr lang="ja-JP" altLang="en-US" dirty="0" smtClean="0"/>
            </a:br>
            <a:r>
              <a:rPr lang="ja-JP" altLang="en-US" dirty="0"/>
              <a:t>アナフィラキシーの原因として報告されて</a:t>
            </a:r>
            <a:r>
              <a:rPr lang="ja-JP" altLang="en-US" dirty="0" smtClean="0"/>
              <a:t>います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8</a:t>
            </a:fld>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2643174" y="2000240"/>
            <a:ext cx="4286280" cy="378861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p:cNvSpPr>
          <p:nvPr/>
        </p:nvSpPr>
        <p:spPr>
          <a:xfrm>
            <a:off x="516182" y="1488032"/>
            <a:ext cx="6984776" cy="369332"/>
          </a:xfrm>
          <a:prstGeom prst="rect">
            <a:avLst/>
          </a:prstGeom>
          <a:noFill/>
        </p:spPr>
        <p:txBody>
          <a:bodyPr wrap="square">
            <a:spAutoFit/>
          </a:bodyPr>
          <a:lstStyle/>
          <a:p>
            <a:pPr marL="268288" lvl="0" indent="-268288">
              <a:spcBef>
                <a:spcPct val="20000"/>
              </a:spcBef>
              <a:buClr>
                <a:srgbClr val="FF9900"/>
              </a:buClr>
              <a:buFont typeface="Wingdings" pitchFamily="2" charset="2"/>
              <a:buChar char="n"/>
            </a:pPr>
            <a:r>
              <a:rPr lang="ja-JP" altLang="en-US" dirty="0" smtClean="0">
                <a:latin typeface="HGPｺﾞｼｯｸE" pitchFamily="50" charset="-128"/>
                <a:ea typeface="HGPｺﾞｼｯｸE" pitchFamily="50" charset="-128"/>
                <a:cs typeface="ＭＳ Ｐゴシック" pitchFamily="50" charset="-128"/>
              </a:rPr>
              <a:t>食物摂取からアナフィラキシー発現までの時間</a:t>
            </a:r>
          </a:p>
        </p:txBody>
      </p:sp>
      <p:sp>
        <p:nvSpPr>
          <p:cNvPr id="36" name="テキスト ボックス 35"/>
          <p:cNvSpPr txBox="1"/>
          <p:nvPr/>
        </p:nvSpPr>
        <p:spPr>
          <a:xfrm>
            <a:off x="1357290" y="5753982"/>
            <a:ext cx="7488832" cy="507831"/>
          </a:xfrm>
          <a:prstGeom prst="rect">
            <a:avLst/>
          </a:prstGeom>
          <a:noFill/>
        </p:spPr>
        <p:txBody>
          <a:bodyPr wrap="square" rtlCol="0">
            <a:spAutoFit/>
          </a:bodyPr>
          <a:lstStyle/>
          <a:p>
            <a:pPr algn="r"/>
            <a:r>
              <a:rPr lang="ja-JP" altLang="en-US" sz="900" dirty="0" smtClean="0">
                <a:latin typeface="HGPｺﾞｼｯｸE" pitchFamily="50" charset="-128"/>
                <a:ea typeface="HGPｺﾞｼｯｸE" pitchFamily="50" charset="-128"/>
              </a:rPr>
              <a:t>海老澤 元宏：厚生労働科学研究費補助金　免疫アレルギー疾患予防・治療研究事業 総括・分担研究報告書（平成</a:t>
            </a:r>
            <a:r>
              <a:rPr lang="en-US" altLang="ja-JP" sz="900" dirty="0" smtClean="0">
                <a:latin typeface="HGPｺﾞｼｯｸE" pitchFamily="50" charset="-128"/>
                <a:ea typeface="HGPｺﾞｼｯｸE" pitchFamily="50" charset="-128"/>
              </a:rPr>
              <a:t>17</a:t>
            </a:r>
            <a:r>
              <a:rPr lang="ja-JP" altLang="en-US" sz="900" dirty="0" smtClean="0">
                <a:latin typeface="HGPｺﾞｼｯｸE" pitchFamily="50" charset="-128"/>
                <a:ea typeface="HGPｺﾞｼｯｸE" pitchFamily="50" charset="-128"/>
              </a:rPr>
              <a:t>年度）</a:t>
            </a:r>
          </a:p>
          <a:p>
            <a:pPr algn="r"/>
            <a:r>
              <a:rPr lang="ja-JP" altLang="en-US" sz="900" dirty="0" smtClean="0">
                <a:latin typeface="HGPｺﾞｼｯｸE" pitchFamily="50" charset="-128"/>
                <a:ea typeface="HGPｺﾞｼｯｸE" pitchFamily="50" charset="-128"/>
              </a:rPr>
              <a:t>食物等によるアナフィラキシー反応の原因物質（アレルゲン）の確定、予防・予知法の確立に関する研究</a:t>
            </a:r>
          </a:p>
          <a:p>
            <a:pPr algn="r"/>
            <a:r>
              <a:rPr lang="ja-JP" altLang="en-US" sz="900" dirty="0" smtClean="0">
                <a:latin typeface="HGPｺﾞｼｯｸE" pitchFamily="50" charset="-128"/>
                <a:ea typeface="HGPｺﾞｼｯｸE" pitchFamily="50" charset="-128"/>
              </a:rPr>
              <a:t>玉置 淳子：「食物等によるアナフィラキシーによる死亡例に関する研究」 ［</a:t>
            </a:r>
            <a:r>
              <a:rPr lang="en-US" altLang="ja-JP" sz="900" dirty="0" smtClean="0">
                <a:latin typeface="HGPｺﾞｼｯｸE" pitchFamily="50" charset="-128"/>
                <a:ea typeface="HGPｺﾞｼｯｸE" pitchFamily="50" charset="-128"/>
              </a:rPr>
              <a:t>L20120827057</a:t>
            </a:r>
            <a:r>
              <a:rPr lang="ja-JP" altLang="en-US" sz="900" dirty="0" smtClean="0">
                <a:latin typeface="HGPｺﾞｼｯｸE" pitchFamily="50" charset="-128"/>
                <a:ea typeface="HGPｺﾞｼｯｸE" pitchFamily="50" charset="-128"/>
              </a:rPr>
              <a:t>］</a:t>
            </a:r>
          </a:p>
        </p:txBody>
      </p:sp>
      <p:sp>
        <p:nvSpPr>
          <p:cNvPr id="10" name="テキスト ボックス 9"/>
          <p:cNvSpPr txBox="1"/>
          <p:nvPr/>
        </p:nvSpPr>
        <p:spPr>
          <a:xfrm>
            <a:off x="755576" y="4924092"/>
            <a:ext cx="8174142" cy="707886"/>
          </a:xfrm>
          <a:prstGeom prst="rect">
            <a:avLst/>
          </a:prstGeom>
          <a:noFill/>
        </p:spPr>
        <p:txBody>
          <a:bodyPr wrap="square" rtlCol="0">
            <a:spAutoFit/>
          </a:bodyPr>
          <a:lstStyle/>
          <a:p>
            <a:r>
              <a:rPr lang="en-US" altLang="ja-JP" sz="1000" dirty="0" smtClean="0">
                <a:latin typeface="HGPｺﾞｼｯｸE" pitchFamily="50" charset="-128"/>
                <a:ea typeface="HGPｺﾞｼｯｸE" pitchFamily="50" charset="-128"/>
              </a:rPr>
              <a:t>【</a:t>
            </a:r>
            <a:r>
              <a:rPr lang="ja-JP" altLang="en-US" sz="1000" dirty="0" smtClean="0">
                <a:latin typeface="HGPｺﾞｼｯｸE" pitchFamily="50" charset="-128"/>
                <a:ea typeface="HGPｺﾞｼｯｸE" pitchFamily="50" charset="-128"/>
              </a:rPr>
              <a:t>調査概要</a:t>
            </a:r>
            <a:r>
              <a:rPr lang="en-US" altLang="ja-JP" sz="1000" dirty="0" smtClean="0">
                <a:latin typeface="HGPｺﾞｼｯｸE" pitchFamily="50" charset="-128"/>
                <a:ea typeface="HGPｺﾞｼｯｸE" pitchFamily="50" charset="-128"/>
              </a:rPr>
              <a:t>】</a:t>
            </a:r>
          </a:p>
          <a:p>
            <a:r>
              <a:rPr lang="ja-JP" altLang="en-US" sz="1000" dirty="0" smtClean="0">
                <a:latin typeface="HGPｺﾞｼｯｸE" pitchFamily="50" charset="-128"/>
                <a:ea typeface="HGPｺﾞｼｯｸE" pitchFamily="50" charset="-128"/>
              </a:rPr>
              <a:t>調査対象：食物アレルギーによる入院例</a:t>
            </a:r>
            <a:r>
              <a:rPr lang="en-US" altLang="ja-JP" sz="1000" dirty="0" smtClean="0">
                <a:latin typeface="HGPｺﾞｼｯｸE" pitchFamily="50" charset="-128"/>
                <a:ea typeface="HGPｺﾞｼｯｸE" pitchFamily="50" charset="-128"/>
              </a:rPr>
              <a:t>40</a:t>
            </a:r>
            <a:r>
              <a:rPr lang="ja-JP" altLang="en-US" sz="1000" dirty="0" smtClean="0">
                <a:latin typeface="HGPｺﾞｼｯｸE" pitchFamily="50" charset="-128"/>
                <a:ea typeface="HGPｺﾞｼｯｸE" pitchFamily="50" charset="-128"/>
              </a:rPr>
              <a:t>例のうちアナフィラキシー発現までの時間の回答が得られた</a:t>
            </a:r>
            <a:r>
              <a:rPr lang="en-US" altLang="ja-JP" sz="1000" dirty="0" smtClean="0">
                <a:latin typeface="HGPｺﾞｼｯｸE" pitchFamily="50" charset="-128"/>
                <a:ea typeface="HGPｺﾞｼｯｸE" pitchFamily="50" charset="-128"/>
              </a:rPr>
              <a:t>18</a:t>
            </a:r>
            <a:r>
              <a:rPr lang="ja-JP" altLang="en-US" sz="1000" dirty="0" smtClean="0">
                <a:latin typeface="HGPｺﾞｼｯｸE" pitchFamily="50" charset="-128"/>
                <a:ea typeface="HGPｺﾞｼｯｸE" pitchFamily="50" charset="-128"/>
              </a:rPr>
              <a:t>例</a:t>
            </a:r>
          </a:p>
          <a:p>
            <a:pPr marL="582613" indent="-582613"/>
            <a:r>
              <a:rPr lang="ja-JP" altLang="en-US" sz="1000" dirty="0" smtClean="0">
                <a:latin typeface="HGPｺﾞｼｯｸE" pitchFamily="50" charset="-128"/>
                <a:ea typeface="HGPｺﾞｼｯｸE" pitchFamily="50" charset="-128"/>
              </a:rPr>
              <a:t>調査方法：対象の担当医師に食物アレルギーによるアナフィラキシー・ショックの重篤例に関する調査票を送付し、アナフィラキシー・ショック例の受診時の心肺機能停止の有無、アナフィラキシー発現からアドレナリン投与までの時間経過、喘息の既往などの要因について検討した。</a:t>
            </a:r>
          </a:p>
        </p:txBody>
      </p:sp>
      <p:sp>
        <p:nvSpPr>
          <p:cNvPr id="8" name="タイトル 7"/>
          <p:cNvSpPr>
            <a:spLocks noGrp="1"/>
          </p:cNvSpPr>
          <p:nvPr>
            <p:ph type="title"/>
          </p:nvPr>
        </p:nvSpPr>
        <p:spPr/>
        <p:txBody>
          <a:bodyPr>
            <a:normAutofit fontScale="90000"/>
          </a:bodyPr>
          <a:lstStyle/>
          <a:p>
            <a:r>
              <a:rPr lang="ja-JP" altLang="en-US" dirty="0" smtClean="0">
                <a:cs typeface="ＭＳ Ｐゴシック" pitchFamily="50" charset="-128"/>
              </a:rPr>
              <a:t>食物摂取からアナフィラキシー発現までの時間は、</a:t>
            </a:r>
            <a:r>
              <a:rPr lang="en-US" altLang="ja-JP" dirty="0" smtClean="0">
                <a:cs typeface="ＭＳ Ｐゴシック" pitchFamily="50" charset="-128"/>
              </a:rPr>
              <a:t/>
            </a:r>
            <a:br>
              <a:rPr lang="en-US" altLang="ja-JP" dirty="0" smtClean="0">
                <a:cs typeface="ＭＳ Ｐゴシック" pitchFamily="50" charset="-128"/>
              </a:rPr>
            </a:br>
            <a:r>
              <a:rPr lang="ja-JP" altLang="en-US" dirty="0" smtClean="0">
                <a:cs typeface="ＭＳ Ｐゴシック" pitchFamily="50" charset="-128"/>
              </a:rPr>
              <a:t>平均</a:t>
            </a:r>
            <a:r>
              <a:rPr lang="en-US" altLang="ja-JP" dirty="0" smtClean="0">
                <a:cs typeface="ＭＳ Ｐゴシック" pitchFamily="50" charset="-128"/>
              </a:rPr>
              <a:t>22</a:t>
            </a:r>
            <a:r>
              <a:rPr lang="ja-JP" altLang="en-US" dirty="0" smtClean="0">
                <a:cs typeface="ＭＳ Ｐゴシック" pitchFamily="50" charset="-128"/>
              </a:rPr>
              <a:t>分との報告があります</a:t>
            </a:r>
            <a:endParaRPr kumimoji="1" lang="ja-JP" altLang="en-US" dirty="0"/>
          </a:p>
        </p:txBody>
      </p:sp>
      <p:sp>
        <p:nvSpPr>
          <p:cNvPr id="7" name="スライド番号プレースホルダ 6"/>
          <p:cNvSpPr>
            <a:spLocks noGrp="1"/>
          </p:cNvSpPr>
          <p:nvPr>
            <p:ph type="sldNum" sz="quarter" idx="12"/>
          </p:nvPr>
        </p:nvSpPr>
        <p:spPr/>
        <p:txBody>
          <a:bodyPr/>
          <a:lstStyle/>
          <a:p>
            <a:fld id="{B5A0756D-F30E-4204-AF5B-9E3688565CB2}" type="slidenum">
              <a:rPr kumimoji="1" lang="ja-JP" altLang="en-US" smtClean="0"/>
              <a:pPr/>
              <a:t>9</a:t>
            </a:fld>
            <a:endParaRPr kumimoji="1" lang="ja-JP" altLang="en-US" dirty="0"/>
          </a:p>
        </p:txBody>
      </p:sp>
      <p:sp>
        <p:nvSpPr>
          <p:cNvPr id="9" name="Rectangle 54"/>
          <p:cNvSpPr>
            <a:spLocks noChangeArrowheads="1"/>
          </p:cNvSpPr>
          <p:nvPr/>
        </p:nvSpPr>
        <p:spPr bwMode="auto">
          <a:xfrm>
            <a:off x="1476375" y="2074850"/>
            <a:ext cx="6983413" cy="2520950"/>
          </a:xfrm>
          <a:prstGeom prst="rect">
            <a:avLst/>
          </a:prstGeom>
          <a:solidFill>
            <a:srgbClr val="FFF0AC"/>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grpSp>
        <p:nvGrpSpPr>
          <p:cNvPr id="11" name="Group 27"/>
          <p:cNvGrpSpPr>
            <a:grpSpLocks/>
          </p:cNvGrpSpPr>
          <p:nvPr/>
        </p:nvGrpSpPr>
        <p:grpSpPr bwMode="auto">
          <a:xfrm>
            <a:off x="1476375" y="2074850"/>
            <a:ext cx="6983413" cy="2520950"/>
            <a:chOff x="930" y="1525"/>
            <a:chExt cx="4399" cy="1588"/>
          </a:xfrm>
        </p:grpSpPr>
        <p:sp>
          <p:nvSpPr>
            <p:cNvPr id="12" name="Line 20"/>
            <p:cNvSpPr>
              <a:spLocks noChangeShapeType="1"/>
            </p:cNvSpPr>
            <p:nvPr/>
          </p:nvSpPr>
          <p:spPr bwMode="auto">
            <a:xfrm>
              <a:off x="930" y="1525"/>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3" name="Line 21"/>
            <p:cNvSpPr>
              <a:spLocks noChangeShapeType="1"/>
            </p:cNvSpPr>
            <p:nvPr/>
          </p:nvSpPr>
          <p:spPr bwMode="auto">
            <a:xfrm>
              <a:off x="930" y="1789"/>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4" name="Line 22"/>
            <p:cNvSpPr>
              <a:spLocks noChangeShapeType="1"/>
            </p:cNvSpPr>
            <p:nvPr/>
          </p:nvSpPr>
          <p:spPr bwMode="auto">
            <a:xfrm>
              <a:off x="930" y="2054"/>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5" name="Line 23"/>
            <p:cNvSpPr>
              <a:spLocks noChangeShapeType="1"/>
            </p:cNvSpPr>
            <p:nvPr/>
          </p:nvSpPr>
          <p:spPr bwMode="auto">
            <a:xfrm>
              <a:off x="930" y="2319"/>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6" name="Line 24"/>
            <p:cNvSpPr>
              <a:spLocks noChangeShapeType="1"/>
            </p:cNvSpPr>
            <p:nvPr/>
          </p:nvSpPr>
          <p:spPr bwMode="auto">
            <a:xfrm>
              <a:off x="930" y="2583"/>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7" name="Line 25"/>
            <p:cNvSpPr>
              <a:spLocks noChangeShapeType="1"/>
            </p:cNvSpPr>
            <p:nvPr/>
          </p:nvSpPr>
          <p:spPr bwMode="auto">
            <a:xfrm>
              <a:off x="930" y="2848"/>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sp>
          <p:nvSpPr>
            <p:cNvPr id="18" name="Line 26"/>
            <p:cNvSpPr>
              <a:spLocks noChangeShapeType="1"/>
            </p:cNvSpPr>
            <p:nvPr/>
          </p:nvSpPr>
          <p:spPr bwMode="auto">
            <a:xfrm>
              <a:off x="930" y="3113"/>
              <a:ext cx="4399" cy="0"/>
            </a:xfrm>
            <a:prstGeom prst="line">
              <a:avLst/>
            </a:prstGeom>
            <a:noFill/>
            <a:ln w="12700">
              <a:solidFill>
                <a:schemeClr val="bg1"/>
              </a:solidFill>
              <a:round/>
              <a:headEnd/>
              <a:tailEnd/>
            </a:ln>
          </p:spPr>
          <p:txBody>
            <a:bodyPr/>
            <a:lstStyle/>
            <a:p>
              <a:endParaRPr lang="ja-JP" altLang="en-US">
                <a:latin typeface="HGPｺﾞｼｯｸE" pitchFamily="50" charset="-128"/>
                <a:ea typeface="HGPｺﾞｼｯｸE" pitchFamily="50" charset="-128"/>
              </a:endParaRPr>
            </a:p>
          </p:txBody>
        </p:sp>
      </p:grpSp>
      <p:sp>
        <p:nvSpPr>
          <p:cNvPr id="19" name="Rectangle 16"/>
          <p:cNvSpPr>
            <a:spLocks noChangeArrowheads="1"/>
          </p:cNvSpPr>
          <p:nvPr/>
        </p:nvSpPr>
        <p:spPr bwMode="auto">
          <a:xfrm>
            <a:off x="1741488" y="2268525"/>
            <a:ext cx="863600" cy="2327275"/>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20" name="Rectangle 17"/>
          <p:cNvSpPr>
            <a:spLocks noChangeArrowheads="1"/>
          </p:cNvSpPr>
          <p:nvPr/>
        </p:nvSpPr>
        <p:spPr bwMode="auto">
          <a:xfrm>
            <a:off x="1960563" y="4614850"/>
            <a:ext cx="425450" cy="244475"/>
          </a:xfrm>
          <a:prstGeom prst="rect">
            <a:avLst/>
          </a:prstGeom>
          <a:noFill/>
          <a:ln w="9525">
            <a:noFill/>
            <a:miter lim="800000"/>
            <a:headEnd/>
            <a:tailEnd/>
          </a:ln>
        </p:spPr>
        <p:txBody>
          <a:bodyPr wrap="none" lIns="0" tIns="0" rIns="0" bIns="0">
            <a:spAutoFit/>
          </a:bodyPr>
          <a:lstStyle/>
          <a:p>
            <a:pPr defTabSz="914400"/>
            <a:r>
              <a:rPr lang="ja-JP" altLang="ja-JP" sz="1600">
                <a:latin typeface="HGPｺﾞｼｯｸE" pitchFamily="50" charset="-128"/>
                <a:ea typeface="HGPｺﾞｼｯｸE" pitchFamily="50" charset="-128"/>
              </a:rPr>
              <a:t>＜20</a:t>
            </a:r>
            <a:endParaRPr lang="en-US" altLang="ja-JP" sz="1600">
              <a:latin typeface="HGPｺﾞｼｯｸE" pitchFamily="50" charset="-128"/>
              <a:ea typeface="HGPｺﾞｼｯｸE" pitchFamily="50" charset="-128"/>
            </a:endParaRPr>
          </a:p>
        </p:txBody>
      </p:sp>
      <p:sp>
        <p:nvSpPr>
          <p:cNvPr id="21" name="Rectangle 38"/>
          <p:cNvSpPr>
            <a:spLocks noChangeArrowheads="1"/>
          </p:cNvSpPr>
          <p:nvPr/>
        </p:nvSpPr>
        <p:spPr bwMode="auto">
          <a:xfrm>
            <a:off x="3138488" y="3554400"/>
            <a:ext cx="863600" cy="1041400"/>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22" name="Rectangle 39"/>
          <p:cNvSpPr>
            <a:spLocks noChangeArrowheads="1"/>
          </p:cNvSpPr>
          <p:nvPr/>
        </p:nvSpPr>
        <p:spPr bwMode="auto">
          <a:xfrm>
            <a:off x="3246438" y="4614850"/>
            <a:ext cx="647700" cy="244475"/>
          </a:xfrm>
          <a:prstGeom prst="rect">
            <a:avLst/>
          </a:prstGeom>
          <a:noFill/>
          <a:ln w="9525">
            <a:noFill/>
            <a:miter lim="800000"/>
            <a:headEnd/>
            <a:tailEnd/>
          </a:ln>
        </p:spPr>
        <p:txBody>
          <a:bodyPr wrap="none" lIns="0" tIns="0" rIns="0" bIns="0">
            <a:spAutoFit/>
          </a:bodyPr>
          <a:lstStyle/>
          <a:p>
            <a:pPr defTabSz="914400"/>
            <a:r>
              <a:rPr lang="ja-JP" altLang="ja-JP" sz="1600">
                <a:latin typeface="HGPｺﾞｼｯｸE" pitchFamily="50" charset="-128"/>
                <a:ea typeface="HGPｺﾞｼｯｸE" pitchFamily="50" charset="-128"/>
              </a:rPr>
              <a:t>20～40</a:t>
            </a:r>
            <a:endParaRPr lang="en-US" altLang="ja-JP" sz="1600">
              <a:latin typeface="HGPｺﾞｼｯｸE" pitchFamily="50" charset="-128"/>
              <a:ea typeface="HGPｺﾞｼｯｸE" pitchFamily="50" charset="-128"/>
            </a:endParaRPr>
          </a:p>
        </p:txBody>
      </p:sp>
      <p:sp>
        <p:nvSpPr>
          <p:cNvPr id="23" name="Rectangle 42"/>
          <p:cNvSpPr>
            <a:spLocks noChangeArrowheads="1"/>
          </p:cNvSpPr>
          <p:nvPr/>
        </p:nvSpPr>
        <p:spPr bwMode="auto">
          <a:xfrm>
            <a:off x="4643438" y="4614850"/>
            <a:ext cx="647700" cy="244475"/>
          </a:xfrm>
          <a:prstGeom prst="rect">
            <a:avLst/>
          </a:prstGeom>
          <a:noFill/>
          <a:ln w="9525">
            <a:noFill/>
            <a:miter lim="800000"/>
            <a:headEnd/>
            <a:tailEnd/>
          </a:ln>
        </p:spPr>
        <p:txBody>
          <a:bodyPr wrap="none" lIns="0" tIns="0" rIns="0" bIns="0">
            <a:spAutoFit/>
          </a:bodyPr>
          <a:lstStyle/>
          <a:p>
            <a:pPr defTabSz="914400"/>
            <a:r>
              <a:rPr lang="ja-JP" altLang="ja-JP" sz="1600">
                <a:latin typeface="HGPｺﾞｼｯｸE" pitchFamily="50" charset="-128"/>
                <a:ea typeface="HGPｺﾞｼｯｸE" pitchFamily="50" charset="-128"/>
              </a:rPr>
              <a:t>40～60</a:t>
            </a:r>
            <a:endParaRPr lang="en-US" altLang="ja-JP" sz="1600">
              <a:latin typeface="HGPｺﾞｼｯｸE" pitchFamily="50" charset="-128"/>
              <a:ea typeface="HGPｺﾞｼｯｸE" pitchFamily="50" charset="-128"/>
            </a:endParaRPr>
          </a:p>
        </p:txBody>
      </p:sp>
      <p:sp>
        <p:nvSpPr>
          <p:cNvPr id="24" name="Rectangle 44"/>
          <p:cNvSpPr>
            <a:spLocks noChangeArrowheads="1"/>
          </p:cNvSpPr>
          <p:nvPr/>
        </p:nvSpPr>
        <p:spPr bwMode="auto">
          <a:xfrm>
            <a:off x="5932488" y="4364025"/>
            <a:ext cx="863600" cy="231775"/>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25" name="Rectangle 45"/>
          <p:cNvSpPr>
            <a:spLocks noChangeArrowheads="1"/>
          </p:cNvSpPr>
          <p:nvPr/>
        </p:nvSpPr>
        <p:spPr bwMode="auto">
          <a:xfrm>
            <a:off x="6040438" y="4614850"/>
            <a:ext cx="647700" cy="244475"/>
          </a:xfrm>
          <a:prstGeom prst="rect">
            <a:avLst/>
          </a:prstGeom>
          <a:noFill/>
          <a:ln w="9525">
            <a:noFill/>
            <a:miter lim="800000"/>
            <a:headEnd/>
            <a:tailEnd/>
          </a:ln>
        </p:spPr>
        <p:txBody>
          <a:bodyPr wrap="none" lIns="0" tIns="0" rIns="0" bIns="0">
            <a:spAutoFit/>
          </a:bodyPr>
          <a:lstStyle/>
          <a:p>
            <a:pPr defTabSz="914400"/>
            <a:r>
              <a:rPr lang="ja-JP" altLang="ja-JP" sz="1600">
                <a:latin typeface="HGPｺﾞｼｯｸE" pitchFamily="50" charset="-128"/>
                <a:ea typeface="HGPｺﾞｼｯｸE" pitchFamily="50" charset="-128"/>
              </a:rPr>
              <a:t>60～80</a:t>
            </a:r>
            <a:endParaRPr lang="en-US" altLang="ja-JP" sz="1600">
              <a:latin typeface="HGPｺﾞｼｯｸE" pitchFamily="50" charset="-128"/>
              <a:ea typeface="HGPｺﾞｼｯｸE" pitchFamily="50" charset="-128"/>
            </a:endParaRPr>
          </a:p>
        </p:txBody>
      </p:sp>
      <p:sp>
        <p:nvSpPr>
          <p:cNvPr id="26" name="Rectangle 47"/>
          <p:cNvSpPr>
            <a:spLocks noChangeArrowheads="1"/>
          </p:cNvSpPr>
          <p:nvPr/>
        </p:nvSpPr>
        <p:spPr bwMode="auto">
          <a:xfrm>
            <a:off x="7329488" y="4364025"/>
            <a:ext cx="863600" cy="231775"/>
          </a:xfrm>
          <a:prstGeom prst="rect">
            <a:avLst/>
          </a:prstGeom>
          <a:solidFill>
            <a:srgbClr val="FF6600"/>
          </a:solidFill>
          <a:ln w="19050" algn="ctr">
            <a:noFill/>
            <a:miter lim="800000"/>
            <a:headEnd/>
            <a:tailEnd/>
          </a:ln>
        </p:spPr>
        <p:txBody>
          <a:bodyPr wrap="none" anchor="ctr"/>
          <a:lstStyle/>
          <a:p>
            <a:endParaRPr lang="ja-JP" altLang="en-US">
              <a:latin typeface="HGPｺﾞｼｯｸE" pitchFamily="50" charset="-128"/>
              <a:ea typeface="HGPｺﾞｼｯｸE" pitchFamily="50" charset="-128"/>
            </a:endParaRPr>
          </a:p>
        </p:txBody>
      </p:sp>
      <p:sp>
        <p:nvSpPr>
          <p:cNvPr id="27" name="Rectangle 48"/>
          <p:cNvSpPr>
            <a:spLocks noChangeArrowheads="1"/>
          </p:cNvSpPr>
          <p:nvPr/>
        </p:nvSpPr>
        <p:spPr bwMode="auto">
          <a:xfrm>
            <a:off x="7381875" y="4614850"/>
            <a:ext cx="758825" cy="244475"/>
          </a:xfrm>
          <a:prstGeom prst="rect">
            <a:avLst/>
          </a:prstGeom>
          <a:noFill/>
          <a:ln w="9525">
            <a:noFill/>
            <a:miter lim="800000"/>
            <a:headEnd/>
            <a:tailEnd/>
          </a:ln>
        </p:spPr>
        <p:txBody>
          <a:bodyPr wrap="none" lIns="0" tIns="0" rIns="0" bIns="0">
            <a:spAutoFit/>
          </a:bodyPr>
          <a:lstStyle/>
          <a:p>
            <a:pPr defTabSz="914400"/>
            <a:r>
              <a:rPr lang="ja-JP" altLang="ja-JP" sz="1600">
                <a:latin typeface="HGPｺﾞｼｯｸE" pitchFamily="50" charset="-128"/>
                <a:ea typeface="HGPｺﾞｼｯｸE" pitchFamily="50" charset="-128"/>
              </a:rPr>
              <a:t>80～100</a:t>
            </a:r>
            <a:endParaRPr lang="en-US" altLang="ja-JP" sz="1600">
              <a:latin typeface="HGPｺﾞｼｯｸE" pitchFamily="50" charset="-128"/>
              <a:ea typeface="HGPｺﾞｼｯｸE" pitchFamily="50" charset="-128"/>
            </a:endParaRPr>
          </a:p>
        </p:txBody>
      </p:sp>
      <p:sp>
        <p:nvSpPr>
          <p:cNvPr id="28" name="Rectangle 13"/>
          <p:cNvSpPr>
            <a:spLocks noChangeArrowheads="1"/>
          </p:cNvSpPr>
          <p:nvPr/>
        </p:nvSpPr>
        <p:spPr bwMode="auto">
          <a:xfrm>
            <a:off x="751801" y="3086087"/>
            <a:ext cx="430887" cy="502702"/>
          </a:xfrm>
          <a:prstGeom prst="rect">
            <a:avLst/>
          </a:prstGeom>
          <a:noFill/>
          <a:ln w="19050" algn="ctr">
            <a:noFill/>
            <a:miter lim="800000"/>
            <a:headEnd/>
            <a:tailEnd/>
          </a:ln>
        </p:spPr>
        <p:txBody>
          <a:bodyPr vert="eaVert" wrap="none" anchor="ctr">
            <a:spAutoFit/>
          </a:bodyPr>
          <a:lstStyle/>
          <a:p>
            <a:pPr defTabSz="914400"/>
            <a:r>
              <a:rPr lang="ja-JP" altLang="en-US" sz="1600" dirty="0">
                <a:latin typeface="HGPｺﾞｼｯｸE" pitchFamily="50" charset="-128"/>
                <a:ea typeface="HGPｺﾞｼｯｸE" pitchFamily="50" charset="-128"/>
              </a:rPr>
              <a:t>例数</a:t>
            </a:r>
          </a:p>
        </p:txBody>
      </p:sp>
      <p:sp>
        <p:nvSpPr>
          <p:cNvPr id="29" name="Rectangle 14"/>
          <p:cNvSpPr>
            <a:spLocks noChangeArrowheads="1"/>
          </p:cNvSpPr>
          <p:nvPr/>
        </p:nvSpPr>
        <p:spPr bwMode="auto">
          <a:xfrm>
            <a:off x="1212850" y="1952612"/>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12</a:t>
            </a:r>
          </a:p>
        </p:txBody>
      </p:sp>
      <p:sp>
        <p:nvSpPr>
          <p:cNvPr id="30" name="Rectangle 15"/>
          <p:cNvSpPr>
            <a:spLocks noChangeArrowheads="1"/>
          </p:cNvSpPr>
          <p:nvPr/>
        </p:nvSpPr>
        <p:spPr bwMode="auto">
          <a:xfrm>
            <a:off x="785786" y="1939904"/>
            <a:ext cx="359073" cy="215444"/>
          </a:xfrm>
          <a:prstGeom prst="rect">
            <a:avLst/>
          </a:prstGeom>
          <a:noFill/>
          <a:ln w="9525">
            <a:noFill/>
            <a:miter lim="800000"/>
            <a:headEnd/>
            <a:tailEnd/>
          </a:ln>
        </p:spPr>
        <p:txBody>
          <a:bodyPr wrap="none" lIns="0" tIns="0" rIns="0" bIns="0" anchor="ctr">
            <a:spAutoFit/>
          </a:bodyPr>
          <a:lstStyle/>
          <a:p>
            <a:pPr algn="r" defTabSz="914400"/>
            <a:r>
              <a:rPr lang="ja-JP" altLang="en-US" sz="1400" dirty="0">
                <a:latin typeface="HGPｺﾞｼｯｸE" pitchFamily="50" charset="-128"/>
                <a:ea typeface="HGPｺﾞｼｯｸE" pitchFamily="50" charset="-128"/>
              </a:rPr>
              <a:t>（例）</a:t>
            </a:r>
          </a:p>
        </p:txBody>
      </p:sp>
      <p:sp>
        <p:nvSpPr>
          <p:cNvPr id="31" name="Rectangle 18"/>
          <p:cNvSpPr>
            <a:spLocks noChangeArrowheads="1"/>
          </p:cNvSpPr>
          <p:nvPr/>
        </p:nvSpPr>
        <p:spPr bwMode="auto">
          <a:xfrm>
            <a:off x="7896225" y="2074850"/>
            <a:ext cx="563563" cy="304800"/>
          </a:xfrm>
          <a:prstGeom prst="rect">
            <a:avLst/>
          </a:prstGeom>
          <a:noFill/>
          <a:ln w="19050" algn="ctr">
            <a:noFill/>
            <a:miter lim="800000"/>
            <a:headEnd/>
            <a:tailEnd/>
          </a:ln>
        </p:spPr>
        <p:txBody>
          <a:bodyPr wrap="none">
            <a:spAutoFit/>
          </a:bodyPr>
          <a:lstStyle/>
          <a:p>
            <a:pPr algn="l" defTabSz="914400"/>
            <a:r>
              <a:rPr lang="en-US" altLang="ja-JP" sz="1400">
                <a:latin typeface="HGPｺﾞｼｯｸE" pitchFamily="50" charset="-128"/>
                <a:ea typeface="HGPｺﾞｼｯｸE" pitchFamily="50" charset="-128"/>
              </a:rPr>
              <a:t>n=18</a:t>
            </a:r>
            <a:endParaRPr lang="ja-JP" altLang="en-US" sz="1400">
              <a:latin typeface="HGPｺﾞｼｯｸE" pitchFamily="50" charset="-128"/>
              <a:ea typeface="HGPｺﾞｼｯｸE" pitchFamily="50" charset="-128"/>
            </a:endParaRPr>
          </a:p>
        </p:txBody>
      </p:sp>
      <p:sp>
        <p:nvSpPr>
          <p:cNvPr id="32" name="Rectangle 19"/>
          <p:cNvSpPr>
            <a:spLocks noChangeArrowheads="1"/>
          </p:cNvSpPr>
          <p:nvPr/>
        </p:nvSpPr>
        <p:spPr bwMode="auto">
          <a:xfrm>
            <a:off x="8281988" y="4630725"/>
            <a:ext cx="359073" cy="215444"/>
          </a:xfrm>
          <a:prstGeom prst="rect">
            <a:avLst/>
          </a:prstGeom>
          <a:noFill/>
          <a:ln w="9525">
            <a:noFill/>
            <a:miter lim="800000"/>
            <a:headEnd/>
            <a:tailEnd/>
          </a:ln>
        </p:spPr>
        <p:txBody>
          <a:bodyPr wrap="none" lIns="0" tIns="0" rIns="0" bIns="0">
            <a:spAutoFit/>
          </a:bodyPr>
          <a:lstStyle/>
          <a:p>
            <a:pPr defTabSz="914400"/>
            <a:r>
              <a:rPr lang="ja-JP" altLang="en-US" sz="1400">
                <a:latin typeface="HGPｺﾞｼｯｸE" pitchFamily="50" charset="-128"/>
                <a:ea typeface="HGPｺﾞｼｯｸE" pitchFamily="50" charset="-128"/>
              </a:rPr>
              <a:t>（分）</a:t>
            </a:r>
          </a:p>
        </p:txBody>
      </p:sp>
      <p:sp>
        <p:nvSpPr>
          <p:cNvPr id="33" name="Rectangle 28"/>
          <p:cNvSpPr>
            <a:spLocks noChangeArrowheads="1"/>
          </p:cNvSpPr>
          <p:nvPr/>
        </p:nvSpPr>
        <p:spPr bwMode="auto">
          <a:xfrm>
            <a:off x="1212850" y="2371712"/>
            <a:ext cx="222250"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10</a:t>
            </a:r>
          </a:p>
        </p:txBody>
      </p:sp>
      <p:sp>
        <p:nvSpPr>
          <p:cNvPr id="34" name="Rectangle 29"/>
          <p:cNvSpPr>
            <a:spLocks noChangeArrowheads="1"/>
          </p:cNvSpPr>
          <p:nvPr/>
        </p:nvSpPr>
        <p:spPr bwMode="auto">
          <a:xfrm>
            <a:off x="1323975" y="2792400"/>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8</a:t>
            </a:r>
          </a:p>
        </p:txBody>
      </p:sp>
      <p:sp>
        <p:nvSpPr>
          <p:cNvPr id="35" name="Rectangle 30"/>
          <p:cNvSpPr>
            <a:spLocks noChangeArrowheads="1"/>
          </p:cNvSpPr>
          <p:nvPr/>
        </p:nvSpPr>
        <p:spPr bwMode="auto">
          <a:xfrm>
            <a:off x="1323975" y="3213087"/>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6</a:t>
            </a:r>
          </a:p>
        </p:txBody>
      </p:sp>
      <p:sp>
        <p:nvSpPr>
          <p:cNvPr id="37" name="Rectangle 31"/>
          <p:cNvSpPr>
            <a:spLocks noChangeArrowheads="1"/>
          </p:cNvSpPr>
          <p:nvPr/>
        </p:nvSpPr>
        <p:spPr bwMode="auto">
          <a:xfrm>
            <a:off x="1323975" y="3632187"/>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4</a:t>
            </a:r>
          </a:p>
        </p:txBody>
      </p:sp>
      <p:sp>
        <p:nvSpPr>
          <p:cNvPr id="38" name="Rectangle 32"/>
          <p:cNvSpPr>
            <a:spLocks noChangeArrowheads="1"/>
          </p:cNvSpPr>
          <p:nvPr/>
        </p:nvSpPr>
        <p:spPr bwMode="auto">
          <a:xfrm>
            <a:off x="1323975" y="4052875"/>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2</a:t>
            </a:r>
          </a:p>
        </p:txBody>
      </p:sp>
      <p:sp>
        <p:nvSpPr>
          <p:cNvPr id="39" name="Rectangle 33"/>
          <p:cNvSpPr>
            <a:spLocks noChangeArrowheads="1"/>
          </p:cNvSpPr>
          <p:nvPr/>
        </p:nvSpPr>
        <p:spPr bwMode="auto">
          <a:xfrm>
            <a:off x="1323975" y="4473562"/>
            <a:ext cx="111125" cy="244475"/>
          </a:xfrm>
          <a:prstGeom prst="rect">
            <a:avLst/>
          </a:prstGeom>
          <a:noFill/>
          <a:ln w="9525">
            <a:noFill/>
            <a:miter lim="800000"/>
            <a:headEnd/>
            <a:tailEnd/>
          </a:ln>
        </p:spPr>
        <p:txBody>
          <a:bodyPr wrap="none" lIns="0" tIns="0" rIns="0" bIns="0" anchor="ctr">
            <a:spAutoFit/>
          </a:bodyPr>
          <a:lstStyle/>
          <a:p>
            <a:pPr algn="r" defTabSz="914400"/>
            <a:r>
              <a:rPr lang="en-US" altLang="ja-JP" sz="1600">
                <a:latin typeface="HGPｺﾞｼｯｸE" pitchFamily="50" charset="-128"/>
                <a:ea typeface="HGPｺﾞｼｯｸE" pitchFamily="50" charset="-128"/>
              </a:rPr>
              <a:t>0</a:t>
            </a:r>
          </a:p>
        </p:txBody>
      </p:sp>
      <p:sp>
        <p:nvSpPr>
          <p:cNvPr id="40" name="Rectangle 56"/>
          <p:cNvSpPr>
            <a:spLocks noChangeArrowheads="1"/>
          </p:cNvSpPr>
          <p:nvPr/>
        </p:nvSpPr>
        <p:spPr bwMode="auto">
          <a:xfrm>
            <a:off x="611188" y="1857364"/>
            <a:ext cx="8208962" cy="3097211"/>
          </a:xfrm>
          <a:prstGeom prst="rect">
            <a:avLst/>
          </a:prstGeom>
          <a:noFill/>
          <a:ln w="19050" algn="ctr">
            <a:solidFill>
              <a:srgbClr val="FF6600"/>
            </a:solidFill>
            <a:miter lim="800000"/>
            <a:headEnd/>
            <a:tailEnd/>
          </a:ln>
        </p:spPr>
        <p:txBody>
          <a:bodyPr wrap="none" anchor="ctr"/>
          <a:lstStyle/>
          <a:p>
            <a:endParaRPr lang="ja-JP" altLang="en-US" dirty="0">
              <a:latin typeface="HGPｺﾞｼｯｸE" pitchFamily="50" charset="-128"/>
              <a:ea typeface="HGPｺﾞｼｯｸE" pitchFamily="50" charset="-128"/>
            </a:endParaRPr>
          </a:p>
        </p:txBody>
      </p:sp>
    </p:spTree>
  </p:cSld>
  <p:clrMapOvr>
    <a:masterClrMapping/>
  </p:clrMapOvr>
</p:sld>
</file>

<file path=ppt/theme/theme1.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プロモーション資材全般" ma:contentTypeID="0x01010051BF45D7D8EBE7479B33EE65CF475E400046455E8089B378449C73EBA6D62422B0" ma:contentTypeVersion="45" ma:contentTypeDescription="プロモーション資材全般" ma:contentTypeScope="" ma:versionID="932891441fd40a0e4ca88f329e21899b">
  <xsd:schema xmlns:xsd="http://www.w3.org/2001/XMLSchema" xmlns:p="http://schemas.microsoft.com/office/2006/metadata/properties" xmlns:ns2="04f72432-47d4-4167-9ada-691e2297c0f8" xmlns:ns3="7b4f9530-4aa4-4a6f-a253-4c098764c49e" targetNamespace="http://schemas.microsoft.com/office/2006/metadata/properties" ma:root="true" ma:fieldsID="e747a38d208d88e7e086586921ac2298" ns2:_="" ns3:_="">
    <xsd:import namespace="04f72432-47d4-4167-9ada-691e2297c0f8"/>
    <xsd:import namespace="7b4f9530-4aa4-4a6f-a253-4c098764c49e"/>
    <xsd:element name="properties">
      <xsd:complexType>
        <xsd:sequence>
          <xsd:element name="documentManagement">
            <xsd:complexType>
              <xsd:all>
                <xsd:element ref="ns2:_x8cc7__x6750__x30bf__x30a4__x30d7_"/>
                <xsd:element ref="ns2:_x65b0__x6587__x66f8__x7a2e__x985e_" minOccurs="0"/>
                <xsd:element ref="ns3:product" minOccurs="0"/>
                <xsd:element ref="ns3:HTMLcontent" minOccurs="0"/>
                <xsd:element ref="ns3:fiscalyear" minOccurs="0"/>
                <xsd:element ref="ns3:update"/>
                <xsd:element ref="ns2:_x63b2__x8f09__x7d42__x4e86__x65e5_" minOccurs="0"/>
                <xsd:element ref="ns3:customer" minOccurs="0"/>
                <xsd:element ref="ns3:therapeutic" minOccurs="0"/>
                <xsd:element ref="ns3:MaterialID" minOccurs="0"/>
                <xsd:element ref="ns3:salesteam" minOccurs="0"/>
                <xsd:element ref="ns2:onc_x0020_only" minOccurs="0"/>
              </xsd:all>
            </xsd:complexType>
          </xsd:element>
        </xsd:sequence>
      </xsd:complexType>
    </xsd:element>
  </xsd:schema>
  <xsd:schema xmlns:xsd="http://www.w3.org/2001/XMLSchema" xmlns:dms="http://schemas.microsoft.com/office/2006/documentManagement/types" targetNamespace="04f72432-47d4-4167-9ada-691e2297c0f8" elementFormDefault="qualified">
    <xsd:import namespace="http://schemas.microsoft.com/office/2006/documentManagement/types"/>
    <xsd:element name="_x8cc7__x6750__x30bf__x30a4__x30d7_" ma:index="2" ma:displayName="資材タイプ" ma:format="RadioButtons" ma:internalName="_x8cc7__x6750__x30bf__x30a4__x30d7_" ma:readOnly="false">
      <xsd:simpleType>
        <xsd:restriction base="dms:Choice">
          <xsd:enumeration value="プロモーション資材"/>
          <xsd:enumeration value="情報提供用資材"/>
          <xsd:enumeration value="社内資料"/>
        </xsd:restriction>
      </xsd:simpleType>
    </xsd:element>
    <xsd:element name="_x65b0__x6587__x66f8__x7a2e__x985e_" ma:index="3" nillable="true" ma:displayName="文書種類" ma:format="Dropdown" ma:internalName="_x65b0__x6587__x66f8__x7a2e__x985e_">
      <xsd:simpleType>
        <xsd:restriction base="dms:Choice">
          <xsd:enumeration value="GDスライド"/>
          <xsd:enumeration value="資材"/>
          <xsd:enumeration value="広告版下"/>
          <xsd:enumeration value="医師講演会用スライド（医師講演用資料・MRディテーリング使用不可）"/>
          <xsd:enumeration value="教育用社内資料"/>
          <xsd:enumeration value="その他"/>
        </xsd:restriction>
      </xsd:simpleType>
    </xsd:element>
    <xsd:element name="_x63b2__x8f09__x7d42__x4e86__x65e5_" ma:index="8" nillable="true" ma:displayName="掲載終了日" ma:description="ドキュメントの掲載有効期限を設定します。&#10;期限の過ぎたドキュメントは、MKポータルに表示されなくなります。" ma:format="DateOnly" ma:internalName="_x63b2__x8f09__x7d42__x4e86__x65e5_">
      <xsd:simpleType>
        <xsd:restriction base="dms:DateTime"/>
      </xsd:simpleType>
    </xsd:element>
    <xsd:element name="onc_x0020_only" ma:index="20" nillable="true" ma:displayName="onc" ma:default="0" ma:internalName="onc_x0020_only">
      <xsd:simpleType>
        <xsd:restriction base="dms:Boolean"/>
      </xsd:simpleType>
    </xsd:element>
  </xsd:schema>
  <xsd:schema xmlns:xsd="http://www.w3.org/2001/XMLSchema" xmlns:dms="http://schemas.microsoft.com/office/2006/documentManagement/types" targetNamespace="7b4f9530-4aa4-4a6f-a253-4c098764c49e" elementFormDefault="qualified">
    <xsd:import namespace="http://schemas.microsoft.com/office/2006/documentManagement/types"/>
    <xsd:element name="product" ma:index="4" nillable="true" ma:displayName="対象製品" ma:internalName="product" ma:requiredMultiChoice="true">
      <xsd:complexType>
        <xsd:complexContent>
          <xsd:extension base="dms:MultiChoice">
            <xsd:sequence>
              <xsd:element name="Value" maxOccurs="unbounded" minOccurs="0" nillable="true">
                <xsd:simpleType>
                  <xsd:restriction base="dms:Choice">
                    <xsd:enumeration value="全製品共通"/>
                    <xsd:enumeration value="ALD"/>
                    <xsd:enumeration value="ARM"/>
                    <xsd:enumeration value="BAR"/>
                    <xsd:enumeration value="BNF"/>
                    <xsd:enumeration value="CAB"/>
                    <xsd:enumeration value="CAD"/>
                    <xsd:enumeration value="CAR"/>
                    <xsd:enumeration value="CEL"/>
                    <xsd:enumeration value="CHX"/>
                    <xsd:enumeration value="DAL"/>
                    <xsd:enumeration value="DET"/>
                    <xsd:enumeration value="DIF"/>
                    <xsd:enumeration value="DSY"/>
                    <xsd:enumeration value="ELQ"/>
                    <xsd:enumeration value="ENB"/>
                    <xsd:enumeration value="EPN"/>
                    <xsd:enumeration value="FAR"/>
                    <xsd:enumeration value="GEN"/>
                    <xsd:enumeration value="GPN"/>
                    <xsd:enumeration value="HAL"/>
                    <xsd:enumeration value="INL"/>
                    <xsd:enumeration value="ISV"/>
                    <xsd:enumeration value="LCV"/>
                    <xsd:enumeration value="LIP"/>
                    <xsd:enumeration value="LYR"/>
                    <xsd:enumeration value="MAC"/>
                    <xsd:enumeration value="MBT"/>
                    <xsd:enumeration value="MYT"/>
                    <xsd:enumeration value="NOR"/>
                    <xsd:enumeration value="PDF"/>
                    <xsd:enumeration value="PRV"/>
                    <xsd:enumeration value="REL"/>
                    <xsd:enumeration value="RMX"/>
                    <xsd:enumeration value="RVT"/>
                    <xsd:enumeration value="SEL"/>
                    <xsd:enumeration value="SLZ"/>
                    <xsd:enumeration value="SMV"/>
                    <xsd:enumeration value="SOM"/>
                    <xsd:enumeration value="SOX"/>
                    <xsd:enumeration value="SP"/>
                    <xsd:enumeration value="SRA"/>
                    <xsd:enumeration value="STE"/>
                    <xsd:enumeration value="SUT"/>
                    <xsd:enumeration value="TOR"/>
                    <xsd:enumeration value="TOV"/>
                    <xsd:enumeration value="TYG"/>
                    <xsd:enumeration value="UNS"/>
                    <xsd:enumeration value="VAT"/>
                    <xsd:enumeration value="VFD"/>
                    <xsd:enumeration value="VGR"/>
                    <xsd:enumeration value="WHC"/>
                    <xsd:enumeration value="XAL"/>
                    <xsd:enumeration value="XCM"/>
                    <xsd:enumeration value="XEL"/>
                    <xsd:enumeration value="XLK"/>
                    <xsd:enumeration value="ZLT"/>
                    <xsd:enumeration value="ZSR"/>
                    <xsd:enumeration value="ZTM"/>
                    <xsd:enumeration value="ZYV"/>
                    <xsd:enumeration value="後発医薬品"/>
                    <xsd:enumeration value="EP_その他"/>
                    <xsd:enumeration value="EP_薬剤師"/>
                    <xsd:enumeration value="(DVP)"/>
                    <xsd:enumeration value="(New)"/>
                  </xsd:restriction>
                </xsd:simpleType>
              </xsd:element>
            </xsd:sequence>
          </xsd:extension>
        </xsd:complexContent>
      </xsd:complexType>
    </xsd:element>
    <xsd:element name="HTMLcontent" ma:index="5" nillable="true" ma:displayName="コメント" ma:internalName="HTMLcontent">
      <xsd:simpleType>
        <xsd:restriction base="dms:Unknown"/>
      </xsd:simpleType>
    </xsd:element>
    <xsd:element name="fiscalyear" ma:index="6" nillable="true" ma:displayName="年度" ma:default="2013年1H" ma:description="年度を入力します（1H: 上半期、2H: 下半期、FY: 通年）。" ma:format="Dropdown" ma:internalName="fiscalyear">
      <xsd:simpleType>
        <xsd:restriction base="dms:Choice">
          <xsd:enumeration value="2007以前"/>
          <xsd:enumeration value="2008以前"/>
          <xsd:enumeration value="2009年1H"/>
          <xsd:enumeration value="2009年2H"/>
          <xsd:enumeration value="2009年FY"/>
          <xsd:enumeration value="2010年1H"/>
          <xsd:enumeration value="2010年2H"/>
          <xsd:enumeration value="2010年FY"/>
          <xsd:enumeration value="2011年1H"/>
          <xsd:enumeration value="2011年2H"/>
          <xsd:enumeration value="2011年FY"/>
          <xsd:enumeration value="2012年1H"/>
          <xsd:enumeration value="2012年2H"/>
          <xsd:enumeration value="2012年FY"/>
          <xsd:enumeration value="2013年1H"/>
          <xsd:enumeration value="2013年2H"/>
          <xsd:enumeration value="2013年FY"/>
          <xsd:enumeration value="2014年1H"/>
          <xsd:enumeration value="2014年2H"/>
          <xsd:enumeration value="2014年FY"/>
        </xsd:restriction>
      </xsd:simpleType>
    </xsd:element>
    <xsd:element name="update" ma:index="7" ma:displayName="内容更新日" ma:default="[today]" ma:description="実質的な内容が更新された日付（例えば組織変更による属性値の変更は変更と見なさない）" ma:format="DateOnly" ma:internalName="update" ma:readOnly="false">
      <xsd:simpleType>
        <xsd:restriction base="dms:DateTime"/>
      </xsd:simpleType>
    </xsd:element>
    <xsd:element name="customer" ma:index="10" nillable="true" ma:displayName="対象顧客" ma:default="" ma:description="対象顧客の種類を入力します。&#10;★注意★対象顧客の欄で「専門医」だけを選択した場合にのみ、対象診療科の欄に専門医の診療科（標榜科）を入れるようにしてください。" ma:hidden="true" ma:internalName="customer" ma:readOnly="false">
      <xsd:complexType>
        <xsd:complexContent>
          <xsd:extension base="dms:MultiChoice">
            <xsd:sequence>
              <xsd:element name="Value" maxOccurs="unbounded" minOccurs="0" nillable="true">
                <xsd:simpleType>
                  <xsd:restriction base="dms:Choice">
                    <xsd:enumeration value="専門医"/>
                    <xsd:enumeration value="非専門医"/>
                    <xsd:enumeration value="薬剤師"/>
                    <xsd:enumeration value="ＭＳ"/>
                    <xsd:enumeration value="ＭＲ"/>
                    <xsd:enumeration value="患者（家族、介護者を含む）"/>
                    <xsd:enumeration value="その他（看護士、検査技師を含む）"/>
                  </xsd:restriction>
                </xsd:simpleType>
              </xsd:element>
            </xsd:sequence>
          </xsd:extension>
        </xsd:complexContent>
      </xsd:complexType>
    </xsd:element>
    <xsd:element name="therapeutic" ma:index="11" nillable="true" ma:displayName="対象診療科" ma:default="" ma:description="顧客の対象診療科（標榜科）を入力します。&#10;★注意★対象顧客の欄で「専門医」だけを選択した場合にのみ、この欄に専門医の診療科を入れるようにしてください。" ma:hidden="true" ma:internalName="therapeutic" ma:readOnly="false">
      <xsd:complexType>
        <xsd:complexContent>
          <xsd:extension base="dms:MultiChoice">
            <xsd:sequence>
              <xsd:element name="Value" maxOccurs="unbounded" minOccurs="0" nillable="true">
                <xsd:simpleType>
                  <xsd:restriction base="dms:Choice">
                    <xsd:enumeration value="眼科"/>
                    <xsd:enumeration value="感染症"/>
                    <xsd:enumeration value="形成外科"/>
                    <xsd:enumeration value="外科"/>
                    <xsd:enumeration value="血液"/>
                    <xsd:enumeration value="検査衛生科"/>
                    <xsd:enumeration value="呼吸器（内・外）"/>
                    <xsd:enumeration value="産婦人科"/>
                    <xsd:enumeration value="歯科・口腔外科"/>
                    <xsd:enumeration value="耳鼻咽喉科"/>
                    <xsd:enumeration value="手術・救急"/>
                    <xsd:enumeration value="循環器（内・外）"/>
                    <xsd:enumeration value="消化器（内・外）"/>
                    <xsd:enumeration value="小児科"/>
                    <xsd:enumeration value="神経内科"/>
                    <xsd:enumeration value="腎臓内科"/>
                    <xsd:enumeration value="心療内科"/>
                    <xsd:enumeration value="整形外科"/>
                    <xsd:enumeration value="精神・神経科"/>
                    <xsd:enumeration value="代謝内分泌"/>
                    <xsd:enumeration value="脳外科"/>
                    <xsd:enumeration value="泌尿器科"/>
                    <xsd:enumeration value="皮膚科"/>
                    <xsd:enumeration value="放射線科"/>
                    <xsd:enumeration value="麻酔科"/>
                    <xsd:enumeration value="リウマチ"/>
                    <xsd:enumeration value="老人科/老人内科"/>
                    <xsd:enumeration value="その他"/>
                  </xsd:restriction>
                </xsd:simpleType>
              </xsd:element>
            </xsd:sequence>
          </xsd:extension>
        </xsd:complexContent>
      </xsd:complexType>
    </xsd:element>
    <xsd:element name="MaterialID" ma:index="12" nillable="true" ma:displayName="資材ＩＤ" ma:default="" ma:hidden="true" ma:internalName="MaterialID" ma:readOnly="false">
      <xsd:simpleType>
        <xsd:restriction base="dms:Text">
          <xsd:maxLength value="10"/>
        </xsd:restriction>
      </xsd:simpleType>
    </xsd:element>
    <xsd:element name="salesteam" ma:index="13" nillable="true" ma:displayName="セールスチーム" ma:hidden="true" ma:internalName="salesteam" ma:readOnly="false">
      <xsd:complexType>
        <xsd:complexContent>
          <xsd:extension base="dms:MultiChoice">
            <xsd:sequence>
              <xsd:element name="Value" maxOccurs="unbounded" minOccurs="0" nillable="true">
                <xsd:simpleType>
                  <xsd:restriction base="dms:Choice">
                    <xsd:enumeration value="AIR/U"/>
                    <xsd:enumeration value="CVP"/>
                    <xsd:enumeration value="CNS"/>
                    <xsd:enumeration value="SP-EC"/>
                    <xsd:enumeration value="SP-ONC"/>
                    <xsd:enumeration value="SP-OPH"/>
                    <xsd:enumeration value="SP-RA"/>
                    <xsd:enumeration value="SP-VA"/>
                    <xsd:enumeration value="SP-HEMO"/>
                    <xsd:enumeration value="SKY"/>
                    <xsd:enumeration value="OCEAN"/>
                    <xsd:enumeration value="EP"/>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MaterialID xmlns="7b4f9530-4aa4-4a6f-a253-4c098764c49e" xsi:nil="true"/>
    <onc_x0020_only xmlns="04f72432-47d4-4167-9ada-691e2297c0f8">false</onc_x0020_only>
    <product xmlns="7b4f9530-4aa4-4a6f-a253-4c098764c49e">
      <Value>EPN</Value>
    </product>
    <salesteam xmlns="7b4f9530-4aa4-4a6f-a253-4c098764c49e"/>
    <_x65b0__x6587__x66f8__x7a2e__x985e_ xmlns="04f72432-47d4-4167-9ada-691e2297c0f8">医師講演会用スライド（医師講演用資料・MRディテーリング使用不可）</_x65b0__x6587__x66f8__x7a2e__x985e_>
    <therapeutic xmlns="7b4f9530-4aa4-4a6f-a253-4c098764c49e"/>
    <update xmlns="7b4f9530-4aa4-4a6f-a253-4c098764c49e">2013-04-23T15:00:00+00:00</update>
    <fiscalyear xmlns="7b4f9530-4aa4-4a6f-a253-4c098764c49e">2013年1H</fiscalyear>
    <_x8cc7__x6750__x30bf__x30a4__x30d7_ xmlns="04f72432-47d4-4167-9ada-691e2297c0f8">情報提供用資材</_x8cc7__x6750__x30bf__x30a4__x30d7_>
    <customer xmlns="7b4f9530-4aa4-4a6f-a253-4c098764c49e"/>
    <HTMLcontent xmlns="7b4f9530-4aa4-4a6f-a253-4c098764c49e">2013年4月24日にp6のスライドを追加したバージョンとして更新しました。</HTMLcontent>
    <_x63b2__x8f09__x7d42__x4e86__x65e5_ xmlns="04f72432-47d4-4167-9ada-691e2297c0f8" xsi:nil="true"/>
  </documentManagement>
</p:properties>
</file>

<file path=customXml/itemProps1.xml><?xml version="1.0" encoding="utf-8"?>
<ds:datastoreItem xmlns:ds="http://schemas.openxmlformats.org/officeDocument/2006/customXml" ds:itemID="{22427AED-7BB9-465C-8298-C200377F8303}">
  <ds:schemaRefs>
    <ds:schemaRef ds:uri="http://schemas.microsoft.com/sharepoint/v3/contenttype/forms"/>
  </ds:schemaRefs>
</ds:datastoreItem>
</file>

<file path=customXml/itemProps2.xml><?xml version="1.0" encoding="utf-8"?>
<ds:datastoreItem xmlns:ds="http://schemas.openxmlformats.org/officeDocument/2006/customXml" ds:itemID="{2E552DB9-77E6-42ED-8AD9-27DCA9156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72432-47d4-4167-9ada-691e2297c0f8"/>
    <ds:schemaRef ds:uri="7b4f9530-4aa4-4a6f-a253-4c098764c49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FA58A3B-4216-406B-A4A7-3CF10EB8FCF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04f72432-47d4-4167-9ada-691e2297c0f8"/>
    <ds:schemaRef ds:uri="7b4f9530-4aa4-4a6f-a253-4c098764c49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1231</TotalTime>
  <Words>2570</Words>
  <Application>Microsoft Office PowerPoint</Application>
  <PresentationFormat>画面に合わせる (4:3)</PresentationFormat>
  <Paragraphs>427</Paragraphs>
  <Slides>23</Slides>
  <Notes>8</Notes>
  <HiddenSlides>0</HiddenSlides>
  <MMClips>0</MMClips>
  <ScaleCrop>false</ScaleCrop>
  <HeadingPairs>
    <vt:vector size="4" baseType="variant">
      <vt:variant>
        <vt:lpstr>テーマ</vt:lpstr>
      </vt:variant>
      <vt:variant>
        <vt:i4>3</vt:i4>
      </vt:variant>
      <vt:variant>
        <vt:lpstr>スライド タイトル</vt:lpstr>
      </vt:variant>
      <vt:variant>
        <vt:i4>23</vt:i4>
      </vt:variant>
    </vt:vector>
  </HeadingPairs>
  <TitlesOfParts>
    <vt:vector size="26" baseType="lpstr">
      <vt:lpstr>4_デザインの設定</vt:lpstr>
      <vt:lpstr>1_デザインの設定</vt:lpstr>
      <vt:lpstr>2_デザインの設定</vt:lpstr>
      <vt:lpstr>食物アレルギーによる アナフィラキシーと その対応</vt:lpstr>
      <vt:lpstr>アナフィラキシーの主なリスク因子として、 食物、昆虫の毒液、薬剤があげられます</vt:lpstr>
      <vt:lpstr>アナフィラキシーの症状はさまざまで、 呼吸困難や意識障害などに進展することがあります</vt:lpstr>
      <vt:lpstr>日本では、アナフィラキシーによる死亡が 毎年40～70例報告されています</vt:lpstr>
      <vt:lpstr>アナフィラキシー発現から心停止までの時間は、 薬剤では5分、蜂毒では15分、食物では30分と報告 されています</vt:lpstr>
      <vt:lpstr>アナフィラキシーを引き起こす主な原因として 食物が35％を占めています</vt:lpstr>
      <vt:lpstr>幼児の食物アレルギーは 10年間で2倍に増加しています</vt:lpstr>
      <vt:lpstr>卵、牛乳・乳製品、小麦、そば、ピーナッツなどが アナフィラキシーの原因として報告されています</vt:lpstr>
      <vt:lpstr>食物摂取からアナフィラキシー発現までの時間は、 平均22分との報告があります</vt:lpstr>
      <vt:lpstr>食物アレルギーによるアナフィラキシー反応において、初発、誤食ともに呼吸器症状やショック症状の発現がみられました</vt:lpstr>
      <vt:lpstr>アナフィラキシー重症度の「グレード３」では アナフィラキシー補助治療剤を 速やかに使用する必要があります1）</vt:lpstr>
      <vt:lpstr>アナフィラキシーを起こす可能性がある患者では アナフィラキシー補助治療剤の携帯が勧められます</vt:lpstr>
      <vt:lpstr>アナフィラキシー補助治療剤の注射のタイミングは、 過去のアナフィラキシー発現の有無や、 初期症状を参考にします</vt:lpstr>
      <vt:lpstr>学校や幼稚園、保育園における緊急時の対応を あらかじめ保護者との間で取り決めておくことが重要です</vt:lpstr>
      <vt:lpstr>エピペン®注射液の使い方</vt:lpstr>
      <vt:lpstr>エピペン®注射液の使い方 －アナフィラキシーがあらわれたらー</vt:lpstr>
      <vt:lpstr>エピペン®注射液の使い方</vt:lpstr>
      <vt:lpstr>エピペン®注射液の使い方</vt:lpstr>
      <vt:lpstr>エピペン®注射液の使い方</vt:lpstr>
      <vt:lpstr>エピペン®注射液の使い方</vt:lpstr>
      <vt:lpstr>★誤注射を避けるための正しい持ち方</vt:lpstr>
      <vt:lpstr>エピペン使用後、患者さんに行っていただくこと</vt:lpstr>
      <vt:lpstr>練習用トレーナを使って継続的に練習を</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EPN32D006B_KOLスライド(MK-Portal)_130415</dc:title>
  <dc:creator>maso</dc:creator>
  <cp:lastModifiedBy>morimast</cp:lastModifiedBy>
  <cp:revision>124</cp:revision>
  <dcterms:created xsi:type="dcterms:W3CDTF">2013-02-27T08:22:33Z</dcterms:created>
  <dcterms:modified xsi:type="dcterms:W3CDTF">2013-05-23T01:15:59Z</dcterms:modified>
  <cp:contentType>プロモーション資材全般</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0x01010051BF45D7D8EBE7479B33EE65CF475E400046455E8089B378449C73EBA6D62422B0</vt:lpwstr>
  </property>
</Properties>
</file>