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63" r:id="rId4"/>
    <p:sldId id="264" r:id="rId5"/>
    <p:sldId id="256" r:id="rId6"/>
    <p:sldId id="258" r:id="rId7"/>
    <p:sldId id="259" r:id="rId8"/>
    <p:sldId id="260" r:id="rId9"/>
    <p:sldId id="261" r:id="rId10"/>
    <p:sldId id="262"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9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E1DED87-9964-4BBA-8703-A92938F1B2F8}" type="datetimeFigureOut">
              <a:rPr kumimoji="1" lang="ja-JP" altLang="en-US" smtClean="0"/>
              <a:t>2019/9/11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1C417-20FA-4599-94C2-33BD12A3FBF9}" type="slidenum">
              <a:rPr kumimoji="1" lang="ja-JP" altLang="en-US" smtClean="0"/>
              <a:t>‹#›</a:t>
            </a:fld>
            <a:endParaRPr kumimoji="1" lang="ja-JP" altLang="en-US"/>
          </a:p>
        </p:txBody>
      </p:sp>
    </p:spTree>
    <p:extLst>
      <p:ext uri="{BB962C8B-B14F-4D97-AF65-F5344CB8AC3E}">
        <p14:creationId xmlns:p14="http://schemas.microsoft.com/office/powerpoint/2010/main" val="3837712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E1DED87-9964-4BBA-8703-A92938F1B2F8}" type="datetimeFigureOut">
              <a:rPr kumimoji="1" lang="ja-JP" altLang="en-US" smtClean="0"/>
              <a:t>2019/9/11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1C417-20FA-4599-94C2-33BD12A3FBF9}" type="slidenum">
              <a:rPr kumimoji="1" lang="ja-JP" altLang="en-US" smtClean="0"/>
              <a:t>‹#›</a:t>
            </a:fld>
            <a:endParaRPr kumimoji="1" lang="ja-JP" altLang="en-US"/>
          </a:p>
        </p:txBody>
      </p:sp>
    </p:spTree>
    <p:extLst>
      <p:ext uri="{BB962C8B-B14F-4D97-AF65-F5344CB8AC3E}">
        <p14:creationId xmlns:p14="http://schemas.microsoft.com/office/powerpoint/2010/main" val="3476304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E1DED87-9964-4BBA-8703-A92938F1B2F8}" type="datetimeFigureOut">
              <a:rPr kumimoji="1" lang="ja-JP" altLang="en-US" smtClean="0"/>
              <a:t>2019/9/11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1C417-20FA-4599-94C2-33BD12A3FBF9}" type="slidenum">
              <a:rPr kumimoji="1" lang="ja-JP" altLang="en-US" smtClean="0"/>
              <a:t>‹#›</a:t>
            </a:fld>
            <a:endParaRPr kumimoji="1" lang="ja-JP" altLang="en-US"/>
          </a:p>
        </p:txBody>
      </p:sp>
    </p:spTree>
    <p:extLst>
      <p:ext uri="{BB962C8B-B14F-4D97-AF65-F5344CB8AC3E}">
        <p14:creationId xmlns:p14="http://schemas.microsoft.com/office/powerpoint/2010/main" val="9974352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6BD3AC9-9805-4F03-B9C2-7AD3934C816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444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A6C9AA7-CF8B-44D2-A30B-05B3B871C2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751950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5147230-71AB-4B79-A4D1-AECB63FE86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011037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B95C2CC-0F02-48ED-8019-617B62BB1C9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798306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53ABBE7-0D35-4B3C-B2EC-0D88AED12DC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3252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25B552B-46D5-4704-81AA-8EF0F99627E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436867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8AB79D9-AAF4-4A73-9669-89DB39B5009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114151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B4A140B-6661-4BF7-9B43-5E7DC46D510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70437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E1DED87-9964-4BBA-8703-A92938F1B2F8}" type="datetimeFigureOut">
              <a:rPr kumimoji="1" lang="ja-JP" altLang="en-US" smtClean="0"/>
              <a:t>2019/9/11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1C417-20FA-4599-94C2-33BD12A3FBF9}" type="slidenum">
              <a:rPr kumimoji="1" lang="ja-JP" altLang="en-US" smtClean="0"/>
              <a:t>‹#›</a:t>
            </a:fld>
            <a:endParaRPr kumimoji="1" lang="ja-JP" altLang="en-US"/>
          </a:p>
        </p:txBody>
      </p:sp>
    </p:spTree>
    <p:extLst>
      <p:ext uri="{BB962C8B-B14F-4D97-AF65-F5344CB8AC3E}">
        <p14:creationId xmlns:p14="http://schemas.microsoft.com/office/powerpoint/2010/main" val="2729715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5685900-BDC4-44D2-96F2-217D002A6E6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183711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AB6D153-70C3-49BE-A553-9FA13C50874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159946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09600" y="274639"/>
            <a:ext cx="80264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C85B640-A315-423D-93A0-1F508691306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169921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609600" y="1600201"/>
            <a:ext cx="10972800" cy="4525963"/>
          </a:xfrm>
        </p:spPr>
        <p:txBody>
          <a:bodyPr/>
          <a:lstStyle/>
          <a:p>
            <a:pPr lvl="0"/>
            <a:endParaRPr lang="ja-JP" alt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17C4EE4-71AD-4E60-88D3-8EE277C02A2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602920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609600" y="1600201"/>
            <a:ext cx="53848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6197600" y="1600201"/>
            <a:ext cx="53848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05B56CD-02D7-4E3D-87E2-0AE0153B395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828118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609600" y="274639"/>
            <a:ext cx="109728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F8EEC9F-B47A-4061-8651-4A439432A66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587452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609600" y="1600201"/>
            <a:ext cx="53848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6197600" y="1600200"/>
            <a:ext cx="53848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6197600" y="3938589"/>
            <a:ext cx="53848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0C1C367F-2271-4D9C-81E2-FEB3228B91A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525184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AndTx" preserve="1">
  <p:cSld name="タイトル、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09600" y="1600201"/>
            <a:ext cx="53848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6197600" y="1600201"/>
            <a:ext cx="5384800"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0C9364D-7F15-4759-AA03-7669C74FC5A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358167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609600" y="274638"/>
            <a:ext cx="109728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609600" y="1600200"/>
            <a:ext cx="53848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6197600" y="1600200"/>
            <a:ext cx="53848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609600" y="3938589"/>
            <a:ext cx="53848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コンテンツ プレースホルダ 5"/>
          <p:cNvSpPr>
            <a:spLocks noGrp="1"/>
          </p:cNvSpPr>
          <p:nvPr>
            <p:ph sz="quarter" idx="4"/>
          </p:nvPr>
        </p:nvSpPr>
        <p:spPr>
          <a:xfrm>
            <a:off x="6197600" y="3938589"/>
            <a:ext cx="53848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D0ED1B9-3B38-40CE-85CC-DFC0622A9D5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46584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E1DED87-9964-4BBA-8703-A92938F1B2F8}" type="datetimeFigureOut">
              <a:rPr kumimoji="1" lang="ja-JP" altLang="en-US" smtClean="0"/>
              <a:t>2019/9/11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8D1C417-20FA-4599-94C2-33BD12A3FBF9}" type="slidenum">
              <a:rPr kumimoji="1" lang="ja-JP" altLang="en-US" smtClean="0"/>
              <a:t>‹#›</a:t>
            </a:fld>
            <a:endParaRPr kumimoji="1" lang="ja-JP" altLang="en-US"/>
          </a:p>
        </p:txBody>
      </p:sp>
    </p:spTree>
    <p:extLst>
      <p:ext uri="{BB962C8B-B14F-4D97-AF65-F5344CB8AC3E}">
        <p14:creationId xmlns:p14="http://schemas.microsoft.com/office/powerpoint/2010/main" val="1360657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E1DED87-9964-4BBA-8703-A92938F1B2F8}" type="datetimeFigureOut">
              <a:rPr kumimoji="1" lang="ja-JP" altLang="en-US" smtClean="0"/>
              <a:t>2019/9/11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D1C417-20FA-4599-94C2-33BD12A3FBF9}" type="slidenum">
              <a:rPr kumimoji="1" lang="ja-JP" altLang="en-US" smtClean="0"/>
              <a:t>‹#›</a:t>
            </a:fld>
            <a:endParaRPr kumimoji="1" lang="ja-JP" altLang="en-US"/>
          </a:p>
        </p:txBody>
      </p:sp>
    </p:spTree>
    <p:extLst>
      <p:ext uri="{BB962C8B-B14F-4D97-AF65-F5344CB8AC3E}">
        <p14:creationId xmlns:p14="http://schemas.microsoft.com/office/powerpoint/2010/main" val="1612062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E1DED87-9964-4BBA-8703-A92938F1B2F8}" type="datetimeFigureOut">
              <a:rPr kumimoji="1" lang="ja-JP" altLang="en-US" smtClean="0"/>
              <a:t>2019/9/11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8D1C417-20FA-4599-94C2-33BD12A3FBF9}" type="slidenum">
              <a:rPr kumimoji="1" lang="ja-JP" altLang="en-US" smtClean="0"/>
              <a:t>‹#›</a:t>
            </a:fld>
            <a:endParaRPr kumimoji="1" lang="ja-JP" altLang="en-US"/>
          </a:p>
        </p:txBody>
      </p:sp>
    </p:spTree>
    <p:extLst>
      <p:ext uri="{BB962C8B-B14F-4D97-AF65-F5344CB8AC3E}">
        <p14:creationId xmlns:p14="http://schemas.microsoft.com/office/powerpoint/2010/main" val="3748418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E1DED87-9964-4BBA-8703-A92938F1B2F8}" type="datetimeFigureOut">
              <a:rPr kumimoji="1" lang="ja-JP" altLang="en-US" smtClean="0"/>
              <a:t>2019/9/11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8D1C417-20FA-4599-94C2-33BD12A3FBF9}" type="slidenum">
              <a:rPr kumimoji="1" lang="ja-JP" altLang="en-US" smtClean="0"/>
              <a:t>‹#›</a:t>
            </a:fld>
            <a:endParaRPr kumimoji="1" lang="ja-JP" altLang="en-US"/>
          </a:p>
        </p:txBody>
      </p:sp>
    </p:spTree>
    <p:extLst>
      <p:ext uri="{BB962C8B-B14F-4D97-AF65-F5344CB8AC3E}">
        <p14:creationId xmlns:p14="http://schemas.microsoft.com/office/powerpoint/2010/main" val="304345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1DED87-9964-4BBA-8703-A92938F1B2F8}" type="datetimeFigureOut">
              <a:rPr kumimoji="1" lang="ja-JP" altLang="en-US" smtClean="0"/>
              <a:t>2019/9/11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8D1C417-20FA-4599-94C2-33BD12A3FBF9}" type="slidenum">
              <a:rPr kumimoji="1" lang="ja-JP" altLang="en-US" smtClean="0"/>
              <a:t>‹#›</a:t>
            </a:fld>
            <a:endParaRPr kumimoji="1" lang="ja-JP" altLang="en-US"/>
          </a:p>
        </p:txBody>
      </p:sp>
    </p:spTree>
    <p:extLst>
      <p:ext uri="{BB962C8B-B14F-4D97-AF65-F5344CB8AC3E}">
        <p14:creationId xmlns:p14="http://schemas.microsoft.com/office/powerpoint/2010/main" val="2364311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E1DED87-9964-4BBA-8703-A92938F1B2F8}" type="datetimeFigureOut">
              <a:rPr kumimoji="1" lang="ja-JP" altLang="en-US" smtClean="0"/>
              <a:t>2019/9/11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D1C417-20FA-4599-94C2-33BD12A3FBF9}" type="slidenum">
              <a:rPr kumimoji="1" lang="ja-JP" altLang="en-US" smtClean="0"/>
              <a:t>‹#›</a:t>
            </a:fld>
            <a:endParaRPr kumimoji="1" lang="ja-JP" altLang="en-US"/>
          </a:p>
        </p:txBody>
      </p:sp>
    </p:spTree>
    <p:extLst>
      <p:ext uri="{BB962C8B-B14F-4D97-AF65-F5344CB8AC3E}">
        <p14:creationId xmlns:p14="http://schemas.microsoft.com/office/powerpoint/2010/main" val="4104990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E1DED87-9964-4BBA-8703-A92938F1B2F8}" type="datetimeFigureOut">
              <a:rPr kumimoji="1" lang="ja-JP" altLang="en-US" smtClean="0"/>
              <a:t>2019/9/11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8D1C417-20FA-4599-94C2-33BD12A3FBF9}" type="slidenum">
              <a:rPr kumimoji="1" lang="ja-JP" altLang="en-US" smtClean="0"/>
              <a:t>‹#›</a:t>
            </a:fld>
            <a:endParaRPr kumimoji="1" lang="ja-JP" altLang="en-US"/>
          </a:p>
        </p:txBody>
      </p:sp>
    </p:spTree>
    <p:extLst>
      <p:ext uri="{BB962C8B-B14F-4D97-AF65-F5344CB8AC3E}">
        <p14:creationId xmlns:p14="http://schemas.microsoft.com/office/powerpoint/2010/main" val="3392133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1DED87-9964-4BBA-8703-A92938F1B2F8}" type="datetimeFigureOut">
              <a:rPr kumimoji="1" lang="ja-JP" altLang="en-US" smtClean="0"/>
              <a:t>2019/9/11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D1C417-20FA-4599-94C2-33BD12A3FBF9}" type="slidenum">
              <a:rPr kumimoji="1" lang="ja-JP" altLang="en-US" smtClean="0"/>
              <a:t>‹#›</a:t>
            </a:fld>
            <a:endParaRPr kumimoji="1" lang="ja-JP" altLang="en-US"/>
          </a:p>
        </p:txBody>
      </p:sp>
    </p:spTree>
    <p:extLst>
      <p:ext uri="{BB962C8B-B14F-4D97-AF65-F5344CB8AC3E}">
        <p14:creationId xmlns:p14="http://schemas.microsoft.com/office/powerpoint/2010/main" val="4075861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fontAlgn="base">
              <a:spcBef>
                <a:spcPct val="0"/>
              </a:spcBef>
              <a:spcAft>
                <a:spcPct val="0"/>
              </a:spcAft>
              <a:defRPr/>
            </a:pPr>
            <a:fld id="{B9CE296B-53C5-4CFB-8EB1-53D27E788985}"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16895326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ctrTitle"/>
          </p:nvPr>
        </p:nvSpPr>
        <p:spPr>
          <a:xfrm>
            <a:off x="1482436" y="980729"/>
            <a:ext cx="8281508" cy="2602259"/>
          </a:xfrm>
          <a:solidFill>
            <a:srgbClr val="FFFF00"/>
          </a:solidFill>
        </p:spPr>
        <p:style>
          <a:lnRef idx="1">
            <a:schemeClr val="dk1"/>
          </a:lnRef>
          <a:fillRef idx="2">
            <a:schemeClr val="dk1"/>
          </a:fillRef>
          <a:effectRef idx="1">
            <a:schemeClr val="dk1"/>
          </a:effectRef>
          <a:fontRef idx="minor">
            <a:schemeClr val="dk1"/>
          </a:fontRef>
        </p:style>
        <p:txBody>
          <a:bodyPr/>
          <a:lstStyle/>
          <a:p>
            <a:r>
              <a:rPr lang="zh-TW" altLang="en-US" dirty="0" smtClean="0"/>
              <a:t>第１０</a:t>
            </a:r>
            <a:r>
              <a:rPr lang="en-US" altLang="ja-JP" dirty="0" smtClean="0"/>
              <a:t>2</a:t>
            </a:r>
            <a:r>
              <a:rPr lang="zh-TW" altLang="en-US" dirty="0" smtClean="0"/>
              <a:t>回</a:t>
            </a:r>
            <a:r>
              <a:rPr lang="zh-TW" altLang="en-US" dirty="0"/>
              <a:t>　薬剤師国家試験　</a:t>
            </a:r>
            <a:r>
              <a:rPr lang="en-US" altLang="zh-TW" dirty="0" smtClean="0"/>
              <a:t/>
            </a:r>
            <a:br>
              <a:rPr lang="en-US" altLang="zh-TW" dirty="0" smtClean="0"/>
            </a:br>
            <a:r>
              <a:rPr lang="ja-JP" altLang="en-US" dirty="0" smtClean="0"/>
              <a:t>学校薬剤師が知っておくべき</a:t>
            </a:r>
            <a:r>
              <a:rPr lang="zh-TW" altLang="en-US" dirty="0" smtClean="0"/>
              <a:t>問題</a:t>
            </a:r>
            <a:r>
              <a:rPr lang="zh-TW" altLang="en-US" dirty="0"/>
              <a:t/>
            </a:r>
            <a:br>
              <a:rPr lang="zh-TW" altLang="en-US" dirty="0"/>
            </a:br>
            <a:endParaRPr kumimoji="1" lang="ja-JP" altLang="en-US" dirty="0"/>
          </a:p>
        </p:txBody>
      </p:sp>
      <p:sp>
        <p:nvSpPr>
          <p:cNvPr id="2" name="スライド番号プレースホルダー 1"/>
          <p:cNvSpPr>
            <a:spLocks noGrp="1"/>
          </p:cNvSpPr>
          <p:nvPr>
            <p:ph type="sldNum" sz="quarter" idx="12"/>
          </p:nvPr>
        </p:nvSpPr>
        <p:spPr/>
        <p:txBody>
          <a:bodyPr/>
          <a:lstStyle/>
          <a:p>
            <a:pPr>
              <a:defRPr/>
            </a:pPr>
            <a:fld id="{18AB79D9-AAF4-4A73-9669-89DB39B50096}" type="slidenum">
              <a:rPr lang="en-US" altLang="ja-JP" smtClean="0">
                <a:solidFill>
                  <a:srgbClr val="000000"/>
                </a:solidFill>
              </a:rPr>
              <a:pPr>
                <a:defRPr/>
              </a:pPr>
              <a:t>1</a:t>
            </a:fld>
            <a:endParaRPr lang="en-US" altLang="ja-JP">
              <a:solidFill>
                <a:srgbClr val="000000"/>
              </a:solidFill>
            </a:endParaRPr>
          </a:p>
        </p:txBody>
      </p:sp>
    </p:spTree>
    <p:extLst>
      <p:ext uri="{BB962C8B-B14F-4D97-AF65-F5344CB8AC3E}">
        <p14:creationId xmlns:p14="http://schemas.microsoft.com/office/powerpoint/2010/main" val="4260231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a:xfrm>
            <a:off x="476518" y="154547"/>
            <a:ext cx="11715482" cy="6349284"/>
          </a:xfrm>
        </p:spPr>
        <p:txBody>
          <a:bodyPr/>
          <a:lstStyle/>
          <a:p>
            <a:pPr marL="0" indent="0">
              <a:buNone/>
            </a:pPr>
            <a:r>
              <a:rPr lang="ja-JP" altLang="en-US" dirty="0"/>
              <a:t>問 </a:t>
            </a:r>
            <a:r>
              <a:rPr lang="en-US" altLang="ja-JP" dirty="0" smtClean="0"/>
              <a:t>24</a:t>
            </a:r>
          </a:p>
          <a:p>
            <a:pPr marL="0" indent="0">
              <a:buNone/>
            </a:pPr>
            <a:r>
              <a:rPr lang="ja-JP" altLang="en-US" dirty="0" smtClean="0"/>
              <a:t>アスマン</a:t>
            </a:r>
            <a:r>
              <a:rPr lang="ja-JP" altLang="en-US" dirty="0"/>
              <a:t>通風乾湿計と乾カタ温度計のみを用いて測定できる室内空気環境の</a:t>
            </a:r>
            <a:r>
              <a:rPr lang="ja-JP" altLang="en-US" dirty="0" smtClean="0"/>
              <a:t>指標</a:t>
            </a:r>
            <a:r>
              <a:rPr lang="ja-JP" altLang="en-US" dirty="0"/>
              <a:t>はどれか</a:t>
            </a:r>
            <a:r>
              <a:rPr lang="ja-JP" altLang="en-US" dirty="0" smtClean="0"/>
              <a:t>。</a:t>
            </a:r>
            <a:r>
              <a:rPr lang="en-US" altLang="ja-JP" dirty="0" smtClean="0"/>
              <a:t>1</a:t>
            </a:r>
            <a:r>
              <a:rPr lang="ja-JP" altLang="en-US" dirty="0" smtClean="0"/>
              <a:t> </a:t>
            </a:r>
            <a:r>
              <a:rPr lang="ja-JP" altLang="en-US" dirty="0"/>
              <a:t>つ選べ。</a:t>
            </a:r>
          </a:p>
          <a:p>
            <a:pPr marL="0" indent="0">
              <a:buNone/>
            </a:pPr>
            <a:endParaRPr lang="en-US" altLang="ja-JP" dirty="0" smtClean="0"/>
          </a:p>
          <a:p>
            <a:pPr marL="0" indent="0">
              <a:buNone/>
            </a:pPr>
            <a:r>
              <a:rPr lang="en-US" altLang="ja-JP" dirty="0" smtClean="0"/>
              <a:t>1 </a:t>
            </a:r>
            <a:r>
              <a:rPr lang="ja-JP" altLang="en-US" dirty="0"/>
              <a:t>必要換気量 </a:t>
            </a:r>
            <a:r>
              <a:rPr lang="en-US" altLang="ja-JP" dirty="0"/>
              <a:t>2 </a:t>
            </a:r>
            <a:r>
              <a:rPr lang="ja-JP" altLang="en-US" dirty="0"/>
              <a:t>気動 </a:t>
            </a:r>
            <a:r>
              <a:rPr lang="en-US" altLang="ja-JP" dirty="0"/>
              <a:t>3 </a:t>
            </a:r>
            <a:r>
              <a:rPr lang="ja-JP" altLang="en-US" dirty="0"/>
              <a:t>熱輻射 </a:t>
            </a:r>
            <a:r>
              <a:rPr lang="en-US" altLang="ja-JP" dirty="0"/>
              <a:t>4 </a:t>
            </a:r>
            <a:r>
              <a:rPr lang="ja-JP" altLang="en-US" dirty="0"/>
              <a:t>湿カタ冷却力 </a:t>
            </a:r>
            <a:r>
              <a:rPr lang="en-US" altLang="ja-JP" dirty="0"/>
              <a:t>5 </a:t>
            </a:r>
            <a:r>
              <a:rPr lang="ja-JP" altLang="en-US" dirty="0"/>
              <a:t>補正感覚温度</a:t>
            </a:r>
          </a:p>
          <a:p>
            <a:pPr marL="0" indent="0">
              <a:buNone/>
            </a:pPr>
            <a:endParaRPr lang="en-US" altLang="ja-JP" dirty="0"/>
          </a:p>
          <a:p>
            <a:pPr marL="0" indent="0">
              <a:buNone/>
            </a:pPr>
            <a:r>
              <a:rPr lang="ja-JP" altLang="en-US" dirty="0" smtClean="0"/>
              <a:t>問 </a:t>
            </a:r>
            <a:r>
              <a:rPr lang="en-US" altLang="ja-JP" dirty="0"/>
              <a:t>25 </a:t>
            </a:r>
            <a:endParaRPr lang="en-US" altLang="ja-JP" dirty="0" smtClean="0"/>
          </a:p>
          <a:p>
            <a:pPr marL="0" indent="0">
              <a:buNone/>
            </a:pPr>
            <a:r>
              <a:rPr lang="ja-JP" altLang="en-US" dirty="0" smtClean="0"/>
              <a:t>環境</a:t>
            </a:r>
            <a:r>
              <a:rPr lang="ja-JP" altLang="en-US" dirty="0"/>
              <a:t>基本法で規定された以下の公害のうち、環境基準が設定されていないのは どれか</a:t>
            </a:r>
            <a:r>
              <a:rPr lang="ja-JP" altLang="en-US" dirty="0" smtClean="0"/>
              <a:t>。</a:t>
            </a:r>
            <a:r>
              <a:rPr lang="en-US" altLang="ja-JP" dirty="0" smtClean="0"/>
              <a:t>1</a:t>
            </a:r>
            <a:r>
              <a:rPr lang="ja-JP" altLang="en-US" dirty="0" smtClean="0"/>
              <a:t>つ</a:t>
            </a:r>
            <a:r>
              <a:rPr lang="ja-JP" altLang="en-US" dirty="0"/>
              <a:t>選べ。</a:t>
            </a:r>
          </a:p>
          <a:p>
            <a:pPr marL="0" indent="0">
              <a:buNone/>
            </a:pPr>
            <a:r>
              <a:rPr lang="en-US" altLang="ja-JP" dirty="0"/>
              <a:t>1 </a:t>
            </a:r>
            <a:r>
              <a:rPr lang="ja-JP" altLang="en-US" dirty="0"/>
              <a:t>大気汚染 </a:t>
            </a:r>
            <a:r>
              <a:rPr lang="en-US" altLang="ja-JP" dirty="0"/>
              <a:t>2 </a:t>
            </a:r>
            <a:r>
              <a:rPr lang="ja-JP" altLang="en-US" dirty="0"/>
              <a:t>悪臭 </a:t>
            </a:r>
            <a:r>
              <a:rPr lang="en-US" altLang="ja-JP" dirty="0"/>
              <a:t>3 </a:t>
            </a:r>
            <a:r>
              <a:rPr lang="ja-JP" altLang="en-US" dirty="0"/>
              <a:t>騒音 </a:t>
            </a:r>
            <a:r>
              <a:rPr lang="en-US" altLang="ja-JP" dirty="0"/>
              <a:t>4 </a:t>
            </a:r>
            <a:r>
              <a:rPr lang="ja-JP" altLang="en-US" dirty="0"/>
              <a:t>土壌汚染 </a:t>
            </a:r>
            <a:r>
              <a:rPr lang="en-US" altLang="ja-JP" dirty="0"/>
              <a:t>5 </a:t>
            </a:r>
            <a:r>
              <a:rPr lang="ja-JP" altLang="en-US" dirty="0"/>
              <a:t>水質汚濁</a:t>
            </a:r>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4A6C9AA7-CF8B-44D2-A30B-05B3B871C212}" type="slidenum">
              <a:rPr lang="en-US" altLang="ja-JP" smtClean="0">
                <a:solidFill>
                  <a:srgbClr val="000000"/>
                </a:solidFill>
              </a:rPr>
              <a:pPr>
                <a:defRPr/>
              </a:pPr>
              <a:t>2</a:t>
            </a:fld>
            <a:endParaRPr lang="en-US" altLang="ja-JP">
              <a:solidFill>
                <a:srgbClr val="000000"/>
              </a:solidFill>
            </a:endParaRPr>
          </a:p>
        </p:txBody>
      </p:sp>
      <p:sp>
        <p:nvSpPr>
          <p:cNvPr id="9" name="ドーナツ 8"/>
          <p:cNvSpPr/>
          <p:nvPr/>
        </p:nvSpPr>
        <p:spPr>
          <a:xfrm>
            <a:off x="2923504" y="2356834"/>
            <a:ext cx="502277" cy="618186"/>
          </a:xfrm>
          <a:prstGeom prst="donut">
            <a:avLst>
              <a:gd name="adj" fmla="val 17308"/>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ドーナツ 9"/>
          <p:cNvSpPr/>
          <p:nvPr/>
        </p:nvSpPr>
        <p:spPr>
          <a:xfrm>
            <a:off x="2537138" y="5306096"/>
            <a:ext cx="476518" cy="476518"/>
          </a:xfrm>
          <a:prstGeom prst="donut">
            <a:avLst>
              <a:gd name="adj" fmla="val 14189"/>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7621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09600" y="437882"/>
            <a:ext cx="10972800" cy="6078827"/>
          </a:xfrm>
        </p:spPr>
        <p:txBody>
          <a:bodyPr/>
          <a:lstStyle/>
          <a:p>
            <a:pPr marL="0" indent="0">
              <a:buNone/>
            </a:pPr>
            <a:r>
              <a:rPr lang="ja-JP" altLang="en-US" dirty="0"/>
              <a:t>問 </a:t>
            </a:r>
            <a:r>
              <a:rPr lang="en-US" altLang="ja-JP" dirty="0"/>
              <a:t>239</a:t>
            </a:r>
            <a:r>
              <a:rPr lang="ja-JP" altLang="en-US" dirty="0"/>
              <a:t>（衛生） </a:t>
            </a:r>
            <a:endParaRPr lang="en-US" altLang="ja-JP" dirty="0" smtClean="0"/>
          </a:p>
          <a:p>
            <a:pPr marL="0" indent="0">
              <a:buNone/>
            </a:pPr>
            <a:r>
              <a:rPr lang="ja-JP" altLang="en-US" dirty="0" smtClean="0"/>
              <a:t>たばこ</a:t>
            </a:r>
            <a:r>
              <a:rPr lang="ja-JP" altLang="en-US" dirty="0"/>
              <a:t>の煙と喫煙に関する記述のうち、正しいのはどれか</a:t>
            </a:r>
            <a:r>
              <a:rPr lang="ja-JP" altLang="en-US" dirty="0" smtClean="0"/>
              <a:t>。</a:t>
            </a:r>
            <a:endParaRPr lang="en-US" altLang="ja-JP" dirty="0" smtClean="0"/>
          </a:p>
          <a:p>
            <a:pPr marL="0" indent="0">
              <a:buNone/>
            </a:pPr>
            <a:r>
              <a:rPr lang="en-US" altLang="ja-JP" dirty="0" smtClean="0"/>
              <a:t>2</a:t>
            </a:r>
            <a:r>
              <a:rPr lang="ja-JP" altLang="en-US" dirty="0" smtClean="0"/>
              <a:t> </a:t>
            </a:r>
            <a:r>
              <a:rPr lang="ja-JP" altLang="en-US" dirty="0"/>
              <a:t>つ選べ。</a:t>
            </a:r>
          </a:p>
          <a:p>
            <a:pPr marL="0" indent="0">
              <a:buNone/>
            </a:pPr>
            <a:endParaRPr lang="en-US" altLang="ja-JP" sz="2800" dirty="0" smtClean="0"/>
          </a:p>
          <a:p>
            <a:pPr marL="0" indent="0">
              <a:buNone/>
            </a:pPr>
            <a:r>
              <a:rPr lang="en-US" altLang="ja-JP" sz="2800" dirty="0" smtClean="0"/>
              <a:t>1. </a:t>
            </a:r>
            <a:r>
              <a:rPr lang="ja-JP" altLang="en-US" sz="2800" dirty="0"/>
              <a:t>喫煙によりシトクロム </a:t>
            </a:r>
            <a:r>
              <a:rPr lang="en-US" altLang="ja-JP" sz="2800" dirty="0"/>
              <a:t>P450</a:t>
            </a:r>
            <a:r>
              <a:rPr lang="ja-JP" altLang="en-US" sz="2800" dirty="0"/>
              <a:t>のうち、主に </a:t>
            </a:r>
            <a:r>
              <a:rPr lang="en-US" altLang="ja-JP" sz="2800" dirty="0"/>
              <a:t>CYP3A4</a:t>
            </a:r>
            <a:r>
              <a:rPr lang="ja-JP" altLang="en-US" sz="2800" dirty="0"/>
              <a:t>が誘導される</a:t>
            </a:r>
            <a:r>
              <a:rPr lang="ja-JP" altLang="en-US" sz="2800" dirty="0" smtClean="0"/>
              <a:t>。</a:t>
            </a:r>
            <a:endParaRPr lang="en-US" altLang="ja-JP" sz="2800" dirty="0" smtClean="0"/>
          </a:p>
          <a:p>
            <a:pPr marL="0" indent="0">
              <a:buNone/>
            </a:pPr>
            <a:r>
              <a:rPr lang="en-US" altLang="ja-JP" sz="2800" dirty="0" smtClean="0"/>
              <a:t>2 </a:t>
            </a:r>
            <a:r>
              <a:rPr lang="ja-JP" altLang="en-US" sz="2800" dirty="0" err="1" smtClean="0"/>
              <a:t>．</a:t>
            </a:r>
            <a:r>
              <a:rPr lang="ja-JP" altLang="en-US" sz="2800" dirty="0" smtClean="0"/>
              <a:t>テオフィリン</a:t>
            </a:r>
            <a:r>
              <a:rPr lang="ja-JP" altLang="en-US" sz="2800" dirty="0"/>
              <a:t>製剤を服用している喫煙者が禁煙すると、テオフィリンの血中</a:t>
            </a:r>
            <a:r>
              <a:rPr lang="ja-JP" altLang="en-US" sz="2800" dirty="0" smtClean="0"/>
              <a:t>濃度</a:t>
            </a:r>
            <a:r>
              <a:rPr lang="ja-JP" altLang="en-US" sz="2800" dirty="0"/>
              <a:t>が低下する可能性がある</a:t>
            </a:r>
            <a:r>
              <a:rPr lang="ja-JP" altLang="en-US" sz="2800" dirty="0" smtClean="0"/>
              <a:t>。</a:t>
            </a:r>
            <a:endParaRPr lang="en-US" altLang="ja-JP" sz="2800" dirty="0" smtClean="0"/>
          </a:p>
          <a:p>
            <a:pPr marL="0" indent="0">
              <a:buNone/>
            </a:pPr>
            <a:r>
              <a:rPr lang="en-US" altLang="ja-JP" sz="2800" dirty="0" smtClean="0"/>
              <a:t>3 </a:t>
            </a:r>
            <a:r>
              <a:rPr lang="ja-JP" altLang="en-US" sz="2800" dirty="0" err="1" smtClean="0"/>
              <a:t>．</a:t>
            </a:r>
            <a:r>
              <a:rPr lang="ja-JP" altLang="en-US" sz="2800" dirty="0" smtClean="0"/>
              <a:t>たばこ</a:t>
            </a:r>
            <a:r>
              <a:rPr lang="ja-JP" altLang="en-US" sz="2800" dirty="0"/>
              <a:t>の煙には、一酸化炭素や窒素酸化物が含まれている</a:t>
            </a:r>
            <a:r>
              <a:rPr lang="ja-JP" altLang="en-US" sz="2800" dirty="0" smtClean="0"/>
              <a:t>。</a:t>
            </a:r>
            <a:endParaRPr lang="en-US" altLang="ja-JP" sz="2800" dirty="0" smtClean="0"/>
          </a:p>
          <a:p>
            <a:pPr marL="0" indent="0">
              <a:buNone/>
            </a:pPr>
            <a:r>
              <a:rPr lang="en-US" altLang="ja-JP" sz="2800" dirty="0" smtClean="0"/>
              <a:t>4 </a:t>
            </a:r>
            <a:r>
              <a:rPr lang="ja-JP" altLang="en-US" sz="2800" dirty="0" err="1" smtClean="0"/>
              <a:t>．</a:t>
            </a:r>
            <a:r>
              <a:rPr lang="ja-JP" altLang="en-US" sz="2800" dirty="0" smtClean="0"/>
              <a:t>妊娠中</a:t>
            </a:r>
            <a:r>
              <a:rPr lang="ja-JP" altLang="en-US" sz="2800" dirty="0"/>
              <a:t>の喫煙は、低体重児の出産のリスクを高める。 </a:t>
            </a:r>
            <a:endParaRPr lang="en-US" altLang="ja-JP" sz="2800" dirty="0" smtClean="0"/>
          </a:p>
          <a:p>
            <a:pPr marL="0" indent="0">
              <a:buNone/>
            </a:pPr>
            <a:r>
              <a:rPr lang="en-US" altLang="ja-JP" sz="2800" dirty="0" smtClean="0"/>
              <a:t>5 </a:t>
            </a:r>
            <a:r>
              <a:rPr lang="ja-JP" altLang="en-US" sz="2800" dirty="0" err="1" smtClean="0"/>
              <a:t>．</a:t>
            </a:r>
            <a:r>
              <a:rPr lang="ja-JP" altLang="en-US" sz="2800" dirty="0" smtClean="0"/>
              <a:t>アルコール</a:t>
            </a:r>
            <a:r>
              <a:rPr lang="ja-JP" altLang="en-US" sz="2800" dirty="0"/>
              <a:t>を摂取すると、喫煙によって誘導されるのと同じ </a:t>
            </a:r>
            <a:r>
              <a:rPr lang="en-US" altLang="ja-JP" sz="2800" dirty="0"/>
              <a:t>CYP</a:t>
            </a:r>
            <a:r>
              <a:rPr lang="ja-JP" altLang="en-US" sz="2800" dirty="0"/>
              <a:t>分子種が</a:t>
            </a:r>
            <a:r>
              <a:rPr lang="ja-JP" altLang="en-US" sz="2800" dirty="0" smtClean="0"/>
              <a:t>誘導</a:t>
            </a:r>
            <a:r>
              <a:rPr lang="ja-JP" altLang="en-US" sz="2800" dirty="0"/>
              <a:t>される。</a:t>
            </a:r>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4A6C9AA7-CF8B-44D2-A30B-05B3B871C212}" type="slidenum">
              <a:rPr lang="en-US" altLang="ja-JP" smtClean="0">
                <a:solidFill>
                  <a:srgbClr val="000000"/>
                </a:solidFill>
              </a:rPr>
              <a:pPr>
                <a:defRPr/>
              </a:pPr>
              <a:t>3</a:t>
            </a:fld>
            <a:endParaRPr lang="en-US" altLang="ja-JP">
              <a:solidFill>
                <a:srgbClr val="000000"/>
              </a:solidFill>
            </a:endParaRPr>
          </a:p>
        </p:txBody>
      </p:sp>
      <p:sp>
        <p:nvSpPr>
          <p:cNvPr id="5" name="ドーナツ 4"/>
          <p:cNvSpPr/>
          <p:nvPr/>
        </p:nvSpPr>
        <p:spPr>
          <a:xfrm>
            <a:off x="515156" y="4174051"/>
            <a:ext cx="601014" cy="553791"/>
          </a:xfrm>
          <a:prstGeom prst="donut">
            <a:avLst>
              <a:gd name="adj" fmla="val 12504"/>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ドーナツ 5"/>
          <p:cNvSpPr/>
          <p:nvPr/>
        </p:nvSpPr>
        <p:spPr>
          <a:xfrm>
            <a:off x="515155" y="4727842"/>
            <a:ext cx="601014" cy="552496"/>
          </a:xfrm>
          <a:prstGeom prst="donut">
            <a:avLst>
              <a:gd name="adj" fmla="val 1334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24227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rotWithShape="1">
          <a:blip r:embed="rId2"/>
          <a:srcRect l="23768" t="23649" r="22782" b="23931"/>
          <a:stretch/>
        </p:blipFill>
        <p:spPr>
          <a:xfrm>
            <a:off x="281719" y="180305"/>
            <a:ext cx="11398402" cy="6284890"/>
          </a:xfrm>
          <a:prstGeom prst="rect">
            <a:avLst/>
          </a:prstGeom>
        </p:spPr>
      </p:pic>
      <p:pic>
        <p:nvPicPr>
          <p:cNvPr id="5" name="図 4"/>
          <p:cNvPicPr>
            <a:picLocks noChangeAspect="1"/>
          </p:cNvPicPr>
          <p:nvPr/>
        </p:nvPicPr>
        <p:blipFill>
          <a:blip r:embed="rId3"/>
          <a:stretch>
            <a:fillRect/>
          </a:stretch>
        </p:blipFill>
        <p:spPr>
          <a:xfrm>
            <a:off x="1370904" y="2896393"/>
            <a:ext cx="518205" cy="524301"/>
          </a:xfrm>
          <a:prstGeom prst="rect">
            <a:avLst/>
          </a:prstGeom>
        </p:spPr>
      </p:pic>
      <p:pic>
        <p:nvPicPr>
          <p:cNvPr id="6" name="図 5"/>
          <p:cNvPicPr>
            <a:picLocks noChangeAspect="1"/>
          </p:cNvPicPr>
          <p:nvPr/>
        </p:nvPicPr>
        <p:blipFill>
          <a:blip r:embed="rId3"/>
          <a:stretch>
            <a:fillRect/>
          </a:stretch>
        </p:blipFill>
        <p:spPr>
          <a:xfrm>
            <a:off x="1370904" y="5251080"/>
            <a:ext cx="518205" cy="524301"/>
          </a:xfrm>
          <a:prstGeom prst="rect">
            <a:avLst/>
          </a:prstGeom>
        </p:spPr>
      </p:pic>
    </p:spTree>
    <p:extLst>
      <p:ext uri="{BB962C8B-B14F-4D97-AF65-F5344CB8AC3E}">
        <p14:creationId xmlns:p14="http://schemas.microsoft.com/office/powerpoint/2010/main" val="190160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2"/>
          <a:srcRect l="24929" t="20831" r="24894" b="18858"/>
          <a:stretch/>
        </p:blipFill>
        <p:spPr>
          <a:xfrm>
            <a:off x="1004552" y="54417"/>
            <a:ext cx="9791274" cy="6616839"/>
          </a:xfrm>
          <a:prstGeom prst="rect">
            <a:avLst/>
          </a:prstGeom>
        </p:spPr>
      </p:pic>
      <p:pic>
        <p:nvPicPr>
          <p:cNvPr id="3" name="図 2"/>
          <p:cNvPicPr>
            <a:picLocks noChangeAspect="1"/>
          </p:cNvPicPr>
          <p:nvPr/>
        </p:nvPicPr>
        <p:blipFill>
          <a:blip r:embed="rId3"/>
          <a:stretch>
            <a:fillRect/>
          </a:stretch>
        </p:blipFill>
        <p:spPr>
          <a:xfrm>
            <a:off x="5641086" y="3887285"/>
            <a:ext cx="518205" cy="524301"/>
          </a:xfrm>
          <a:prstGeom prst="rect">
            <a:avLst/>
          </a:prstGeom>
        </p:spPr>
      </p:pic>
      <p:pic>
        <p:nvPicPr>
          <p:cNvPr id="4" name="図 3"/>
          <p:cNvPicPr>
            <a:picLocks noChangeAspect="1"/>
          </p:cNvPicPr>
          <p:nvPr/>
        </p:nvPicPr>
        <p:blipFill>
          <a:blip r:embed="rId3"/>
          <a:stretch>
            <a:fillRect/>
          </a:stretch>
        </p:blipFill>
        <p:spPr>
          <a:xfrm>
            <a:off x="5577794" y="5882340"/>
            <a:ext cx="518205" cy="524301"/>
          </a:xfrm>
          <a:prstGeom prst="rect">
            <a:avLst/>
          </a:prstGeom>
        </p:spPr>
      </p:pic>
    </p:spTree>
    <p:extLst>
      <p:ext uri="{BB962C8B-B14F-4D97-AF65-F5344CB8AC3E}">
        <p14:creationId xmlns:p14="http://schemas.microsoft.com/office/powerpoint/2010/main" val="2776592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2"/>
          <a:srcRect l="23873" t="17637" r="25633" b="34453"/>
          <a:stretch/>
        </p:blipFill>
        <p:spPr>
          <a:xfrm>
            <a:off x="347730" y="331970"/>
            <a:ext cx="11207094" cy="5978678"/>
          </a:xfrm>
          <a:prstGeom prst="rect">
            <a:avLst/>
          </a:prstGeom>
        </p:spPr>
      </p:pic>
    </p:spTree>
    <p:extLst>
      <p:ext uri="{BB962C8B-B14F-4D97-AF65-F5344CB8AC3E}">
        <p14:creationId xmlns:p14="http://schemas.microsoft.com/office/powerpoint/2010/main" val="2211159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2"/>
          <a:srcRect l="24507" t="16697" r="25529" b="50987"/>
          <a:stretch/>
        </p:blipFill>
        <p:spPr>
          <a:xfrm>
            <a:off x="122349" y="1146219"/>
            <a:ext cx="11970916" cy="4353059"/>
          </a:xfrm>
          <a:prstGeom prst="rect">
            <a:avLst/>
          </a:prstGeom>
        </p:spPr>
      </p:pic>
      <p:pic>
        <p:nvPicPr>
          <p:cNvPr id="3" name="図 2"/>
          <p:cNvPicPr>
            <a:picLocks noChangeAspect="1"/>
          </p:cNvPicPr>
          <p:nvPr/>
        </p:nvPicPr>
        <p:blipFill>
          <a:blip r:embed="rId3"/>
          <a:stretch>
            <a:fillRect/>
          </a:stretch>
        </p:blipFill>
        <p:spPr>
          <a:xfrm>
            <a:off x="1209478" y="4069566"/>
            <a:ext cx="518205" cy="524301"/>
          </a:xfrm>
          <a:prstGeom prst="rect">
            <a:avLst/>
          </a:prstGeom>
        </p:spPr>
      </p:pic>
      <p:pic>
        <p:nvPicPr>
          <p:cNvPr id="4" name="図 3"/>
          <p:cNvPicPr>
            <a:picLocks noChangeAspect="1"/>
          </p:cNvPicPr>
          <p:nvPr/>
        </p:nvPicPr>
        <p:blipFill>
          <a:blip r:embed="rId3"/>
          <a:stretch>
            <a:fillRect/>
          </a:stretch>
        </p:blipFill>
        <p:spPr>
          <a:xfrm>
            <a:off x="1209479" y="4593867"/>
            <a:ext cx="518205" cy="524301"/>
          </a:xfrm>
          <a:prstGeom prst="rect">
            <a:avLst/>
          </a:prstGeom>
        </p:spPr>
      </p:pic>
    </p:spTree>
    <p:extLst>
      <p:ext uri="{BB962C8B-B14F-4D97-AF65-F5344CB8AC3E}">
        <p14:creationId xmlns:p14="http://schemas.microsoft.com/office/powerpoint/2010/main" val="202004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2"/>
          <a:srcRect l="25141" t="47322" r="23944" b="11531"/>
          <a:stretch/>
        </p:blipFill>
        <p:spPr>
          <a:xfrm>
            <a:off x="202299" y="746975"/>
            <a:ext cx="11706603" cy="5318975"/>
          </a:xfrm>
          <a:prstGeom prst="rect">
            <a:avLst/>
          </a:prstGeom>
        </p:spPr>
      </p:pic>
      <p:pic>
        <p:nvPicPr>
          <p:cNvPr id="3" name="図 2"/>
          <p:cNvPicPr>
            <a:picLocks noChangeAspect="1"/>
          </p:cNvPicPr>
          <p:nvPr/>
        </p:nvPicPr>
        <p:blipFill>
          <a:blip r:embed="rId3"/>
          <a:stretch>
            <a:fillRect/>
          </a:stretch>
        </p:blipFill>
        <p:spPr>
          <a:xfrm>
            <a:off x="1057078" y="3390694"/>
            <a:ext cx="518205" cy="524301"/>
          </a:xfrm>
          <a:prstGeom prst="rect">
            <a:avLst/>
          </a:prstGeom>
        </p:spPr>
      </p:pic>
      <p:pic>
        <p:nvPicPr>
          <p:cNvPr id="4" name="図 3"/>
          <p:cNvPicPr>
            <a:picLocks noChangeAspect="1"/>
          </p:cNvPicPr>
          <p:nvPr/>
        </p:nvPicPr>
        <p:blipFill>
          <a:blip r:embed="rId3"/>
          <a:stretch>
            <a:fillRect/>
          </a:stretch>
        </p:blipFill>
        <p:spPr>
          <a:xfrm>
            <a:off x="1057079" y="3914995"/>
            <a:ext cx="518205" cy="524301"/>
          </a:xfrm>
          <a:prstGeom prst="rect">
            <a:avLst/>
          </a:prstGeom>
        </p:spPr>
      </p:pic>
    </p:spTree>
    <p:extLst>
      <p:ext uri="{BB962C8B-B14F-4D97-AF65-F5344CB8AC3E}">
        <p14:creationId xmlns:p14="http://schemas.microsoft.com/office/powerpoint/2010/main" val="2225111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rotWithShape="1">
          <a:blip r:embed="rId2"/>
          <a:srcRect l="25000" t="42622" r="24659" b="12305"/>
          <a:stretch/>
        </p:blipFill>
        <p:spPr>
          <a:xfrm>
            <a:off x="48023" y="269398"/>
            <a:ext cx="11409685" cy="5743476"/>
          </a:xfrm>
          <a:prstGeom prst="rect">
            <a:avLst/>
          </a:prstGeom>
        </p:spPr>
      </p:pic>
      <p:pic>
        <p:nvPicPr>
          <p:cNvPr id="3" name="図 2"/>
          <p:cNvPicPr>
            <a:picLocks noChangeAspect="1"/>
          </p:cNvPicPr>
          <p:nvPr/>
        </p:nvPicPr>
        <p:blipFill>
          <a:blip r:embed="rId3"/>
          <a:stretch>
            <a:fillRect/>
          </a:stretch>
        </p:blipFill>
        <p:spPr>
          <a:xfrm>
            <a:off x="3149115" y="1878377"/>
            <a:ext cx="518205" cy="524301"/>
          </a:xfrm>
          <a:prstGeom prst="rect">
            <a:avLst/>
          </a:prstGeom>
        </p:spPr>
      </p:pic>
      <p:pic>
        <p:nvPicPr>
          <p:cNvPr id="4" name="図 3"/>
          <p:cNvPicPr>
            <a:picLocks noChangeAspect="1"/>
          </p:cNvPicPr>
          <p:nvPr/>
        </p:nvPicPr>
        <p:blipFill>
          <a:blip r:embed="rId3"/>
          <a:stretch>
            <a:fillRect/>
          </a:stretch>
        </p:blipFill>
        <p:spPr>
          <a:xfrm>
            <a:off x="3149114" y="5217322"/>
            <a:ext cx="518205" cy="524301"/>
          </a:xfrm>
          <a:prstGeom prst="rect">
            <a:avLst/>
          </a:prstGeom>
        </p:spPr>
      </p:pic>
    </p:spTree>
    <p:extLst>
      <p:ext uri="{BB962C8B-B14F-4D97-AF65-F5344CB8AC3E}">
        <p14:creationId xmlns:p14="http://schemas.microsoft.com/office/powerpoint/2010/main" val="2532834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107</TotalTime>
  <Words>209</Words>
  <Application>Microsoft Office PowerPoint</Application>
  <PresentationFormat>ワイド画面</PresentationFormat>
  <Paragraphs>21</Paragraphs>
  <Slides>9</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9</vt:i4>
      </vt:variant>
    </vt:vector>
  </HeadingPairs>
  <TitlesOfParts>
    <vt:vector size="15" baseType="lpstr">
      <vt:lpstr>ＭＳ Ｐゴシック</vt:lpstr>
      <vt:lpstr>Arial</vt:lpstr>
      <vt:lpstr>Calibri</vt:lpstr>
      <vt:lpstr>Calibri Light</vt:lpstr>
      <vt:lpstr>Office テーマ</vt:lpstr>
      <vt:lpstr>標準デザイン</vt:lpstr>
      <vt:lpstr>第１０2回　薬剤師国家試験　 学校薬剤師が知っておくべき問題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第１０2回　薬剤師国家試験　 学薬関連問題 </dc:title>
  <dc:creator>大塚昌孝</dc:creator>
  <cp:lastModifiedBy>大塚昌孝</cp:lastModifiedBy>
  <cp:revision>8</cp:revision>
  <dcterms:created xsi:type="dcterms:W3CDTF">2019-07-16T18:26:16Z</dcterms:created>
  <dcterms:modified xsi:type="dcterms:W3CDTF">2019-09-10T21:24:50Z</dcterms:modified>
</cp:coreProperties>
</file>