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1" r:id="rId3"/>
    <p:sldId id="262" r:id="rId4"/>
    <p:sldId id="263" r:id="rId5"/>
    <p:sldId id="264" r:id="rId6"/>
    <p:sldId id="265" r:id="rId7"/>
    <p:sldId id="260" r:id="rId8"/>
    <p:sldId id="258" r:id="rId9"/>
    <p:sldId id="259" r:id="rId1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6BD3AC9-9805-4F03-B9C2-7AD3934C816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93935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AB6D153-70C3-49BE-A553-9FA13C50874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72204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C85B640-A315-423D-93A0-1F508691306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56032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609600" y="1600201"/>
            <a:ext cx="10972800"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17C4EE4-71AD-4E60-88D3-8EE277C02A2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147636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609600" y="1600201"/>
            <a:ext cx="53848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6197600" y="1600201"/>
            <a:ext cx="53848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05B56CD-02D7-4E3D-87E2-0AE0153B395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024455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609600" y="274639"/>
            <a:ext cx="109728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F8EEC9F-B47A-4061-8651-4A439432A66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074774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609600" y="1600201"/>
            <a:ext cx="53848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6197600" y="1600200"/>
            <a:ext cx="53848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6197600" y="3938589"/>
            <a:ext cx="53848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0C1C367F-2271-4D9C-81E2-FEB3228B91A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144306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x" preserve="1">
  <p:cSld name="タイトル、コンテンツ、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09600" y="1600201"/>
            <a:ext cx="53848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6197600" y="1600201"/>
            <a:ext cx="53848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0C9364D-7F15-4759-AA03-7669C74FC5A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08924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609600" y="274638"/>
            <a:ext cx="109728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quarter" idx="1"/>
          </p:nvPr>
        </p:nvSpPr>
        <p:spPr>
          <a:xfrm>
            <a:off x="609600" y="1600200"/>
            <a:ext cx="53848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6197600" y="1600200"/>
            <a:ext cx="53848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609600" y="3938589"/>
            <a:ext cx="53848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コンテンツ プレースホルダ 5"/>
          <p:cNvSpPr>
            <a:spLocks noGrp="1"/>
          </p:cNvSpPr>
          <p:nvPr>
            <p:ph sz="quarter" idx="4"/>
          </p:nvPr>
        </p:nvSpPr>
        <p:spPr>
          <a:xfrm>
            <a:off x="6197600" y="3938589"/>
            <a:ext cx="53848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D0ED1B9-3B38-40CE-85CC-DFC0622A9D5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58149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A6C9AA7-CF8B-44D2-A30B-05B3B871C2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24214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5147230-71AB-4B79-A4D1-AECB63FE86B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6934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B95C2CC-0F02-48ED-8019-617B62BB1C9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84299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B53ABBE7-0D35-4B3C-B2EC-0D88AED12DC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75115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25B552B-46D5-4704-81AA-8EF0F99627E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2581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8AB79D9-AAF4-4A73-9669-89DB39B5009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98704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B4A140B-6661-4BF7-9B43-5E7DC46D510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70434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5685900-BDC4-44D2-96F2-217D002A6E6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41491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fontAlgn="base">
              <a:spcBef>
                <a:spcPct val="0"/>
              </a:spcBef>
              <a:spcAft>
                <a:spcPct val="0"/>
              </a:spcAft>
              <a:defRPr/>
            </a:pPr>
            <a:fld id="{B9CE296B-53C5-4CFB-8EB1-53D27E788985}"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40291266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ctrTitle"/>
          </p:nvPr>
        </p:nvSpPr>
        <p:spPr>
          <a:xfrm>
            <a:off x="1991543" y="980729"/>
            <a:ext cx="8401707" cy="2602259"/>
          </a:xfrm>
          <a:solidFill>
            <a:srgbClr val="92D050"/>
          </a:solidFill>
        </p:spPr>
        <p:style>
          <a:lnRef idx="1">
            <a:schemeClr val="dk1"/>
          </a:lnRef>
          <a:fillRef idx="2">
            <a:schemeClr val="dk1"/>
          </a:fillRef>
          <a:effectRef idx="1">
            <a:schemeClr val="dk1"/>
          </a:effectRef>
          <a:fontRef idx="minor">
            <a:schemeClr val="dk1"/>
          </a:fontRef>
        </p:style>
        <p:txBody>
          <a:bodyPr/>
          <a:lstStyle/>
          <a:p>
            <a:r>
              <a:rPr lang="zh-TW" altLang="en-US" dirty="0" smtClean="0"/>
              <a:t>第１０</a:t>
            </a:r>
            <a:r>
              <a:rPr lang="en-US" altLang="ja-JP" dirty="0" smtClean="0"/>
              <a:t>3</a:t>
            </a:r>
            <a:r>
              <a:rPr lang="zh-TW" altLang="en-US" dirty="0" smtClean="0"/>
              <a:t>回</a:t>
            </a:r>
            <a:r>
              <a:rPr lang="zh-TW" altLang="en-US" dirty="0"/>
              <a:t>　薬剤師国家試験　</a:t>
            </a:r>
            <a:r>
              <a:rPr lang="en-US" altLang="zh-TW" dirty="0" smtClean="0"/>
              <a:t/>
            </a:r>
            <a:br>
              <a:rPr lang="en-US" altLang="zh-TW" dirty="0" smtClean="0"/>
            </a:br>
            <a:r>
              <a:rPr lang="ja-JP" altLang="en-US" dirty="0" smtClean="0"/>
              <a:t>学校薬剤師が知っておくべき</a:t>
            </a:r>
            <a:r>
              <a:rPr lang="zh-TW" altLang="en-US" dirty="0" smtClean="0"/>
              <a:t>問題</a:t>
            </a:r>
            <a:r>
              <a:rPr lang="zh-TW" altLang="en-US" dirty="0"/>
              <a:t/>
            </a:r>
            <a:br>
              <a:rPr lang="zh-TW" altLang="en-US" dirty="0"/>
            </a:br>
            <a:endParaRPr kumimoji="1" lang="ja-JP" altLang="en-US" dirty="0"/>
          </a:p>
        </p:txBody>
      </p:sp>
      <p:sp>
        <p:nvSpPr>
          <p:cNvPr id="2" name="スライド番号プレースホルダー 1"/>
          <p:cNvSpPr>
            <a:spLocks noGrp="1"/>
          </p:cNvSpPr>
          <p:nvPr>
            <p:ph type="sldNum" sz="quarter" idx="12"/>
          </p:nvPr>
        </p:nvSpPr>
        <p:spPr/>
        <p:txBody>
          <a:bodyPr/>
          <a:lstStyle/>
          <a:p>
            <a:pPr>
              <a:defRPr/>
            </a:pPr>
            <a:fld id="{18AB79D9-AAF4-4A73-9669-89DB39B50096}" type="slidenum">
              <a:rPr lang="en-US" altLang="ja-JP" smtClean="0">
                <a:solidFill>
                  <a:srgbClr val="000000"/>
                </a:solidFill>
              </a:rPr>
              <a:pPr>
                <a:defRPr/>
              </a:pPr>
              <a:t>1</a:t>
            </a:fld>
            <a:endParaRPr lang="en-US" altLang="ja-JP">
              <a:solidFill>
                <a:srgbClr val="000000"/>
              </a:solidFill>
            </a:endParaRPr>
          </a:p>
        </p:txBody>
      </p:sp>
    </p:spTree>
    <p:extLst>
      <p:ext uri="{BB962C8B-B14F-4D97-AF65-F5344CB8AC3E}">
        <p14:creationId xmlns:p14="http://schemas.microsoft.com/office/powerpoint/2010/main" val="1861527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a:xfrm>
            <a:off x="476518" y="1600201"/>
            <a:ext cx="11105882" cy="4525963"/>
          </a:xfrm>
        </p:spPr>
        <p:txBody>
          <a:bodyPr/>
          <a:lstStyle/>
          <a:p>
            <a:pPr marL="0" indent="0">
              <a:buNone/>
            </a:pPr>
            <a:r>
              <a:rPr lang="ja-JP" altLang="en-US" dirty="0"/>
              <a:t>問</a:t>
            </a:r>
            <a:r>
              <a:rPr lang="en-US" altLang="ja-JP" dirty="0"/>
              <a:t>18</a:t>
            </a:r>
            <a:r>
              <a:rPr lang="ja-JP" altLang="en-US" dirty="0"/>
              <a:t>　</a:t>
            </a:r>
            <a:endParaRPr lang="en-US" altLang="ja-JP" dirty="0" smtClean="0"/>
          </a:p>
          <a:p>
            <a:pPr marL="0" indent="0">
              <a:buNone/>
            </a:pPr>
            <a:r>
              <a:rPr lang="ja-JP" altLang="en-US" dirty="0" smtClean="0"/>
              <a:t>冬季</a:t>
            </a:r>
            <a:r>
              <a:rPr lang="ja-JP" altLang="en-US" dirty="0"/>
              <a:t>に患者発生数がピークになる食中毒の病因物質はどれか。</a:t>
            </a:r>
            <a:r>
              <a:rPr lang="en-US" altLang="ja-JP" dirty="0"/>
              <a:t>1</a:t>
            </a:r>
            <a:r>
              <a:rPr lang="ja-JP" altLang="en-US" dirty="0"/>
              <a:t>つ選べ。</a:t>
            </a:r>
          </a:p>
          <a:p>
            <a:pPr marL="0" indent="0">
              <a:buNone/>
            </a:pPr>
            <a:r>
              <a:rPr lang="en-US" altLang="ja-JP" dirty="0" smtClean="0"/>
              <a:t>1.</a:t>
            </a:r>
            <a:r>
              <a:rPr lang="ja-JP" altLang="en-US" dirty="0" smtClean="0"/>
              <a:t>カンピロバクター</a:t>
            </a:r>
            <a:r>
              <a:rPr lang="ja-JP" altLang="en-US" dirty="0"/>
              <a:t>・</a:t>
            </a:r>
            <a:r>
              <a:rPr lang="ja-JP" altLang="en-US" dirty="0" smtClean="0"/>
              <a:t>ジェジュニ</a:t>
            </a:r>
            <a:endParaRPr lang="en-US" altLang="ja-JP" dirty="0" smtClean="0"/>
          </a:p>
          <a:p>
            <a:pPr marL="0" indent="0">
              <a:buNone/>
            </a:pPr>
            <a:r>
              <a:rPr lang="en-US" altLang="ja-JP" dirty="0" smtClean="0"/>
              <a:t>2.</a:t>
            </a:r>
            <a:r>
              <a:rPr lang="ja-JP" altLang="en-US" dirty="0" smtClean="0"/>
              <a:t>ツキヨタケ</a:t>
            </a:r>
            <a:endParaRPr lang="en-US" altLang="ja-JP" dirty="0" smtClean="0"/>
          </a:p>
          <a:p>
            <a:pPr marL="0" indent="0">
              <a:buNone/>
            </a:pPr>
            <a:r>
              <a:rPr lang="en-US" altLang="ja-JP" dirty="0" smtClean="0"/>
              <a:t>3.</a:t>
            </a:r>
            <a:r>
              <a:rPr lang="ja-JP" altLang="en-US" dirty="0" smtClean="0"/>
              <a:t>腸炎ビブリオ</a:t>
            </a:r>
            <a:endParaRPr lang="en-US" altLang="ja-JP" dirty="0" smtClean="0"/>
          </a:p>
          <a:p>
            <a:pPr marL="0" indent="0">
              <a:buNone/>
            </a:pPr>
            <a:r>
              <a:rPr lang="en-US" altLang="ja-JP" dirty="0" smtClean="0"/>
              <a:t>4.</a:t>
            </a:r>
            <a:r>
              <a:rPr lang="ja-JP" altLang="en-US" dirty="0" smtClean="0"/>
              <a:t>ノロウイルス</a:t>
            </a:r>
            <a:endParaRPr lang="en-US" altLang="ja-JP" dirty="0" smtClean="0"/>
          </a:p>
          <a:p>
            <a:pPr marL="0" indent="0">
              <a:buNone/>
            </a:pPr>
            <a:r>
              <a:rPr lang="en-US" altLang="ja-JP" dirty="0" smtClean="0"/>
              <a:t>5.</a:t>
            </a:r>
            <a:r>
              <a:rPr lang="ja-JP" altLang="en-US" dirty="0" smtClean="0"/>
              <a:t>サルモネラ属</a:t>
            </a:r>
            <a:r>
              <a:rPr lang="ja-JP" altLang="en-US" dirty="0"/>
              <a:t>菌</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4A6C9AA7-CF8B-44D2-A30B-05B3B871C212}" type="slidenum">
              <a:rPr lang="en-US" altLang="ja-JP" smtClean="0">
                <a:solidFill>
                  <a:srgbClr val="000000"/>
                </a:solidFill>
              </a:rPr>
              <a:pPr>
                <a:defRPr/>
              </a:pPr>
              <a:t>2</a:t>
            </a:fld>
            <a:endParaRPr lang="en-US" altLang="ja-JP">
              <a:solidFill>
                <a:srgbClr val="000000"/>
              </a:solidFill>
            </a:endParaRPr>
          </a:p>
        </p:txBody>
      </p:sp>
      <p:sp>
        <p:nvSpPr>
          <p:cNvPr id="5" name="ドーナツ 4"/>
          <p:cNvSpPr/>
          <p:nvPr/>
        </p:nvSpPr>
        <p:spPr>
          <a:xfrm>
            <a:off x="386366" y="5061397"/>
            <a:ext cx="631065" cy="579549"/>
          </a:xfrm>
          <a:prstGeom prst="donut">
            <a:avLst>
              <a:gd name="adj" fmla="val 16592"/>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389542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pPr marL="0" indent="0">
              <a:buNone/>
            </a:pPr>
            <a:r>
              <a:rPr lang="ja-JP" altLang="en-US" dirty="0"/>
              <a:t>問</a:t>
            </a:r>
            <a:r>
              <a:rPr lang="en-US" altLang="ja-JP" dirty="0" smtClean="0"/>
              <a:t>25</a:t>
            </a:r>
          </a:p>
          <a:p>
            <a:pPr marL="0" indent="0">
              <a:buNone/>
            </a:pPr>
            <a:r>
              <a:rPr lang="ja-JP" altLang="en-US" dirty="0" smtClean="0"/>
              <a:t>大気中</a:t>
            </a:r>
            <a:r>
              <a:rPr lang="ja-JP" altLang="en-US" dirty="0"/>
              <a:t>に含まれる物質のうち、環境基本法により環境基準が設定されていない のはどれか。</a:t>
            </a:r>
            <a:r>
              <a:rPr lang="en-US" altLang="ja-JP" dirty="0"/>
              <a:t>1</a:t>
            </a:r>
            <a:r>
              <a:rPr lang="ja-JP" altLang="en-US" dirty="0"/>
              <a:t>つ選べ。</a:t>
            </a:r>
          </a:p>
          <a:p>
            <a:pPr marL="0" indent="0">
              <a:buNone/>
            </a:pPr>
            <a:r>
              <a:rPr lang="en-US" altLang="ja-JP" dirty="0" smtClean="0"/>
              <a:t>1.</a:t>
            </a:r>
            <a:r>
              <a:rPr lang="ja-JP" altLang="en-US" dirty="0" smtClean="0"/>
              <a:t>　一酸化炭素</a:t>
            </a:r>
            <a:endParaRPr lang="en-US" altLang="ja-JP" dirty="0" smtClean="0"/>
          </a:p>
          <a:p>
            <a:pPr marL="0" indent="0">
              <a:buNone/>
            </a:pPr>
            <a:r>
              <a:rPr lang="en-US" altLang="ja-JP" dirty="0" smtClean="0"/>
              <a:t>2.</a:t>
            </a:r>
            <a:r>
              <a:rPr lang="ja-JP" altLang="en-US" dirty="0" smtClean="0"/>
              <a:t>　二酸化炭素</a:t>
            </a:r>
            <a:endParaRPr lang="en-US" altLang="ja-JP" dirty="0" smtClean="0"/>
          </a:p>
          <a:p>
            <a:pPr marL="0" indent="0">
              <a:buNone/>
            </a:pPr>
            <a:r>
              <a:rPr lang="en-US" altLang="ja-JP" dirty="0" smtClean="0"/>
              <a:t>3.</a:t>
            </a:r>
            <a:r>
              <a:rPr lang="ja-JP" altLang="en-US" dirty="0" smtClean="0"/>
              <a:t>　二</a:t>
            </a:r>
            <a:r>
              <a:rPr lang="ja-JP" altLang="en-US" dirty="0"/>
              <a:t>酸化</a:t>
            </a:r>
            <a:r>
              <a:rPr lang="ja-JP" altLang="en-US" dirty="0" smtClean="0"/>
              <a:t>窒素</a:t>
            </a:r>
            <a:endParaRPr lang="en-US" altLang="ja-JP" dirty="0" smtClean="0"/>
          </a:p>
          <a:p>
            <a:pPr marL="0" indent="0">
              <a:buNone/>
            </a:pPr>
            <a:r>
              <a:rPr lang="en-US" altLang="ja-JP" dirty="0" smtClean="0"/>
              <a:t>4.</a:t>
            </a:r>
            <a:r>
              <a:rPr lang="ja-JP" altLang="en-US" dirty="0" smtClean="0"/>
              <a:t>　テトラクロロエチレン</a:t>
            </a:r>
            <a:endParaRPr lang="en-US" altLang="ja-JP" dirty="0" smtClean="0"/>
          </a:p>
          <a:p>
            <a:pPr marL="0" indent="0">
              <a:buNone/>
            </a:pPr>
            <a:r>
              <a:rPr lang="en-US" altLang="ja-JP" dirty="0" smtClean="0"/>
              <a:t>5.</a:t>
            </a:r>
            <a:r>
              <a:rPr lang="ja-JP" altLang="en-US" dirty="0" smtClean="0"/>
              <a:t>　ベンゼン</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4A6C9AA7-CF8B-44D2-A30B-05B3B871C212}" type="slidenum">
              <a:rPr lang="en-US" altLang="ja-JP" smtClean="0">
                <a:solidFill>
                  <a:srgbClr val="000000"/>
                </a:solidFill>
              </a:rPr>
              <a:pPr>
                <a:defRPr/>
              </a:pPr>
              <a:t>3</a:t>
            </a:fld>
            <a:endParaRPr lang="en-US" altLang="ja-JP">
              <a:solidFill>
                <a:srgbClr val="000000"/>
              </a:solidFill>
            </a:endParaRPr>
          </a:p>
        </p:txBody>
      </p:sp>
      <p:sp>
        <p:nvSpPr>
          <p:cNvPr id="5" name="ドーナツ 4"/>
          <p:cNvSpPr/>
          <p:nvPr/>
        </p:nvSpPr>
        <p:spPr>
          <a:xfrm>
            <a:off x="609600" y="3928056"/>
            <a:ext cx="562377" cy="515155"/>
          </a:xfrm>
          <a:prstGeom prst="donut">
            <a:avLst>
              <a:gd name="adj" fmla="val 14296"/>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616889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a:t>問</a:t>
            </a:r>
            <a:r>
              <a:rPr lang="en-US" altLang="ja-JP" dirty="0"/>
              <a:t>27</a:t>
            </a:r>
            <a:r>
              <a:rPr lang="ja-JP" altLang="en-US" dirty="0"/>
              <a:t>　</a:t>
            </a:r>
            <a:endParaRPr lang="en-US" altLang="ja-JP" dirty="0" smtClean="0"/>
          </a:p>
          <a:p>
            <a:pPr marL="0" indent="0">
              <a:buNone/>
            </a:pPr>
            <a:r>
              <a:rPr lang="ja-JP" altLang="en-US" dirty="0" smtClean="0"/>
              <a:t>長期</a:t>
            </a:r>
            <a:r>
              <a:rPr lang="ja-JP" altLang="en-US" dirty="0"/>
              <a:t>連用により精神的依存を起こすが、身体的依存は生じにくいのはどれか。 </a:t>
            </a:r>
            <a:r>
              <a:rPr lang="en-US" altLang="ja-JP" dirty="0"/>
              <a:t>1</a:t>
            </a:r>
            <a:r>
              <a:rPr lang="ja-JP" altLang="en-US" dirty="0"/>
              <a:t>つ選べ。</a:t>
            </a:r>
          </a:p>
          <a:p>
            <a:pPr marL="0" indent="0">
              <a:buNone/>
            </a:pPr>
            <a:r>
              <a:rPr lang="en-US" altLang="ja-JP" dirty="0" smtClean="0"/>
              <a:t>1.</a:t>
            </a:r>
            <a:r>
              <a:rPr lang="ja-JP" altLang="en-US" dirty="0"/>
              <a:t>　</a:t>
            </a:r>
            <a:r>
              <a:rPr lang="ja-JP" altLang="en-US" dirty="0" smtClean="0"/>
              <a:t>メタンフェタミン</a:t>
            </a:r>
            <a:endParaRPr lang="en-US" altLang="ja-JP" dirty="0" smtClean="0"/>
          </a:p>
          <a:p>
            <a:pPr marL="0" indent="0">
              <a:buNone/>
            </a:pPr>
            <a:r>
              <a:rPr lang="en-US" altLang="ja-JP" dirty="0" smtClean="0"/>
              <a:t>2.</a:t>
            </a:r>
            <a:r>
              <a:rPr lang="ja-JP" altLang="en-US" dirty="0"/>
              <a:t>　</a:t>
            </a:r>
            <a:r>
              <a:rPr lang="ja-JP" altLang="en-US" dirty="0" smtClean="0"/>
              <a:t>モルヒネ</a:t>
            </a:r>
            <a:endParaRPr lang="en-US" altLang="ja-JP" dirty="0" smtClean="0"/>
          </a:p>
          <a:p>
            <a:pPr marL="0" indent="0">
              <a:buNone/>
            </a:pPr>
            <a:r>
              <a:rPr lang="en-US" altLang="ja-JP" dirty="0" smtClean="0"/>
              <a:t>3.</a:t>
            </a:r>
            <a:r>
              <a:rPr lang="ja-JP" altLang="en-US" dirty="0"/>
              <a:t>　アルコール（エタノール</a:t>
            </a:r>
            <a:r>
              <a:rPr lang="ja-JP" altLang="en-US" dirty="0" smtClean="0"/>
              <a:t>）</a:t>
            </a:r>
            <a:endParaRPr lang="en-US" altLang="ja-JP" dirty="0" smtClean="0"/>
          </a:p>
          <a:p>
            <a:pPr marL="0" indent="0">
              <a:buNone/>
            </a:pPr>
            <a:r>
              <a:rPr lang="en-US" altLang="ja-JP" dirty="0" smtClean="0"/>
              <a:t>4.</a:t>
            </a:r>
            <a:r>
              <a:rPr lang="ja-JP" altLang="en-US" dirty="0"/>
              <a:t>　</a:t>
            </a:r>
            <a:r>
              <a:rPr lang="ja-JP" altLang="en-US" dirty="0" smtClean="0"/>
              <a:t>エチゾラム</a:t>
            </a:r>
            <a:endParaRPr lang="en-US" altLang="ja-JP" dirty="0" smtClean="0"/>
          </a:p>
          <a:p>
            <a:pPr marL="0" indent="0">
              <a:buNone/>
            </a:pPr>
            <a:r>
              <a:rPr lang="en-US" altLang="ja-JP" dirty="0" smtClean="0"/>
              <a:t>5.</a:t>
            </a:r>
            <a:r>
              <a:rPr lang="ja-JP" altLang="en-US" dirty="0"/>
              <a:t>　</a:t>
            </a:r>
            <a:r>
              <a:rPr lang="ja-JP" altLang="en-US" dirty="0" smtClean="0"/>
              <a:t>フェノバルビタール</a:t>
            </a:r>
            <a:endParaRPr lang="ja-JP" altLang="en-US" dirty="0"/>
          </a:p>
        </p:txBody>
      </p:sp>
      <p:sp>
        <p:nvSpPr>
          <p:cNvPr id="4" name="スライド番号プレースホルダー 3"/>
          <p:cNvSpPr>
            <a:spLocks noGrp="1"/>
          </p:cNvSpPr>
          <p:nvPr>
            <p:ph type="sldNum" sz="quarter" idx="12"/>
          </p:nvPr>
        </p:nvSpPr>
        <p:spPr/>
        <p:txBody>
          <a:bodyPr/>
          <a:lstStyle/>
          <a:p>
            <a:pPr>
              <a:defRPr/>
            </a:pPr>
            <a:fld id="{4A6C9AA7-CF8B-44D2-A30B-05B3B871C212}" type="slidenum">
              <a:rPr lang="en-US" altLang="ja-JP" smtClean="0">
                <a:solidFill>
                  <a:srgbClr val="000000"/>
                </a:solidFill>
              </a:rPr>
              <a:pPr>
                <a:defRPr/>
              </a:pPr>
              <a:t>4</a:t>
            </a:fld>
            <a:endParaRPr lang="en-US" altLang="ja-JP">
              <a:solidFill>
                <a:srgbClr val="000000"/>
              </a:solidFill>
            </a:endParaRPr>
          </a:p>
        </p:txBody>
      </p:sp>
      <p:sp>
        <p:nvSpPr>
          <p:cNvPr id="5" name="ドーナツ 4"/>
          <p:cNvSpPr/>
          <p:nvPr/>
        </p:nvSpPr>
        <p:spPr>
          <a:xfrm>
            <a:off x="609600" y="3258355"/>
            <a:ext cx="601014" cy="605307"/>
          </a:xfrm>
          <a:prstGeom prst="donut">
            <a:avLst>
              <a:gd name="adj" fmla="val 16156"/>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825485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73487" y="257578"/>
            <a:ext cx="11500834" cy="5987648"/>
          </a:xfrm>
        </p:spPr>
        <p:txBody>
          <a:bodyPr/>
          <a:lstStyle/>
          <a:p>
            <a:pPr marL="0" indent="0">
              <a:buNone/>
            </a:pPr>
            <a:r>
              <a:rPr lang="ja-JP" altLang="en-US" sz="2800" dirty="0"/>
              <a:t>問</a:t>
            </a:r>
            <a:r>
              <a:rPr lang="en-US" altLang="ja-JP" sz="2800" dirty="0"/>
              <a:t>124</a:t>
            </a:r>
            <a:r>
              <a:rPr lang="ja-JP" altLang="en-US" sz="2800" dirty="0"/>
              <a:t>　食中毒に関する記述のうち、正しいのはどれか。</a:t>
            </a:r>
            <a:r>
              <a:rPr lang="en-US" altLang="ja-JP" sz="2800" dirty="0"/>
              <a:t>2</a:t>
            </a:r>
            <a:r>
              <a:rPr lang="ja-JP" altLang="en-US" sz="2800" dirty="0"/>
              <a:t>つ選べ。</a:t>
            </a:r>
          </a:p>
          <a:p>
            <a:pPr marL="0" indent="0">
              <a:buNone/>
            </a:pPr>
            <a:r>
              <a:rPr lang="en-US" altLang="ja-JP" sz="2800" dirty="0" smtClean="0"/>
              <a:t>1.</a:t>
            </a:r>
            <a:r>
              <a:rPr lang="ja-JP" altLang="en-US" sz="2800" dirty="0" smtClean="0"/>
              <a:t>　蜂蜜</a:t>
            </a:r>
            <a:r>
              <a:rPr lang="ja-JP" altLang="en-US" sz="2800" dirty="0"/>
              <a:t>にはボツリヌス菌の芽胞が含まれることがあるため、腸内細菌叢が未熟な 乳児が蜂蜜を摂取すると、ボツリヌス症を発症し、呼吸困難や呼吸停止に陥る</a:t>
            </a:r>
            <a:r>
              <a:rPr lang="ja-JP" altLang="en-US" sz="2800" dirty="0" err="1"/>
              <a:t>こ</a:t>
            </a:r>
            <a:r>
              <a:rPr lang="ja-JP" altLang="en-US" sz="2800" dirty="0"/>
              <a:t> とがある</a:t>
            </a:r>
            <a:r>
              <a:rPr lang="ja-JP" altLang="en-US" sz="2800" dirty="0" smtClean="0"/>
              <a:t>。</a:t>
            </a:r>
            <a:endParaRPr lang="en-US" altLang="ja-JP" sz="2800" dirty="0" smtClean="0"/>
          </a:p>
          <a:p>
            <a:pPr marL="0" indent="0">
              <a:buNone/>
            </a:pPr>
            <a:r>
              <a:rPr lang="en-US" altLang="ja-JP" sz="2800" dirty="0" smtClean="0"/>
              <a:t>2.</a:t>
            </a:r>
            <a:r>
              <a:rPr lang="ja-JP" altLang="en-US" sz="2800" dirty="0" smtClean="0"/>
              <a:t>　生魚</a:t>
            </a:r>
            <a:r>
              <a:rPr lang="ja-JP" altLang="en-US" sz="2800" dirty="0"/>
              <a:t>摂取により生じるクドアやアニサキスなどの寄生虫による食中毒は、生魚 を長時間冷凍しても防ぐことはできない</a:t>
            </a:r>
            <a:r>
              <a:rPr lang="ja-JP" altLang="en-US" sz="2800" dirty="0" smtClean="0"/>
              <a:t>。</a:t>
            </a:r>
            <a:endParaRPr lang="en-US" altLang="ja-JP" sz="2800" dirty="0" smtClean="0"/>
          </a:p>
          <a:p>
            <a:pPr marL="0" indent="0">
              <a:buNone/>
            </a:pPr>
            <a:r>
              <a:rPr lang="en-US" altLang="ja-JP" sz="2800" dirty="0" smtClean="0"/>
              <a:t>3.</a:t>
            </a:r>
            <a:r>
              <a:rPr lang="ja-JP" altLang="en-US" sz="2800" dirty="0"/>
              <a:t>　ジャガイモの芽や皮の部分に多く含まれるソラニンやチャコニンは熱に不安定 なため、加熱処理によりこれらによる食中毒を防ぐことができる</a:t>
            </a:r>
            <a:r>
              <a:rPr lang="ja-JP" altLang="en-US" sz="2800" dirty="0" smtClean="0"/>
              <a:t>。</a:t>
            </a:r>
            <a:endParaRPr lang="en-US" altLang="ja-JP" sz="2800" dirty="0" smtClean="0"/>
          </a:p>
          <a:p>
            <a:pPr marL="0" indent="0">
              <a:buNone/>
            </a:pPr>
            <a:r>
              <a:rPr lang="en-US" altLang="ja-JP" sz="2800" dirty="0" smtClean="0"/>
              <a:t>4.</a:t>
            </a:r>
            <a:r>
              <a:rPr lang="ja-JP" altLang="en-US" sz="2800" dirty="0"/>
              <a:t>　イヌサフランの球根にはコルヒチンが含まれるため、誤食すると呼吸不全等を 起こし死に至ることがある</a:t>
            </a:r>
            <a:r>
              <a:rPr lang="ja-JP" altLang="en-US" sz="2800" dirty="0" smtClean="0"/>
              <a:t>。</a:t>
            </a:r>
            <a:endParaRPr lang="en-US" altLang="ja-JP" sz="2800" dirty="0" smtClean="0"/>
          </a:p>
          <a:p>
            <a:pPr marL="0" indent="0">
              <a:buNone/>
            </a:pPr>
            <a:r>
              <a:rPr lang="en-US" altLang="ja-JP" sz="2800" dirty="0" smtClean="0"/>
              <a:t>5.</a:t>
            </a:r>
            <a:r>
              <a:rPr lang="ja-JP" altLang="en-US" sz="2800" dirty="0"/>
              <a:t>　シガテラの原因となる魚類は主に熱帯から亜熱帯にかけて生息しているため、 我が国ではシガテラ発症の報告はない。</a:t>
            </a:r>
            <a:endParaRPr kumimoji="1" lang="ja-JP" altLang="en-US" sz="2800" dirty="0"/>
          </a:p>
        </p:txBody>
      </p:sp>
      <p:sp>
        <p:nvSpPr>
          <p:cNvPr id="4" name="スライド番号プレースホルダー 3"/>
          <p:cNvSpPr>
            <a:spLocks noGrp="1"/>
          </p:cNvSpPr>
          <p:nvPr>
            <p:ph type="sldNum" sz="quarter" idx="12"/>
          </p:nvPr>
        </p:nvSpPr>
        <p:spPr/>
        <p:txBody>
          <a:bodyPr/>
          <a:lstStyle/>
          <a:p>
            <a:pPr>
              <a:defRPr/>
            </a:pPr>
            <a:fld id="{4A6C9AA7-CF8B-44D2-A30B-05B3B871C212}" type="slidenum">
              <a:rPr lang="en-US" altLang="ja-JP" smtClean="0">
                <a:solidFill>
                  <a:srgbClr val="000000"/>
                </a:solidFill>
              </a:rPr>
              <a:pPr>
                <a:defRPr/>
              </a:pPr>
              <a:t>5</a:t>
            </a:fld>
            <a:endParaRPr lang="en-US" altLang="ja-JP">
              <a:solidFill>
                <a:srgbClr val="000000"/>
              </a:solidFill>
            </a:endParaRPr>
          </a:p>
        </p:txBody>
      </p:sp>
      <p:sp>
        <p:nvSpPr>
          <p:cNvPr id="5" name="ドーナツ 4"/>
          <p:cNvSpPr/>
          <p:nvPr/>
        </p:nvSpPr>
        <p:spPr>
          <a:xfrm>
            <a:off x="373487" y="759854"/>
            <a:ext cx="437882" cy="540912"/>
          </a:xfrm>
          <a:prstGeom prst="donut">
            <a:avLst>
              <a:gd name="adj" fmla="val 13236"/>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6" name="図 5"/>
          <p:cNvPicPr>
            <a:picLocks noChangeAspect="1"/>
          </p:cNvPicPr>
          <p:nvPr/>
        </p:nvPicPr>
        <p:blipFill>
          <a:blip r:embed="rId2"/>
          <a:stretch>
            <a:fillRect/>
          </a:stretch>
        </p:blipFill>
        <p:spPr>
          <a:xfrm>
            <a:off x="348033" y="4024322"/>
            <a:ext cx="463336" cy="560881"/>
          </a:xfrm>
          <a:prstGeom prst="rect">
            <a:avLst/>
          </a:prstGeom>
        </p:spPr>
      </p:pic>
    </p:spTree>
    <p:extLst>
      <p:ext uri="{BB962C8B-B14F-4D97-AF65-F5344CB8AC3E}">
        <p14:creationId xmlns:p14="http://schemas.microsoft.com/office/powerpoint/2010/main" val="229577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4A6C9AA7-CF8B-44D2-A30B-05B3B871C212}" type="slidenum">
              <a:rPr lang="en-US" altLang="ja-JP" smtClean="0">
                <a:solidFill>
                  <a:srgbClr val="000000"/>
                </a:solidFill>
              </a:rPr>
              <a:pPr>
                <a:defRPr/>
              </a:pPr>
              <a:t>6</a:t>
            </a:fld>
            <a:endParaRPr lang="en-US" altLang="ja-JP">
              <a:solidFill>
                <a:srgbClr val="000000"/>
              </a:solidFill>
            </a:endParaRPr>
          </a:p>
        </p:txBody>
      </p:sp>
      <p:pic>
        <p:nvPicPr>
          <p:cNvPr id="5" name="図 4"/>
          <p:cNvPicPr>
            <a:picLocks noChangeAspect="1"/>
          </p:cNvPicPr>
          <p:nvPr/>
        </p:nvPicPr>
        <p:blipFill>
          <a:blip r:embed="rId2"/>
          <a:stretch>
            <a:fillRect/>
          </a:stretch>
        </p:blipFill>
        <p:spPr>
          <a:xfrm>
            <a:off x="110836" y="95744"/>
            <a:ext cx="7897091" cy="6762256"/>
          </a:xfrm>
          <a:prstGeom prst="rect">
            <a:avLst/>
          </a:prstGeom>
        </p:spPr>
      </p:pic>
      <p:pic>
        <p:nvPicPr>
          <p:cNvPr id="7" name="図 6"/>
          <p:cNvPicPr>
            <a:picLocks noChangeAspect="1"/>
          </p:cNvPicPr>
          <p:nvPr/>
        </p:nvPicPr>
        <p:blipFill>
          <a:blip r:embed="rId3"/>
          <a:stretch>
            <a:fillRect/>
          </a:stretch>
        </p:blipFill>
        <p:spPr>
          <a:xfrm>
            <a:off x="7675808" y="2817668"/>
            <a:ext cx="4183683" cy="3903807"/>
          </a:xfrm>
          <a:prstGeom prst="rect">
            <a:avLst/>
          </a:prstGeom>
        </p:spPr>
      </p:pic>
      <p:sp>
        <p:nvSpPr>
          <p:cNvPr id="8" name="ドーナツ 7"/>
          <p:cNvSpPr/>
          <p:nvPr/>
        </p:nvSpPr>
        <p:spPr>
          <a:xfrm>
            <a:off x="8147383" y="3915178"/>
            <a:ext cx="450761" cy="579549"/>
          </a:xfrm>
          <a:prstGeom prst="donut">
            <a:avLst>
              <a:gd name="adj" fmla="val 13571"/>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726113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4A6C9AA7-CF8B-44D2-A30B-05B3B871C212}" type="slidenum">
              <a:rPr lang="en-US" altLang="ja-JP" smtClean="0">
                <a:solidFill>
                  <a:srgbClr val="000000"/>
                </a:solidFill>
              </a:rPr>
              <a:pPr>
                <a:defRPr/>
              </a:pPr>
              <a:t>7</a:t>
            </a:fld>
            <a:endParaRPr lang="en-US" altLang="ja-JP">
              <a:solidFill>
                <a:srgbClr val="000000"/>
              </a:solidFill>
            </a:endParaRPr>
          </a:p>
        </p:txBody>
      </p:sp>
      <p:pic>
        <p:nvPicPr>
          <p:cNvPr id="6" name="図 5"/>
          <p:cNvPicPr>
            <a:picLocks noChangeAspect="1"/>
          </p:cNvPicPr>
          <p:nvPr/>
        </p:nvPicPr>
        <p:blipFill rotWithShape="1">
          <a:blip r:embed="rId2"/>
          <a:srcRect l="21549" t="11237" r="21408" b="76969"/>
          <a:stretch/>
        </p:blipFill>
        <p:spPr>
          <a:xfrm>
            <a:off x="352108" y="1700011"/>
            <a:ext cx="11359079" cy="1867437"/>
          </a:xfrm>
          <a:prstGeom prst="rect">
            <a:avLst/>
          </a:prstGeom>
        </p:spPr>
      </p:pic>
    </p:spTree>
    <p:extLst>
      <p:ext uri="{BB962C8B-B14F-4D97-AF65-F5344CB8AC3E}">
        <p14:creationId xmlns:p14="http://schemas.microsoft.com/office/powerpoint/2010/main" val="40521288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4A6C9AA7-CF8B-44D2-A30B-05B3B871C212}" type="slidenum">
              <a:rPr lang="en-US" altLang="ja-JP" smtClean="0">
                <a:solidFill>
                  <a:srgbClr val="000000"/>
                </a:solidFill>
              </a:rPr>
              <a:pPr>
                <a:defRPr/>
              </a:pPr>
              <a:t>8</a:t>
            </a:fld>
            <a:endParaRPr lang="en-US" altLang="ja-JP">
              <a:solidFill>
                <a:srgbClr val="000000"/>
              </a:solidFill>
            </a:endParaRPr>
          </a:p>
        </p:txBody>
      </p:sp>
      <p:pic>
        <p:nvPicPr>
          <p:cNvPr id="6" name="図 5"/>
          <p:cNvPicPr>
            <a:picLocks noChangeAspect="1"/>
          </p:cNvPicPr>
          <p:nvPr/>
        </p:nvPicPr>
        <p:blipFill rotWithShape="1">
          <a:blip r:embed="rId2"/>
          <a:srcRect l="25762" t="24004" r="25191" b="9508"/>
          <a:stretch/>
        </p:blipFill>
        <p:spPr>
          <a:xfrm>
            <a:off x="470700" y="270457"/>
            <a:ext cx="10636313" cy="6451018"/>
          </a:xfrm>
          <a:prstGeom prst="rect">
            <a:avLst/>
          </a:prstGeom>
        </p:spPr>
      </p:pic>
      <p:sp>
        <p:nvSpPr>
          <p:cNvPr id="7" name="ドーナツ 6"/>
          <p:cNvSpPr/>
          <p:nvPr/>
        </p:nvSpPr>
        <p:spPr>
          <a:xfrm>
            <a:off x="1184856" y="5550795"/>
            <a:ext cx="489398" cy="502276"/>
          </a:xfrm>
          <a:prstGeom prst="donut">
            <a:avLst>
              <a:gd name="adj" fmla="val 11752"/>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655919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18AB79D9-AAF4-4A73-9669-89DB39B50096}" type="slidenum">
              <a:rPr lang="en-US" altLang="ja-JP" smtClean="0">
                <a:solidFill>
                  <a:srgbClr val="000000"/>
                </a:solidFill>
              </a:rPr>
              <a:pPr>
                <a:defRPr/>
              </a:pPr>
              <a:t>9</a:t>
            </a:fld>
            <a:endParaRPr lang="en-US" altLang="ja-JP">
              <a:solidFill>
                <a:srgbClr val="000000"/>
              </a:solidFill>
            </a:endParaRPr>
          </a:p>
        </p:txBody>
      </p:sp>
      <p:pic>
        <p:nvPicPr>
          <p:cNvPr id="3" name="図 2"/>
          <p:cNvPicPr>
            <a:picLocks noChangeAspect="1"/>
          </p:cNvPicPr>
          <p:nvPr/>
        </p:nvPicPr>
        <p:blipFill rotWithShape="1">
          <a:blip r:embed="rId2"/>
          <a:srcRect l="25087" t="17073" r="26418" b="43659"/>
          <a:stretch/>
        </p:blipFill>
        <p:spPr>
          <a:xfrm>
            <a:off x="506599" y="811369"/>
            <a:ext cx="10806712" cy="4919730"/>
          </a:xfrm>
          <a:prstGeom prst="rect">
            <a:avLst/>
          </a:prstGeom>
        </p:spPr>
      </p:pic>
      <p:pic>
        <p:nvPicPr>
          <p:cNvPr id="4" name="図 3"/>
          <p:cNvPicPr>
            <a:picLocks noChangeAspect="1"/>
          </p:cNvPicPr>
          <p:nvPr/>
        </p:nvPicPr>
        <p:blipFill>
          <a:blip r:embed="rId3"/>
          <a:stretch>
            <a:fillRect/>
          </a:stretch>
        </p:blipFill>
        <p:spPr>
          <a:xfrm>
            <a:off x="1340023" y="4186823"/>
            <a:ext cx="518205" cy="524301"/>
          </a:xfrm>
          <a:prstGeom prst="rect">
            <a:avLst/>
          </a:prstGeom>
        </p:spPr>
      </p:pic>
      <p:pic>
        <p:nvPicPr>
          <p:cNvPr id="5" name="図 4"/>
          <p:cNvPicPr>
            <a:picLocks noChangeAspect="1"/>
          </p:cNvPicPr>
          <p:nvPr/>
        </p:nvPicPr>
        <p:blipFill>
          <a:blip r:embed="rId3"/>
          <a:stretch>
            <a:fillRect/>
          </a:stretch>
        </p:blipFill>
        <p:spPr>
          <a:xfrm>
            <a:off x="1340024" y="3691150"/>
            <a:ext cx="518205" cy="524301"/>
          </a:xfrm>
          <a:prstGeom prst="rect">
            <a:avLst/>
          </a:prstGeom>
        </p:spPr>
      </p:pic>
    </p:spTree>
    <p:extLst>
      <p:ext uri="{BB962C8B-B14F-4D97-AF65-F5344CB8AC3E}">
        <p14:creationId xmlns:p14="http://schemas.microsoft.com/office/powerpoint/2010/main" val="1925012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162</TotalTime>
  <Words>46</Words>
  <Application>Microsoft Office PowerPoint</Application>
  <PresentationFormat>ワイド画面</PresentationFormat>
  <Paragraphs>37</Paragraphs>
  <Slides>9</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9</vt:i4>
      </vt:variant>
    </vt:vector>
  </HeadingPairs>
  <TitlesOfParts>
    <vt:vector size="12" baseType="lpstr">
      <vt:lpstr>ＭＳ Ｐゴシック</vt:lpstr>
      <vt:lpstr>Arial</vt:lpstr>
      <vt:lpstr>標準デザイン</vt:lpstr>
      <vt:lpstr>第１０3回　薬剤師国家試験　 学校薬剤師が知っておくべき問題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第１０3回　薬剤師国家試験　 学薬関連問題 </dc:title>
  <dc:creator>大塚昌孝</dc:creator>
  <cp:lastModifiedBy>大塚昌孝</cp:lastModifiedBy>
  <cp:revision>10</cp:revision>
  <dcterms:created xsi:type="dcterms:W3CDTF">2019-07-16T17:52:55Z</dcterms:created>
  <dcterms:modified xsi:type="dcterms:W3CDTF">2019-09-10T21:26:25Z</dcterms:modified>
</cp:coreProperties>
</file>