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Lst>
  <p:sldIdLst>
    <p:sldId id="257" r:id="rId3"/>
    <p:sldId id="272" r:id="rId4"/>
    <p:sldId id="268" r:id="rId5"/>
    <p:sldId id="269" r:id="rId6"/>
    <p:sldId id="270" r:id="rId7"/>
    <p:sldId id="271" r:id="rId8"/>
    <p:sldId id="273" r:id="rId9"/>
    <p:sldId id="274" r:id="rId10"/>
    <p:sldId id="275" r:id="rId11"/>
    <p:sldId id="276" r:id="rId12"/>
    <p:sldId id="277" r:id="rId13"/>
    <p:sldId id="278" r:id="rId14"/>
    <p:sldId id="279" r:id="rId15"/>
    <p:sldId id="264" r:id="rId16"/>
    <p:sldId id="265" r:id="rId17"/>
    <p:sldId id="266" r:id="rId18"/>
    <p:sldId id="267"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BD3AC9-9805-4F03-B9C2-7AD3934C81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66109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B6D153-70C3-49BE-A553-9FA13C50874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29077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85B640-A315-423D-93A0-1F50869130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31134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609600" y="1600201"/>
            <a:ext cx="109728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17C4EE4-71AD-4E60-88D3-8EE277C02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6369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05B56CD-02D7-4E3D-87E2-0AE0153B39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1246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09600" y="274639"/>
            <a:ext cx="109728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F8EEC9F-B47A-4061-8651-4A439432A6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35233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197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0C1C367F-2271-4D9C-81E2-FEB3228B91A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81636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197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C9364D-7F15-4759-AA03-7669C74FC5A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86139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09600" y="274638"/>
            <a:ext cx="109728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609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09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6197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D0ED1B9-3B38-40CE-85CC-DFC0622A9D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0717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3202FC0-E4AB-4C25-880F-7F4101A7370A}"/>
              </a:ext>
            </a:extLst>
          </p:cNvPr>
          <p:cNvSpPr>
            <a:spLocks noGrp="1"/>
          </p:cNvSpPr>
          <p:nvPr>
            <p:ph type="ctrTitle"/>
          </p:nvPr>
        </p:nvSpPr>
        <p:spPr>
          <a:xfrm>
            <a:off x="1524000" y="1122363"/>
            <a:ext cx="9144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C2538BEE-9771-419E-9F9C-6F335D95F52E}"/>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91F622A5-0D47-4F8E-883A-3AE2B42B7CD0}"/>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xmlns="" id="{CD55431E-F37A-4470-827C-F2BDE4DF108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xmlns="" id="{29ECA07D-0760-429E-9317-C9C9142ACD97}"/>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557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C051B22-E510-4499-B212-65CCF0ECFFB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6F79F008-9540-492E-B05D-EC67112CABB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96B2F557-982E-463D-9061-5F1CE9067E34}"/>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xmlns="" id="{6A90BA86-B309-4B74-9785-7DE154867921}"/>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xmlns="" id="{913C7902-ADC1-4C83-B522-4DE7B72DABF0}"/>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38067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6C9AA7-CF8B-44D2-A30B-05B3B871C2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4309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D445FAC-0E07-4579-A63E-F4918EEF0162}"/>
              </a:ext>
            </a:extLst>
          </p:cNvPr>
          <p:cNvSpPr>
            <a:spLocks noGrp="1"/>
          </p:cNvSpPr>
          <p:nvPr>
            <p:ph type="title"/>
          </p:nvPr>
        </p:nvSpPr>
        <p:spPr>
          <a:xfrm>
            <a:off x="831851" y="1709740"/>
            <a:ext cx="105156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EC161032-B625-4409-B3FA-4D31E208D52A}"/>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E70977EA-4FF1-4143-8614-79F457DFB767}"/>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xmlns="" id="{80CA6593-2B16-47D1-A448-5949FF7E96FE}"/>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xmlns="" id="{53BA6585-6C3E-43CD-A769-C9500BB8624B}"/>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4592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9644262-1642-4655-813E-EEB3B8D6971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3CB1E16B-14BF-41A3-ADF3-14679F60225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2ED6AA19-716C-45A6-913A-2195A7B7FBE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50719B6C-AED7-4828-AC00-5123D1DE54FE}"/>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xmlns="" id="{887CFE55-D30E-4995-B4ED-EAA557C45584}"/>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xmlns="" id="{C7A48ACB-0D30-4203-A902-5BDDDA13AF1B}"/>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75623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23E32A7-DCAF-4E88-918E-9E8F162439C1}"/>
              </a:ext>
            </a:extLst>
          </p:cNvPr>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94BB4F41-9F20-46B0-B869-362FAE3580A9}"/>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BBA63D15-2D03-45C1-9DAA-694D9EBED257}"/>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88C46753-16F2-4548-B13E-0623724CC452}"/>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083181C0-340F-4668-BA76-BD42C39FADBF}"/>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4CF00417-109B-446C-9852-31F69B4331FF}"/>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8" name="フッター プレースホルダー 7">
            <a:extLst>
              <a:ext uri="{FF2B5EF4-FFF2-40B4-BE49-F238E27FC236}">
                <a16:creationId xmlns:a16="http://schemas.microsoft.com/office/drawing/2014/main" xmlns="" id="{A9003BFB-24D0-4362-A7BF-8B7BBBF6CE0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xmlns="" id="{03D2E988-3B7F-4812-A6C1-831C14FF17C6}"/>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354594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C163959-40FD-4DFB-AE54-8593A9E4DA3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482F1101-025C-4B0B-BF8B-88BD404C53A1}"/>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4" name="フッター プレースホルダー 3">
            <a:extLst>
              <a:ext uri="{FF2B5EF4-FFF2-40B4-BE49-F238E27FC236}">
                <a16:creationId xmlns:a16="http://schemas.microsoft.com/office/drawing/2014/main" xmlns="" id="{0636E9F9-576B-437B-A2CF-7F0BC95BAA9A}"/>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xmlns="" id="{7FDEC0FC-696B-476A-A082-197043676998}"/>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165601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1D113D5B-E34A-4830-B33A-BE073C8713C5}"/>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3" name="フッター プレースホルダー 2">
            <a:extLst>
              <a:ext uri="{FF2B5EF4-FFF2-40B4-BE49-F238E27FC236}">
                <a16:creationId xmlns:a16="http://schemas.microsoft.com/office/drawing/2014/main" xmlns="" id="{F2D5B44A-7BB2-4771-A811-0B2E95265AC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xmlns="" id="{8F8A7C1A-02DE-4210-8C78-2D5B9B0024DF}"/>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9714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6EABB24-4930-4868-8CE3-F2F56B5984D2}"/>
              </a:ext>
            </a:extLst>
          </p:cNvPr>
          <p:cNvSpPr>
            <a:spLocks noGrp="1"/>
          </p:cNvSpPr>
          <p:nvPr>
            <p:ph type="title"/>
          </p:nvPr>
        </p:nvSpPr>
        <p:spPr>
          <a:xfrm>
            <a:off x="839788" y="457200"/>
            <a:ext cx="3932237"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49A58C7C-2FDB-43BE-9454-19BB9652F092}"/>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E18A609F-1F9D-4AB1-9A70-4D6653AAB204}"/>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ADD8AC1C-292E-4F6A-A16E-B74330135AD4}"/>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xmlns="" id="{19554DA6-A06D-4506-9E04-2CD693810EA6}"/>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xmlns="" id="{6041857F-77CD-47FE-BDBE-492D60EC5EDD}"/>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08239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AAF3B64-B7D4-4746-A1BB-EE3E939C39A3}"/>
              </a:ext>
            </a:extLst>
          </p:cNvPr>
          <p:cNvSpPr>
            <a:spLocks noGrp="1"/>
          </p:cNvSpPr>
          <p:nvPr>
            <p:ph type="title"/>
          </p:nvPr>
        </p:nvSpPr>
        <p:spPr>
          <a:xfrm>
            <a:off x="839788" y="457200"/>
            <a:ext cx="3932237"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59FAB15E-9EB0-46A1-AAFC-673D128E4285}"/>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xmlns="" id="{27A94F66-91B2-413A-832C-DD78B68895CA}"/>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764A5D3C-675B-48A8-BDF7-53AEB5661005}"/>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xmlns="" id="{94F07946-19BD-4D44-86D1-C952E5AFE4C4}"/>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xmlns="" id="{604CC7D0-E4B7-479B-970D-EA5E97836376}"/>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455639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32C2F98-F8EC-4E3A-8047-16A882F6E31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E0A830A2-A582-4E9A-B9F6-14C3EA5ED68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1D8D30DF-8135-4864-AD2B-291CE3ACD12C}"/>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xmlns="" id="{7A6F1284-B0A8-44C8-9813-CEE7A80916EE}"/>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xmlns="" id="{3444667E-00F0-4062-8A98-783C1F510F9F}"/>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60771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8A8B4BEA-24CF-43BA-B5B0-D177BFA60F88}"/>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D82201C1-6508-4D9E-B01D-CD356C2958C0}"/>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EAA35C2A-67E3-4B47-BAC6-1E3CA8763118}"/>
              </a:ext>
            </a:extLst>
          </p:cNvPr>
          <p:cNvSpPr>
            <a:spLocks noGrp="1"/>
          </p:cNvSpPr>
          <p:nvPr>
            <p:ph type="dt" sz="half" idx="10"/>
          </p:nvPr>
        </p:nvSpPr>
        <p:spPr/>
        <p:txBody>
          <a:body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xmlns="" id="{34D8ADEA-01A9-49C8-8E22-D52A15105A21}"/>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xmlns="" id="{E224BB49-CEA7-492B-A4D6-9D876ED1D084}"/>
              </a:ext>
            </a:extLst>
          </p:cNvPr>
          <p:cNvSpPr>
            <a:spLocks noGrp="1"/>
          </p:cNvSpPr>
          <p:nvPr>
            <p:ph type="sldNum" sz="quarter" idx="12"/>
          </p:nvPr>
        </p:nvSpPr>
        <p:spPr/>
        <p:txBody>
          <a:body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77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147230-71AB-4B79-A4D1-AECB63FE86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785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B95C2CC-0F02-48ED-8019-617B62BB1C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6494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53ABBE7-0D35-4B3C-B2EC-0D88AED12DC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732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5B552B-46D5-4704-81AA-8EF0F99627E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9901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8AB79D9-AAF4-4A73-9669-89DB39B500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42642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4A140B-6661-4BF7-9B43-5E7DC46D510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7746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685900-BDC4-44D2-96F2-217D002A6E6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528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fontAlgn="base">
              <a:spcBef>
                <a:spcPct val="0"/>
              </a:spcBef>
              <a:spcAft>
                <a:spcPct val="0"/>
              </a:spcAft>
              <a:defRPr/>
            </a:pPr>
            <a:fld id="{B9CE296B-53C5-4CFB-8EB1-53D27E78898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8730680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CC7E4D52-C562-4864-8321-1BDBA240F47C}"/>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A0D7EEF1-44CE-4030-988C-FDE74575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7624F244-FF29-4AEB-A2F9-B4813DC2944B}"/>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08E9A53-F61F-452B-845E-2D3BAEB82DAF}" type="datetimeFigureOut">
              <a:rPr lang="ja-JP" altLang="en-US" smtClean="0">
                <a:solidFill>
                  <a:prstClr val="black">
                    <a:tint val="75000"/>
                  </a:prstClr>
                </a:solidFill>
              </a:rPr>
              <a:pPr/>
              <a:t>2020/2/8</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xmlns="" id="{63C8123E-4E02-4BFC-8C06-381B0CFB2D30}"/>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xmlns="" id="{1F1FEEDC-6392-4894-85C8-E8735638BC20}"/>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21450B-8760-4219-ACFD-852495F4F96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14561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1991543" y="980729"/>
            <a:ext cx="8195645" cy="2602259"/>
          </a:xfrm>
        </p:spPr>
        <p:style>
          <a:lnRef idx="1">
            <a:schemeClr val="dk1"/>
          </a:lnRef>
          <a:fillRef idx="2">
            <a:schemeClr val="dk1"/>
          </a:fillRef>
          <a:effectRef idx="1">
            <a:schemeClr val="dk1"/>
          </a:effectRef>
          <a:fontRef idx="minor">
            <a:schemeClr val="dk1"/>
          </a:fontRef>
        </p:style>
        <p:txBody>
          <a:bodyPr/>
          <a:lstStyle/>
          <a:p>
            <a:r>
              <a:rPr lang="zh-TW" altLang="en-US" dirty="0" smtClean="0"/>
              <a:t>第１０</a:t>
            </a:r>
            <a:r>
              <a:rPr lang="en-US" altLang="ja-JP" dirty="0" smtClean="0"/>
              <a:t>4</a:t>
            </a:r>
            <a:r>
              <a:rPr lang="zh-TW" altLang="en-US" dirty="0" smtClean="0"/>
              <a:t>回</a:t>
            </a:r>
            <a:r>
              <a:rPr lang="zh-TW" altLang="en-US" dirty="0"/>
              <a:t>　薬剤師国家試験　</a:t>
            </a:r>
            <a:r>
              <a:rPr lang="en-US" altLang="zh-TW" dirty="0" smtClean="0"/>
              <a:t/>
            </a:r>
            <a:br>
              <a:rPr lang="en-US" altLang="zh-TW" dirty="0" smtClean="0"/>
            </a:br>
            <a:r>
              <a:rPr lang="ja-JP" altLang="en-US" dirty="0" smtClean="0"/>
              <a:t>学校薬剤師が知っておくべき</a:t>
            </a:r>
            <a:r>
              <a:rPr lang="zh-TW" altLang="en-US" dirty="0" smtClean="0"/>
              <a:t>問題</a:t>
            </a:r>
            <a:r>
              <a:rPr lang="zh-TW" altLang="en-US" dirty="0"/>
              <a:t/>
            </a:r>
            <a:br>
              <a:rPr lang="zh-TW" altLang="en-US" dirty="0"/>
            </a:b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a:t>
            </a:fld>
            <a:endParaRPr lang="en-US" altLang="ja-JP">
              <a:solidFill>
                <a:srgbClr val="000000"/>
              </a:solidFill>
            </a:endParaRPr>
          </a:p>
        </p:txBody>
      </p:sp>
    </p:spTree>
    <p:extLst>
      <p:ext uri="{BB962C8B-B14F-4D97-AF65-F5344CB8AC3E}">
        <p14:creationId xmlns:p14="http://schemas.microsoft.com/office/powerpoint/2010/main" val="4283528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10</a:t>
            </a:fld>
            <a:endParaRPr lang="en-US" altLang="ja-JP">
              <a:solidFill>
                <a:srgbClr val="000000"/>
              </a:solidFill>
            </a:endParaRPr>
          </a:p>
        </p:txBody>
      </p:sp>
      <p:sp>
        <p:nvSpPr>
          <p:cNvPr id="3" name="正方形/長方形 2"/>
          <p:cNvSpPr/>
          <p:nvPr/>
        </p:nvSpPr>
        <p:spPr>
          <a:xfrm>
            <a:off x="156117" y="308661"/>
            <a:ext cx="11608420" cy="1200329"/>
          </a:xfrm>
          <a:prstGeom prst="rect">
            <a:avLst/>
          </a:prstGeom>
        </p:spPr>
        <p:txBody>
          <a:bodyPr wrap="square">
            <a:spAutoFit/>
          </a:bodyPr>
          <a:lstStyle/>
          <a:p>
            <a:r>
              <a:rPr lang="ja-JP" altLang="en-US" sz="2400" dirty="0"/>
              <a:t>問</a:t>
            </a:r>
            <a:r>
              <a:rPr lang="en-US" altLang="ja-JP" sz="2400" dirty="0"/>
              <a:t>238−239</a:t>
            </a:r>
            <a:r>
              <a:rPr lang="ja-JP" altLang="en-US" sz="2400" dirty="0"/>
              <a:t>　小学生が大麻を吸引した事件が起きた。事件が発生した地域の学校薬剤師 会の依頼により麻薬取締官が、学校薬剤師を集めて大麻の成分、作用や分析法に</a:t>
            </a:r>
            <a:r>
              <a:rPr lang="ja-JP" altLang="en-US" sz="2400" dirty="0" smtClean="0"/>
              <a:t>ついて</a:t>
            </a:r>
            <a:r>
              <a:rPr lang="ja-JP" altLang="en-US" sz="2400" dirty="0"/>
              <a:t>講義を行った。</a:t>
            </a:r>
          </a:p>
        </p:txBody>
      </p:sp>
      <p:sp>
        <p:nvSpPr>
          <p:cNvPr id="4" name="正方形/長方形 3"/>
          <p:cNvSpPr/>
          <p:nvPr/>
        </p:nvSpPr>
        <p:spPr>
          <a:xfrm>
            <a:off x="156117" y="2136339"/>
            <a:ext cx="11608420" cy="4524315"/>
          </a:xfrm>
          <a:prstGeom prst="rect">
            <a:avLst/>
          </a:prstGeom>
        </p:spPr>
        <p:txBody>
          <a:bodyPr wrap="square">
            <a:spAutoFit/>
          </a:bodyPr>
          <a:lstStyle/>
          <a:p>
            <a:r>
              <a:rPr lang="ja-JP" altLang="en-US" sz="2400" dirty="0"/>
              <a:t>問</a:t>
            </a:r>
            <a:r>
              <a:rPr lang="en-US" altLang="ja-JP" sz="2400" dirty="0"/>
              <a:t>238</a:t>
            </a:r>
            <a:r>
              <a:rPr lang="ja-JP" altLang="en-US" sz="2400" dirty="0"/>
              <a:t>（衛生） 大麻に関する記述のうち、誤っているのはどれか。１つ選べ。</a:t>
            </a:r>
          </a:p>
          <a:p>
            <a:endParaRPr lang="en-US" altLang="ja-JP" sz="2400" dirty="0" smtClean="0"/>
          </a:p>
          <a:p>
            <a:r>
              <a:rPr lang="en-US" altLang="ja-JP" sz="2400" dirty="0" smtClean="0"/>
              <a:t>1.</a:t>
            </a:r>
            <a:r>
              <a:rPr lang="ja-JP" altLang="en-US" sz="2400" dirty="0"/>
              <a:t>　乾燥させた大麻の葉は、一般にマリファナと呼ばれる</a:t>
            </a:r>
            <a:r>
              <a:rPr lang="ja-JP" altLang="en-US" sz="2400" dirty="0" smtClean="0"/>
              <a:t>。</a:t>
            </a:r>
            <a:endParaRPr lang="en-US" altLang="ja-JP" sz="2400" dirty="0" smtClean="0"/>
          </a:p>
          <a:p>
            <a:endParaRPr lang="en-US" altLang="ja-JP" sz="2400" dirty="0" smtClean="0"/>
          </a:p>
          <a:p>
            <a:r>
              <a:rPr lang="en-US" altLang="ja-JP" sz="2400" dirty="0" smtClean="0"/>
              <a:t>2.</a:t>
            </a:r>
            <a:r>
              <a:rPr lang="ja-JP" altLang="en-US" sz="2400" dirty="0"/>
              <a:t>　大麻の向精神作用の本体は、テトラヒドロカンナビノールである</a:t>
            </a:r>
            <a:r>
              <a:rPr lang="ja-JP" altLang="en-US" sz="2400" dirty="0" smtClean="0"/>
              <a:t>。</a:t>
            </a:r>
            <a:endParaRPr lang="en-US" altLang="ja-JP" sz="2400" dirty="0" smtClean="0"/>
          </a:p>
          <a:p>
            <a:endParaRPr lang="en-US" altLang="ja-JP" sz="2400" dirty="0" smtClean="0"/>
          </a:p>
          <a:p>
            <a:r>
              <a:rPr lang="en-US" altLang="ja-JP" sz="2400" dirty="0" smtClean="0"/>
              <a:t>3.</a:t>
            </a:r>
            <a:r>
              <a:rPr lang="ja-JP" altLang="en-US" sz="2400" dirty="0"/>
              <a:t>　大麻の向精神作用の本体は代謝されにくいため、尿中から主として未変化体が 検出される</a:t>
            </a:r>
            <a:r>
              <a:rPr lang="ja-JP" altLang="en-US" sz="2400" dirty="0" smtClean="0"/>
              <a:t>。</a:t>
            </a:r>
            <a:endParaRPr lang="en-US" altLang="ja-JP" sz="2400" dirty="0" smtClean="0"/>
          </a:p>
          <a:p>
            <a:endParaRPr lang="en-US" altLang="ja-JP" sz="2400" dirty="0" smtClean="0"/>
          </a:p>
          <a:p>
            <a:r>
              <a:rPr lang="en-US" altLang="ja-JP" sz="2400" dirty="0" smtClean="0"/>
              <a:t>4.</a:t>
            </a:r>
            <a:r>
              <a:rPr lang="ja-JP" altLang="en-US" sz="2400" dirty="0"/>
              <a:t>　大麻使用の有無を簡易検査するには、尿を検体とするキットが用いられる</a:t>
            </a:r>
            <a:r>
              <a:rPr lang="ja-JP" altLang="en-US" sz="2400" dirty="0" smtClean="0"/>
              <a:t>。</a:t>
            </a:r>
            <a:endParaRPr lang="en-US" altLang="ja-JP" sz="2400" dirty="0" smtClean="0"/>
          </a:p>
          <a:p>
            <a:endParaRPr lang="en-US" altLang="ja-JP" sz="2400" dirty="0" smtClean="0"/>
          </a:p>
          <a:p>
            <a:r>
              <a:rPr lang="en-US" altLang="ja-JP" sz="2400" dirty="0" smtClean="0"/>
              <a:t>5.</a:t>
            </a:r>
            <a:r>
              <a:rPr lang="ja-JP" altLang="en-US" sz="2400" dirty="0"/>
              <a:t>　大麻成分の分析には、ガスクロマトグラフ法や高速液体クロマトグラフ法が用 いられる。</a:t>
            </a:r>
          </a:p>
        </p:txBody>
      </p:sp>
      <p:sp>
        <p:nvSpPr>
          <p:cNvPr id="5" name="円: 塗りつぶしなし 4">
            <a:extLst>
              <a:ext uri="{FF2B5EF4-FFF2-40B4-BE49-F238E27FC236}">
                <a16:creationId xmlns:a16="http://schemas.microsoft.com/office/drawing/2014/main" xmlns="" id="{7B40DF56-199F-4DC9-958E-BF75E3802A04}"/>
              </a:ext>
            </a:extLst>
          </p:cNvPr>
          <p:cNvSpPr/>
          <p:nvPr/>
        </p:nvSpPr>
        <p:spPr>
          <a:xfrm>
            <a:off x="156117" y="4398496"/>
            <a:ext cx="307181" cy="378619"/>
          </a:xfrm>
          <a:prstGeom prst="donut">
            <a:avLst>
              <a:gd name="adj" fmla="val 232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10234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11</a:t>
            </a:fld>
            <a:endParaRPr lang="en-US" altLang="ja-JP">
              <a:solidFill>
                <a:srgbClr val="000000"/>
              </a:solidFill>
            </a:endParaRPr>
          </a:p>
        </p:txBody>
      </p:sp>
      <p:sp>
        <p:nvSpPr>
          <p:cNvPr id="3" name="正方形/長方形 2"/>
          <p:cNvSpPr/>
          <p:nvPr/>
        </p:nvSpPr>
        <p:spPr>
          <a:xfrm>
            <a:off x="535259" y="802888"/>
            <a:ext cx="10760926" cy="3785652"/>
          </a:xfrm>
          <a:prstGeom prst="rect">
            <a:avLst/>
          </a:prstGeom>
        </p:spPr>
        <p:txBody>
          <a:bodyPr wrap="square">
            <a:spAutoFit/>
          </a:bodyPr>
          <a:lstStyle/>
          <a:p>
            <a:r>
              <a:rPr lang="ja-JP" altLang="en-US" sz="2400" dirty="0"/>
              <a:t>問</a:t>
            </a:r>
            <a:r>
              <a:rPr lang="en-US" altLang="ja-JP" sz="2400" dirty="0"/>
              <a:t>239</a:t>
            </a:r>
            <a:r>
              <a:rPr lang="ja-JP" altLang="en-US" sz="2400" dirty="0"/>
              <a:t>（実務） 後日、学校薬剤師が保護者への説明会で伝えるべき大麻の特徴や問題点として正 しいのはどれか。２つ選べ</a:t>
            </a:r>
            <a:r>
              <a:rPr lang="ja-JP" altLang="en-US" sz="2400" dirty="0" smtClean="0"/>
              <a:t>。</a:t>
            </a:r>
            <a:endParaRPr lang="en-US" altLang="ja-JP" sz="2400" dirty="0" smtClean="0"/>
          </a:p>
          <a:p>
            <a:endParaRPr lang="ja-JP" altLang="en-US" sz="2400" dirty="0"/>
          </a:p>
          <a:p>
            <a:r>
              <a:rPr lang="en-US" altLang="ja-JP" sz="2400" dirty="0" smtClean="0"/>
              <a:t>1.</a:t>
            </a:r>
            <a:r>
              <a:rPr lang="ja-JP" altLang="en-US" sz="2400" dirty="0"/>
              <a:t>　異常に強い幸福感を感じたり、そこにいないはずの人や物が見えたりする</a:t>
            </a:r>
            <a:r>
              <a:rPr lang="ja-JP" altLang="en-US" sz="2400" dirty="0" smtClean="0"/>
              <a:t>。</a:t>
            </a:r>
            <a:endParaRPr lang="en-US" altLang="ja-JP" sz="2400" dirty="0" smtClean="0"/>
          </a:p>
          <a:p>
            <a:endParaRPr lang="en-US" altLang="ja-JP" sz="2400" dirty="0" smtClean="0"/>
          </a:p>
          <a:p>
            <a:r>
              <a:rPr lang="en-US" altLang="ja-JP" sz="2400" dirty="0" smtClean="0"/>
              <a:t>2.</a:t>
            </a:r>
            <a:r>
              <a:rPr lang="ja-JP" altLang="en-US" sz="2400" dirty="0"/>
              <a:t>　乱用を止めても、以前使用していた時の感覚が突然よみがえることがある</a:t>
            </a:r>
            <a:r>
              <a:rPr lang="ja-JP" altLang="en-US" sz="2400" dirty="0" smtClean="0"/>
              <a:t>。</a:t>
            </a:r>
            <a:endParaRPr lang="en-US" altLang="ja-JP" sz="2400" dirty="0" smtClean="0"/>
          </a:p>
          <a:p>
            <a:endParaRPr lang="en-US" altLang="ja-JP" sz="2400" dirty="0" smtClean="0"/>
          </a:p>
          <a:p>
            <a:r>
              <a:rPr lang="en-US" altLang="ja-JP" sz="2400" dirty="0" smtClean="0"/>
              <a:t>3.</a:t>
            </a:r>
            <a:r>
              <a:rPr lang="ja-JP" altLang="en-US" sz="2400" dirty="0"/>
              <a:t>　大麻は栽培しても処罰の対象にならない</a:t>
            </a:r>
            <a:r>
              <a:rPr lang="ja-JP" altLang="en-US" sz="2400" dirty="0" smtClean="0"/>
              <a:t>。</a:t>
            </a:r>
            <a:endParaRPr lang="en-US" altLang="ja-JP" sz="2400" dirty="0" smtClean="0"/>
          </a:p>
          <a:p>
            <a:endParaRPr lang="en-US" altLang="ja-JP" sz="2400" dirty="0" smtClean="0"/>
          </a:p>
          <a:p>
            <a:r>
              <a:rPr lang="en-US" altLang="ja-JP" sz="2400" dirty="0" smtClean="0"/>
              <a:t>4.</a:t>
            </a:r>
            <a:r>
              <a:rPr lang="ja-JP" altLang="en-US" sz="2400" dirty="0"/>
              <a:t>　精神依存はなく、身体依存が主である。</a:t>
            </a:r>
          </a:p>
        </p:txBody>
      </p:sp>
      <p:pic>
        <p:nvPicPr>
          <p:cNvPr id="4" name="図 3">
            <a:extLst>
              <a:ext uri="{FF2B5EF4-FFF2-40B4-BE49-F238E27FC236}">
                <a16:creationId xmlns:a16="http://schemas.microsoft.com/office/drawing/2014/main" xmlns="" id="{31D8732C-1294-4F43-BE98-720B65D3387A}"/>
              </a:ext>
            </a:extLst>
          </p:cNvPr>
          <p:cNvPicPr>
            <a:picLocks noChangeAspect="1"/>
          </p:cNvPicPr>
          <p:nvPr/>
        </p:nvPicPr>
        <p:blipFill>
          <a:blip r:embed="rId2"/>
          <a:stretch>
            <a:fillRect/>
          </a:stretch>
        </p:blipFill>
        <p:spPr>
          <a:xfrm>
            <a:off x="535259" y="1934150"/>
            <a:ext cx="315495" cy="384081"/>
          </a:xfrm>
          <a:prstGeom prst="rect">
            <a:avLst/>
          </a:prstGeom>
        </p:spPr>
      </p:pic>
      <p:pic>
        <p:nvPicPr>
          <p:cNvPr id="5" name="図 4">
            <a:extLst>
              <a:ext uri="{FF2B5EF4-FFF2-40B4-BE49-F238E27FC236}">
                <a16:creationId xmlns:a16="http://schemas.microsoft.com/office/drawing/2014/main" xmlns="" id="{31D8732C-1294-4F43-BE98-720B65D3387A}"/>
              </a:ext>
            </a:extLst>
          </p:cNvPr>
          <p:cNvPicPr>
            <a:picLocks noChangeAspect="1"/>
          </p:cNvPicPr>
          <p:nvPr/>
        </p:nvPicPr>
        <p:blipFill>
          <a:blip r:embed="rId2"/>
          <a:stretch>
            <a:fillRect/>
          </a:stretch>
        </p:blipFill>
        <p:spPr>
          <a:xfrm>
            <a:off x="535258" y="2695714"/>
            <a:ext cx="315495" cy="384081"/>
          </a:xfrm>
          <a:prstGeom prst="rect">
            <a:avLst/>
          </a:prstGeom>
        </p:spPr>
      </p:pic>
    </p:spTree>
    <p:extLst>
      <p:ext uri="{BB962C8B-B14F-4D97-AF65-F5344CB8AC3E}">
        <p14:creationId xmlns:p14="http://schemas.microsoft.com/office/powerpoint/2010/main" val="125039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12</a:t>
            </a:fld>
            <a:endParaRPr lang="en-US" altLang="ja-JP">
              <a:solidFill>
                <a:srgbClr val="000000"/>
              </a:solidFill>
            </a:endParaRPr>
          </a:p>
        </p:txBody>
      </p:sp>
      <p:sp>
        <p:nvSpPr>
          <p:cNvPr id="3" name="正方形/長方形 2"/>
          <p:cNvSpPr/>
          <p:nvPr/>
        </p:nvSpPr>
        <p:spPr>
          <a:xfrm>
            <a:off x="111512" y="192463"/>
            <a:ext cx="11887201" cy="1569660"/>
          </a:xfrm>
          <a:prstGeom prst="rect">
            <a:avLst/>
          </a:prstGeom>
        </p:spPr>
        <p:txBody>
          <a:bodyPr wrap="square">
            <a:spAutoFit/>
          </a:bodyPr>
          <a:lstStyle/>
          <a:p>
            <a:r>
              <a:rPr lang="ja-JP" altLang="en-US" sz="2400" dirty="0"/>
              <a:t>問</a:t>
            </a:r>
            <a:r>
              <a:rPr lang="en-US" altLang="ja-JP" sz="2400" dirty="0"/>
              <a:t>244−245</a:t>
            </a:r>
            <a:r>
              <a:rPr lang="ja-JP" altLang="en-US" sz="2400" dirty="0"/>
              <a:t>　学校校舎の老朽化のために一部（図工準備室）の建替えが行われた。</a:t>
            </a:r>
            <a:r>
              <a:rPr lang="ja-JP" altLang="en-US" sz="2400" dirty="0" smtClean="0"/>
              <a:t>建替えた</a:t>
            </a:r>
            <a:r>
              <a:rPr lang="ja-JP" altLang="en-US" sz="2400" dirty="0"/>
              <a:t>校舎を利用した生徒から、目、鼻、のどの刺激、めまいの訴えが続いた。養護 教諭から学校薬剤師に相談があり、学校薬剤師はこの教室内の空気中の化学物質検 査を行うことにした。</a:t>
            </a:r>
          </a:p>
        </p:txBody>
      </p:sp>
      <p:sp>
        <p:nvSpPr>
          <p:cNvPr id="4" name="正方形/長方形 3"/>
          <p:cNvSpPr/>
          <p:nvPr/>
        </p:nvSpPr>
        <p:spPr>
          <a:xfrm>
            <a:off x="111512" y="1959035"/>
            <a:ext cx="11731083" cy="4524315"/>
          </a:xfrm>
          <a:prstGeom prst="rect">
            <a:avLst/>
          </a:prstGeom>
        </p:spPr>
        <p:txBody>
          <a:bodyPr wrap="square">
            <a:spAutoFit/>
          </a:bodyPr>
          <a:lstStyle/>
          <a:p>
            <a:r>
              <a:rPr lang="ja-JP" altLang="en-US" sz="2400" dirty="0"/>
              <a:t>問</a:t>
            </a:r>
            <a:r>
              <a:rPr lang="en-US" altLang="ja-JP" sz="2400" dirty="0"/>
              <a:t>244</a:t>
            </a:r>
            <a:r>
              <a:rPr lang="ja-JP" altLang="en-US" sz="2400" dirty="0"/>
              <a:t>（実務） 学校環境衛生基準に指定されている物質であり、生徒の症状の原因と</a:t>
            </a:r>
            <a:r>
              <a:rPr lang="ja-JP" altLang="en-US" sz="2400" dirty="0" smtClean="0"/>
              <a:t>考えられるの</a:t>
            </a:r>
            <a:r>
              <a:rPr lang="ja-JP" altLang="en-US" sz="2400" dirty="0"/>
              <a:t>はどれか。２つ選べ。</a:t>
            </a:r>
          </a:p>
          <a:p>
            <a:endParaRPr lang="en-US" altLang="ja-JP" sz="2400" dirty="0" smtClean="0"/>
          </a:p>
          <a:p>
            <a:r>
              <a:rPr lang="en-US" altLang="ja-JP" sz="2400" dirty="0" smtClean="0"/>
              <a:t>1.</a:t>
            </a:r>
            <a:r>
              <a:rPr lang="ja-JP" altLang="en-US" sz="2400" dirty="0" smtClean="0"/>
              <a:t>　一酸化炭素 </a:t>
            </a:r>
            <a:endParaRPr lang="en-US" altLang="ja-JP" sz="2400" dirty="0" smtClean="0"/>
          </a:p>
          <a:p>
            <a:endParaRPr lang="en-US" altLang="ja-JP" sz="2400" dirty="0" smtClean="0"/>
          </a:p>
          <a:p>
            <a:r>
              <a:rPr lang="en-US" altLang="ja-JP" sz="2400" dirty="0" smtClean="0"/>
              <a:t>2.</a:t>
            </a:r>
            <a:r>
              <a:rPr lang="ja-JP" altLang="en-US" sz="2400" dirty="0"/>
              <a:t>　</a:t>
            </a:r>
            <a:r>
              <a:rPr lang="ja-JP" altLang="en-US" sz="2400" dirty="0" smtClean="0"/>
              <a:t>アセトン</a:t>
            </a:r>
            <a:endParaRPr lang="en-US" altLang="ja-JP" sz="2400" dirty="0" smtClean="0"/>
          </a:p>
          <a:p>
            <a:endParaRPr lang="en-US" altLang="ja-JP" sz="2400" dirty="0" smtClean="0"/>
          </a:p>
          <a:p>
            <a:r>
              <a:rPr lang="en-US" altLang="ja-JP" sz="2400" dirty="0" smtClean="0"/>
              <a:t>3.</a:t>
            </a:r>
            <a:r>
              <a:rPr lang="ja-JP" altLang="en-US" sz="2400" dirty="0"/>
              <a:t>　</a:t>
            </a:r>
            <a:r>
              <a:rPr lang="ja-JP" altLang="en-US" sz="2400" dirty="0" smtClean="0"/>
              <a:t>ホルムアルデヒド</a:t>
            </a:r>
            <a:endParaRPr lang="en-US" altLang="ja-JP" sz="2400" dirty="0" smtClean="0"/>
          </a:p>
          <a:p>
            <a:endParaRPr lang="en-US" altLang="ja-JP" sz="2400" dirty="0" smtClean="0"/>
          </a:p>
          <a:p>
            <a:r>
              <a:rPr lang="en-US" altLang="ja-JP" sz="2400" dirty="0" smtClean="0"/>
              <a:t>4.</a:t>
            </a:r>
            <a:r>
              <a:rPr lang="ja-JP" altLang="en-US" sz="2400" dirty="0"/>
              <a:t>　</a:t>
            </a:r>
            <a:r>
              <a:rPr lang="ja-JP" altLang="en-US" sz="2400" dirty="0" smtClean="0"/>
              <a:t>トルエン</a:t>
            </a:r>
            <a:endParaRPr lang="en-US" altLang="ja-JP" sz="2400" dirty="0" smtClean="0"/>
          </a:p>
          <a:p>
            <a:endParaRPr lang="en-US" altLang="ja-JP" sz="2400" dirty="0" smtClean="0"/>
          </a:p>
          <a:p>
            <a:r>
              <a:rPr lang="en-US" altLang="ja-JP" sz="2400" dirty="0" smtClean="0"/>
              <a:t>5.</a:t>
            </a:r>
            <a:r>
              <a:rPr lang="ja-JP" altLang="en-US" sz="2400" dirty="0"/>
              <a:t>　アスベスト</a:t>
            </a:r>
          </a:p>
        </p:txBody>
      </p:sp>
      <p:pic>
        <p:nvPicPr>
          <p:cNvPr id="5" name="図 4">
            <a:extLst>
              <a:ext uri="{FF2B5EF4-FFF2-40B4-BE49-F238E27FC236}">
                <a16:creationId xmlns:a16="http://schemas.microsoft.com/office/drawing/2014/main" xmlns="" id="{A6CD0415-FF9C-4CE8-A4DE-B9F187ACA2ED}"/>
              </a:ext>
            </a:extLst>
          </p:cNvPr>
          <p:cNvPicPr>
            <a:picLocks noChangeAspect="1"/>
          </p:cNvPicPr>
          <p:nvPr/>
        </p:nvPicPr>
        <p:blipFill>
          <a:blip r:embed="rId2"/>
          <a:stretch>
            <a:fillRect/>
          </a:stretch>
        </p:blipFill>
        <p:spPr>
          <a:xfrm>
            <a:off x="111512" y="4583650"/>
            <a:ext cx="315495" cy="384081"/>
          </a:xfrm>
          <a:prstGeom prst="rect">
            <a:avLst/>
          </a:prstGeom>
        </p:spPr>
      </p:pic>
      <p:pic>
        <p:nvPicPr>
          <p:cNvPr id="6" name="図 5">
            <a:extLst>
              <a:ext uri="{FF2B5EF4-FFF2-40B4-BE49-F238E27FC236}">
                <a16:creationId xmlns:a16="http://schemas.microsoft.com/office/drawing/2014/main" xmlns="" id="{A6CD0415-FF9C-4CE8-A4DE-B9F187ACA2ED}"/>
              </a:ext>
            </a:extLst>
          </p:cNvPr>
          <p:cNvPicPr>
            <a:picLocks noChangeAspect="1"/>
          </p:cNvPicPr>
          <p:nvPr/>
        </p:nvPicPr>
        <p:blipFill>
          <a:blip r:embed="rId2"/>
          <a:stretch>
            <a:fillRect/>
          </a:stretch>
        </p:blipFill>
        <p:spPr>
          <a:xfrm>
            <a:off x="111512" y="5341459"/>
            <a:ext cx="315495" cy="384081"/>
          </a:xfrm>
          <a:prstGeom prst="rect">
            <a:avLst/>
          </a:prstGeom>
        </p:spPr>
      </p:pic>
    </p:spTree>
    <p:extLst>
      <p:ext uri="{BB962C8B-B14F-4D97-AF65-F5344CB8AC3E}">
        <p14:creationId xmlns:p14="http://schemas.microsoft.com/office/powerpoint/2010/main" val="41405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13</a:t>
            </a:fld>
            <a:endParaRPr lang="en-US" altLang="ja-JP">
              <a:solidFill>
                <a:srgbClr val="000000"/>
              </a:solidFill>
            </a:endParaRPr>
          </a:p>
        </p:txBody>
      </p:sp>
      <p:sp>
        <p:nvSpPr>
          <p:cNvPr id="3" name="正方形/長方形 2"/>
          <p:cNvSpPr/>
          <p:nvPr/>
        </p:nvSpPr>
        <p:spPr>
          <a:xfrm>
            <a:off x="535259" y="579862"/>
            <a:ext cx="11474604" cy="4524315"/>
          </a:xfrm>
          <a:prstGeom prst="rect">
            <a:avLst/>
          </a:prstGeom>
        </p:spPr>
        <p:txBody>
          <a:bodyPr wrap="square">
            <a:spAutoFit/>
          </a:bodyPr>
          <a:lstStyle/>
          <a:p>
            <a:r>
              <a:rPr lang="ja-JP" altLang="en-US" sz="2400" dirty="0"/>
              <a:t>問</a:t>
            </a:r>
            <a:r>
              <a:rPr lang="en-US" altLang="ja-JP" sz="2400" dirty="0"/>
              <a:t>245</a:t>
            </a:r>
            <a:r>
              <a:rPr lang="ja-JP" altLang="en-US" sz="2400" dirty="0"/>
              <a:t>（衛生） 前問で選択した原因物質を測定するための学校環境衛生基準に基づいた測定法は どれか。２つ選べ。</a:t>
            </a:r>
          </a:p>
          <a:p>
            <a:endParaRPr lang="en-US" altLang="ja-JP" sz="2400" dirty="0" smtClean="0"/>
          </a:p>
          <a:p>
            <a:r>
              <a:rPr lang="en-US" altLang="ja-JP" sz="2400" dirty="0" smtClean="0"/>
              <a:t>1.</a:t>
            </a:r>
            <a:r>
              <a:rPr lang="ja-JP" altLang="en-US" sz="2400" dirty="0"/>
              <a:t>　</a:t>
            </a:r>
            <a:r>
              <a:rPr lang="ja-JP" altLang="en-US" sz="2400" dirty="0" smtClean="0"/>
              <a:t>検知管法</a:t>
            </a:r>
            <a:endParaRPr lang="en-US" altLang="ja-JP" sz="2400" dirty="0" smtClean="0"/>
          </a:p>
          <a:p>
            <a:endParaRPr lang="en-US" altLang="ja-JP" sz="2400" dirty="0" smtClean="0"/>
          </a:p>
          <a:p>
            <a:r>
              <a:rPr lang="en-US" altLang="ja-JP" sz="2400" dirty="0" smtClean="0"/>
              <a:t>2.</a:t>
            </a:r>
            <a:r>
              <a:rPr lang="ja-JP" altLang="en-US" sz="2400" dirty="0"/>
              <a:t>　ザルツマン法 </a:t>
            </a:r>
            <a:endParaRPr lang="en-US" altLang="ja-JP" sz="2400" dirty="0" smtClean="0"/>
          </a:p>
          <a:p>
            <a:endParaRPr lang="en-US" altLang="ja-JP" sz="2400" dirty="0" smtClean="0"/>
          </a:p>
          <a:p>
            <a:r>
              <a:rPr lang="en-US" altLang="ja-JP" sz="2400" dirty="0" smtClean="0"/>
              <a:t>3.</a:t>
            </a:r>
            <a:r>
              <a:rPr lang="ja-JP" altLang="en-US" sz="2400" dirty="0"/>
              <a:t>　ジニトロフェニルヒドラジン誘導体化法を用いた高速液体</a:t>
            </a:r>
            <a:r>
              <a:rPr lang="ja-JP" altLang="en-US" sz="2400" dirty="0" smtClean="0"/>
              <a:t>クロマトグラフ法</a:t>
            </a:r>
            <a:endParaRPr lang="en-US" altLang="ja-JP" sz="2400" dirty="0" smtClean="0"/>
          </a:p>
          <a:p>
            <a:endParaRPr lang="en-US" altLang="ja-JP" sz="2400" dirty="0" smtClean="0"/>
          </a:p>
          <a:p>
            <a:r>
              <a:rPr lang="en-US" altLang="ja-JP" sz="2400" dirty="0" smtClean="0"/>
              <a:t>4.</a:t>
            </a:r>
            <a:r>
              <a:rPr lang="ja-JP" altLang="en-US" sz="2400" dirty="0"/>
              <a:t>　ガスクロマトグラフ </a:t>
            </a:r>
            <a:r>
              <a:rPr lang="en-US" altLang="ja-JP" sz="2400" dirty="0"/>
              <a:t>― </a:t>
            </a:r>
            <a:r>
              <a:rPr lang="ja-JP" altLang="en-US" sz="2400" dirty="0"/>
              <a:t>質量</a:t>
            </a:r>
            <a:r>
              <a:rPr lang="ja-JP" altLang="en-US" sz="2400" dirty="0" smtClean="0"/>
              <a:t>分析法</a:t>
            </a:r>
            <a:endParaRPr lang="en-US" altLang="ja-JP" sz="2400" dirty="0" smtClean="0"/>
          </a:p>
          <a:p>
            <a:endParaRPr lang="en-US" altLang="ja-JP" sz="2400" dirty="0" smtClean="0"/>
          </a:p>
          <a:p>
            <a:r>
              <a:rPr lang="en-US" altLang="ja-JP" sz="2400" dirty="0" smtClean="0"/>
              <a:t>5.</a:t>
            </a:r>
            <a:r>
              <a:rPr lang="ja-JP" altLang="en-US" sz="2400" dirty="0"/>
              <a:t>　酵素免疫測定法</a:t>
            </a:r>
          </a:p>
        </p:txBody>
      </p:sp>
      <p:pic>
        <p:nvPicPr>
          <p:cNvPr id="4" name="図 3">
            <a:extLst>
              <a:ext uri="{FF2B5EF4-FFF2-40B4-BE49-F238E27FC236}">
                <a16:creationId xmlns:a16="http://schemas.microsoft.com/office/drawing/2014/main" xmlns="" id="{1AC3B71F-79C8-49D9-BD57-42AB6838F746}"/>
              </a:ext>
            </a:extLst>
          </p:cNvPr>
          <p:cNvPicPr>
            <a:picLocks noChangeAspect="1"/>
          </p:cNvPicPr>
          <p:nvPr/>
        </p:nvPicPr>
        <p:blipFill>
          <a:blip r:embed="rId2"/>
          <a:stretch>
            <a:fillRect/>
          </a:stretch>
        </p:blipFill>
        <p:spPr>
          <a:xfrm>
            <a:off x="535259" y="3212379"/>
            <a:ext cx="320068" cy="384081"/>
          </a:xfrm>
          <a:prstGeom prst="rect">
            <a:avLst/>
          </a:prstGeom>
        </p:spPr>
      </p:pic>
      <p:pic>
        <p:nvPicPr>
          <p:cNvPr id="5" name="図 4">
            <a:extLst>
              <a:ext uri="{FF2B5EF4-FFF2-40B4-BE49-F238E27FC236}">
                <a16:creationId xmlns:a16="http://schemas.microsoft.com/office/drawing/2014/main" xmlns="" id="{1AC3B71F-79C8-49D9-BD57-42AB6838F746}"/>
              </a:ext>
            </a:extLst>
          </p:cNvPr>
          <p:cNvPicPr>
            <a:picLocks noChangeAspect="1"/>
          </p:cNvPicPr>
          <p:nvPr/>
        </p:nvPicPr>
        <p:blipFill>
          <a:blip r:embed="rId2"/>
          <a:stretch>
            <a:fillRect/>
          </a:stretch>
        </p:blipFill>
        <p:spPr>
          <a:xfrm>
            <a:off x="535259" y="3966237"/>
            <a:ext cx="320068" cy="384081"/>
          </a:xfrm>
          <a:prstGeom prst="rect">
            <a:avLst/>
          </a:prstGeom>
        </p:spPr>
      </p:pic>
    </p:spTree>
    <p:extLst>
      <p:ext uri="{BB962C8B-B14F-4D97-AF65-F5344CB8AC3E}">
        <p14:creationId xmlns:p14="http://schemas.microsoft.com/office/powerpoint/2010/main" val="229051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2"/>
          <a:srcRect l="25881" t="19892" r="25845" b="24307"/>
          <a:stretch/>
        </p:blipFill>
        <p:spPr>
          <a:xfrm>
            <a:off x="1171978" y="0"/>
            <a:ext cx="9123271" cy="5929128"/>
          </a:xfrm>
          <a:prstGeom prst="rect">
            <a:avLst/>
          </a:prstGeom>
        </p:spPr>
      </p:pic>
    </p:spTree>
    <p:extLst>
      <p:ext uri="{BB962C8B-B14F-4D97-AF65-F5344CB8AC3E}">
        <p14:creationId xmlns:p14="http://schemas.microsoft.com/office/powerpoint/2010/main" val="13896399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5986" t="14442" r="24683" b="41216"/>
          <a:stretch/>
        </p:blipFill>
        <p:spPr>
          <a:xfrm>
            <a:off x="390350" y="991673"/>
            <a:ext cx="10749875" cy="5432485"/>
          </a:xfrm>
          <a:prstGeom prst="rect">
            <a:avLst/>
          </a:prstGeom>
        </p:spPr>
      </p:pic>
      <p:pic>
        <p:nvPicPr>
          <p:cNvPr id="3" name="図 2"/>
          <p:cNvPicPr>
            <a:picLocks noChangeAspect="1"/>
          </p:cNvPicPr>
          <p:nvPr/>
        </p:nvPicPr>
        <p:blipFill>
          <a:blip r:embed="rId3"/>
          <a:stretch>
            <a:fillRect/>
          </a:stretch>
        </p:blipFill>
        <p:spPr>
          <a:xfrm>
            <a:off x="1043188" y="1211645"/>
            <a:ext cx="423429" cy="503321"/>
          </a:xfrm>
          <a:prstGeom prst="rect">
            <a:avLst/>
          </a:prstGeom>
        </p:spPr>
      </p:pic>
      <p:pic>
        <p:nvPicPr>
          <p:cNvPr id="4" name="図 3"/>
          <p:cNvPicPr>
            <a:picLocks noChangeAspect="1"/>
          </p:cNvPicPr>
          <p:nvPr/>
        </p:nvPicPr>
        <p:blipFill>
          <a:blip r:embed="rId4"/>
          <a:stretch>
            <a:fillRect/>
          </a:stretch>
        </p:blipFill>
        <p:spPr>
          <a:xfrm>
            <a:off x="1055914" y="2161611"/>
            <a:ext cx="397975" cy="499915"/>
          </a:xfrm>
          <a:prstGeom prst="rect">
            <a:avLst/>
          </a:prstGeom>
        </p:spPr>
      </p:pic>
    </p:spTree>
    <p:extLst>
      <p:ext uri="{BB962C8B-B14F-4D97-AF65-F5344CB8AC3E}">
        <p14:creationId xmlns:p14="http://schemas.microsoft.com/office/powerpoint/2010/main" val="381446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5985" t="46571" r="25000" b="9088"/>
          <a:stretch/>
        </p:blipFill>
        <p:spPr>
          <a:xfrm>
            <a:off x="610760" y="674808"/>
            <a:ext cx="10928710" cy="5558568"/>
          </a:xfrm>
          <a:prstGeom prst="rect">
            <a:avLst/>
          </a:prstGeom>
        </p:spPr>
      </p:pic>
      <p:pic>
        <p:nvPicPr>
          <p:cNvPr id="3" name="図 2"/>
          <p:cNvPicPr>
            <a:picLocks noChangeAspect="1"/>
          </p:cNvPicPr>
          <p:nvPr/>
        </p:nvPicPr>
        <p:blipFill>
          <a:blip r:embed="rId3"/>
          <a:stretch>
            <a:fillRect/>
          </a:stretch>
        </p:blipFill>
        <p:spPr>
          <a:xfrm>
            <a:off x="1246227" y="1749487"/>
            <a:ext cx="426757" cy="499915"/>
          </a:xfrm>
          <a:prstGeom prst="rect">
            <a:avLst/>
          </a:prstGeom>
        </p:spPr>
      </p:pic>
      <p:pic>
        <p:nvPicPr>
          <p:cNvPr id="4" name="図 3"/>
          <p:cNvPicPr>
            <a:picLocks noChangeAspect="1"/>
          </p:cNvPicPr>
          <p:nvPr/>
        </p:nvPicPr>
        <p:blipFill>
          <a:blip r:embed="rId3"/>
          <a:stretch>
            <a:fillRect/>
          </a:stretch>
        </p:blipFill>
        <p:spPr>
          <a:xfrm>
            <a:off x="1246227" y="3741473"/>
            <a:ext cx="426757" cy="499915"/>
          </a:xfrm>
          <a:prstGeom prst="rect">
            <a:avLst/>
          </a:prstGeom>
        </p:spPr>
      </p:pic>
    </p:spTree>
    <p:extLst>
      <p:ext uri="{BB962C8B-B14F-4D97-AF65-F5344CB8AC3E}">
        <p14:creationId xmlns:p14="http://schemas.microsoft.com/office/powerpoint/2010/main" val="224045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5986" t="12000" r="24366" b="51550"/>
          <a:stretch/>
        </p:blipFill>
        <p:spPr>
          <a:xfrm>
            <a:off x="232747" y="901521"/>
            <a:ext cx="11731726" cy="4842456"/>
          </a:xfrm>
          <a:prstGeom prst="rect">
            <a:avLst/>
          </a:prstGeom>
        </p:spPr>
      </p:pic>
      <p:pic>
        <p:nvPicPr>
          <p:cNvPr id="3" name="図 2"/>
          <p:cNvPicPr>
            <a:picLocks noChangeAspect="1"/>
          </p:cNvPicPr>
          <p:nvPr/>
        </p:nvPicPr>
        <p:blipFill>
          <a:blip r:embed="rId3"/>
          <a:stretch>
            <a:fillRect/>
          </a:stretch>
        </p:blipFill>
        <p:spPr>
          <a:xfrm>
            <a:off x="962891" y="1891155"/>
            <a:ext cx="426757" cy="499915"/>
          </a:xfrm>
          <a:prstGeom prst="rect">
            <a:avLst/>
          </a:prstGeom>
        </p:spPr>
      </p:pic>
      <p:pic>
        <p:nvPicPr>
          <p:cNvPr id="4" name="図 3"/>
          <p:cNvPicPr>
            <a:picLocks noChangeAspect="1"/>
          </p:cNvPicPr>
          <p:nvPr/>
        </p:nvPicPr>
        <p:blipFill>
          <a:blip r:embed="rId3"/>
          <a:stretch>
            <a:fillRect/>
          </a:stretch>
        </p:blipFill>
        <p:spPr>
          <a:xfrm>
            <a:off x="962890" y="5020721"/>
            <a:ext cx="426757" cy="499915"/>
          </a:xfrm>
          <a:prstGeom prst="rect">
            <a:avLst/>
          </a:prstGeom>
        </p:spPr>
      </p:pic>
    </p:spTree>
    <p:extLst>
      <p:ext uri="{BB962C8B-B14F-4D97-AF65-F5344CB8AC3E}">
        <p14:creationId xmlns:p14="http://schemas.microsoft.com/office/powerpoint/2010/main" val="176724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a:t>問</a:t>
            </a:r>
            <a:r>
              <a:rPr lang="en-US" altLang="ja-JP" dirty="0"/>
              <a:t>77</a:t>
            </a:r>
            <a:r>
              <a:rPr lang="ja-JP" altLang="en-US" dirty="0"/>
              <a:t>　地域における薬局の役割に該当しないのはどれか。</a:t>
            </a:r>
            <a:r>
              <a:rPr lang="en-US" altLang="ja-JP" dirty="0"/>
              <a:t>1</a:t>
            </a:r>
            <a:r>
              <a:rPr lang="ja-JP" altLang="en-US" dirty="0"/>
              <a:t>つ選べ。</a:t>
            </a:r>
          </a:p>
          <a:p>
            <a:pPr marL="0" indent="0">
              <a:buNone/>
            </a:pPr>
            <a:r>
              <a:rPr lang="en-US" altLang="ja-JP" dirty="0" smtClean="0"/>
              <a:t>1.</a:t>
            </a:r>
            <a:r>
              <a:rPr lang="ja-JP" altLang="en-US" dirty="0"/>
              <a:t>　在宅医療への</a:t>
            </a:r>
            <a:r>
              <a:rPr lang="ja-JP" altLang="en-US" dirty="0" smtClean="0"/>
              <a:t>参画</a:t>
            </a:r>
            <a:endParaRPr lang="en-US" altLang="ja-JP" dirty="0" smtClean="0"/>
          </a:p>
          <a:p>
            <a:pPr marL="0" indent="0">
              <a:buNone/>
            </a:pPr>
            <a:r>
              <a:rPr lang="en-US" altLang="ja-JP" dirty="0" smtClean="0"/>
              <a:t>2.</a:t>
            </a:r>
            <a:r>
              <a:rPr lang="ja-JP" altLang="en-US" dirty="0"/>
              <a:t>　地域住民の健康診断 </a:t>
            </a:r>
            <a:endParaRPr lang="en-US" altLang="ja-JP" dirty="0" smtClean="0"/>
          </a:p>
          <a:p>
            <a:pPr marL="0" indent="0">
              <a:buNone/>
            </a:pPr>
            <a:r>
              <a:rPr lang="en-US" altLang="ja-JP" dirty="0" smtClean="0"/>
              <a:t>3.</a:t>
            </a:r>
            <a:r>
              <a:rPr lang="ja-JP" altLang="en-US" dirty="0"/>
              <a:t>　医薬品の販売・調剤 </a:t>
            </a:r>
            <a:endParaRPr lang="en-US" altLang="ja-JP" dirty="0" smtClean="0"/>
          </a:p>
          <a:p>
            <a:pPr marL="0" indent="0">
              <a:buNone/>
            </a:pPr>
            <a:r>
              <a:rPr lang="en-US" altLang="ja-JP" dirty="0" smtClean="0"/>
              <a:t>4.</a:t>
            </a:r>
            <a:r>
              <a:rPr lang="ja-JP" altLang="en-US" dirty="0"/>
              <a:t>　生活習慣病等の健康相談</a:t>
            </a:r>
            <a:r>
              <a:rPr lang="ja-JP" altLang="en-US" dirty="0" smtClean="0"/>
              <a:t>応需</a:t>
            </a:r>
            <a:endParaRPr lang="en-US" altLang="ja-JP" dirty="0" smtClean="0"/>
          </a:p>
          <a:p>
            <a:pPr marL="0" indent="0">
              <a:buNone/>
            </a:pPr>
            <a:r>
              <a:rPr lang="en-US" altLang="ja-JP" dirty="0" smtClean="0"/>
              <a:t>5.</a:t>
            </a:r>
            <a:r>
              <a:rPr lang="ja-JP" altLang="en-US" dirty="0"/>
              <a:t>　薬物乱用防止活動</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2</a:t>
            </a:fld>
            <a:endParaRPr lang="en-US" altLang="ja-JP">
              <a:solidFill>
                <a:srgbClr val="000000"/>
              </a:solidFill>
            </a:endParaRPr>
          </a:p>
        </p:txBody>
      </p:sp>
      <p:sp>
        <p:nvSpPr>
          <p:cNvPr id="5" name="ドーナツ 4"/>
          <p:cNvSpPr/>
          <p:nvPr/>
        </p:nvSpPr>
        <p:spPr>
          <a:xfrm>
            <a:off x="568036" y="3267436"/>
            <a:ext cx="609600" cy="595746"/>
          </a:xfrm>
          <a:prstGeom prst="donut">
            <a:avLst>
              <a:gd name="adj" fmla="val 1337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1846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a:t>問</a:t>
            </a:r>
            <a:r>
              <a:rPr lang="en-US" altLang="ja-JP" dirty="0"/>
              <a:t>230−231</a:t>
            </a:r>
            <a:r>
              <a:rPr lang="ja-JP" altLang="en-US" dirty="0"/>
              <a:t>　</a:t>
            </a:r>
            <a:endParaRPr lang="en-US" altLang="ja-JP" dirty="0" smtClean="0"/>
          </a:p>
          <a:p>
            <a:pPr marL="0" indent="0">
              <a:buNone/>
            </a:pPr>
            <a:r>
              <a:rPr lang="en-US" altLang="ja-JP" dirty="0" smtClean="0"/>
              <a:t>28</a:t>
            </a:r>
            <a:r>
              <a:rPr lang="ja-JP" altLang="en-US" dirty="0" smtClean="0"/>
              <a:t>歳</a:t>
            </a:r>
            <a:r>
              <a:rPr lang="ja-JP" altLang="en-US" dirty="0"/>
              <a:t>女性</a:t>
            </a:r>
            <a:r>
              <a:rPr lang="ja-JP" altLang="en-US" dirty="0" smtClean="0"/>
              <a:t>。</a:t>
            </a:r>
            <a:r>
              <a:rPr lang="en-US" altLang="ja-JP" dirty="0" smtClean="0"/>
              <a:t>8</a:t>
            </a:r>
            <a:r>
              <a:rPr lang="ja-JP" altLang="en-US" dirty="0" smtClean="0"/>
              <a:t>月</a:t>
            </a:r>
            <a:r>
              <a:rPr lang="en-US" altLang="ja-JP" dirty="0" smtClean="0"/>
              <a:t>10</a:t>
            </a:r>
            <a:r>
              <a:rPr lang="ja-JP" altLang="en-US" dirty="0" smtClean="0"/>
              <a:t>日</a:t>
            </a:r>
            <a:r>
              <a:rPr lang="ja-JP" altLang="en-US" dirty="0"/>
              <a:t>の夜間に下痢、発熱、腹痛を訴えて救急外来を受診 した。医師が問診したところ、同日の昼間に料理教室で卵を用いた洋生菓子を作 り、それを食べたとのことであった。一緒に料理教室に行った</a:t>
            </a:r>
            <a:r>
              <a:rPr lang="ja-JP" altLang="en-US" dirty="0" smtClean="0"/>
              <a:t>友人</a:t>
            </a:r>
            <a:r>
              <a:rPr lang="en-US" altLang="ja-JP" dirty="0" smtClean="0"/>
              <a:t>5</a:t>
            </a:r>
            <a:r>
              <a:rPr lang="ja-JP" altLang="en-US" dirty="0" smtClean="0"/>
              <a:t>人</a:t>
            </a:r>
            <a:r>
              <a:rPr lang="ja-JP" altLang="en-US" dirty="0"/>
              <a:t>も同じ物を 食べ、同じ症状を訴えているという。問診の結果から、医師は細菌性食中毒を疑い 抗菌薬を投与することにした。</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3</a:t>
            </a:fld>
            <a:endParaRPr lang="en-US" altLang="ja-JP">
              <a:solidFill>
                <a:srgbClr val="000000"/>
              </a:solidFill>
            </a:endParaRPr>
          </a:p>
        </p:txBody>
      </p:sp>
    </p:spTree>
    <p:extLst>
      <p:ext uri="{BB962C8B-B14F-4D97-AF65-F5344CB8AC3E}">
        <p14:creationId xmlns:p14="http://schemas.microsoft.com/office/powerpoint/2010/main" val="2997095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09600" y="309093"/>
            <a:ext cx="10972800" cy="5817071"/>
          </a:xfrm>
        </p:spPr>
        <p:txBody>
          <a:bodyPr/>
          <a:lstStyle/>
          <a:p>
            <a:pPr marL="0" indent="0">
              <a:buNone/>
            </a:pPr>
            <a:r>
              <a:rPr lang="ja-JP" altLang="en-US" dirty="0"/>
              <a:t>問</a:t>
            </a:r>
            <a:r>
              <a:rPr lang="en-US" altLang="ja-JP" dirty="0"/>
              <a:t>231</a:t>
            </a:r>
            <a:r>
              <a:rPr lang="ja-JP" altLang="en-US" dirty="0"/>
              <a:t>（衛生</a:t>
            </a:r>
            <a:r>
              <a:rPr lang="ja-JP" altLang="en-US" dirty="0" smtClean="0"/>
              <a:t>）</a:t>
            </a:r>
            <a:endParaRPr lang="en-US" altLang="ja-JP" dirty="0" smtClean="0"/>
          </a:p>
          <a:p>
            <a:pPr marL="0" indent="0">
              <a:buNone/>
            </a:pPr>
            <a:r>
              <a:rPr lang="ja-JP" altLang="en-US" dirty="0" smtClean="0"/>
              <a:t> </a:t>
            </a:r>
            <a:r>
              <a:rPr lang="ja-JP" altLang="en-US" dirty="0"/>
              <a:t>後日、洋生菓子の原材料である液卵（卵黄）と当該患者の下痢便から共通して</a:t>
            </a:r>
            <a:r>
              <a:rPr lang="ja-JP" altLang="en-US" dirty="0" smtClean="0"/>
              <a:t>医師</a:t>
            </a:r>
            <a:r>
              <a:rPr lang="ja-JP" altLang="en-US" dirty="0"/>
              <a:t>が予想したものと同じ細菌が分離・同定された。細菌性毒素は検出</a:t>
            </a:r>
            <a:r>
              <a:rPr lang="ja-JP" altLang="en-US" dirty="0" smtClean="0"/>
              <a:t>されなかった</a:t>
            </a:r>
            <a:r>
              <a:rPr lang="ja-JP" altLang="en-US" dirty="0"/>
              <a:t>。この患者の食中毒の原因菌として最も可能性が高いのはどれか。１つ選べ。</a:t>
            </a:r>
          </a:p>
          <a:p>
            <a:pPr marL="0" indent="0">
              <a:buNone/>
            </a:pPr>
            <a:r>
              <a:rPr lang="en-US" altLang="ja-JP" dirty="0" smtClean="0"/>
              <a:t>1.</a:t>
            </a:r>
            <a:r>
              <a:rPr lang="ja-JP" altLang="en-US" dirty="0"/>
              <a:t>　ボツリヌス</a:t>
            </a:r>
            <a:r>
              <a:rPr lang="ja-JP" altLang="en-US" dirty="0" smtClean="0"/>
              <a:t>菌</a:t>
            </a:r>
            <a:endParaRPr lang="en-US" altLang="ja-JP" dirty="0" smtClean="0"/>
          </a:p>
          <a:p>
            <a:pPr marL="0" indent="0">
              <a:buNone/>
            </a:pPr>
            <a:r>
              <a:rPr lang="en-US" altLang="ja-JP" dirty="0" smtClean="0"/>
              <a:t>2.</a:t>
            </a:r>
            <a:r>
              <a:rPr lang="ja-JP" altLang="en-US" dirty="0"/>
              <a:t>　カンピロバクター・</a:t>
            </a:r>
            <a:r>
              <a:rPr lang="ja-JP" altLang="en-US" dirty="0" smtClean="0"/>
              <a:t>ジェジュニ</a:t>
            </a:r>
            <a:endParaRPr lang="en-US" altLang="ja-JP" dirty="0" smtClean="0"/>
          </a:p>
          <a:p>
            <a:pPr marL="0" indent="0">
              <a:buNone/>
            </a:pPr>
            <a:r>
              <a:rPr lang="en-US" altLang="ja-JP" dirty="0" smtClean="0"/>
              <a:t>3.</a:t>
            </a:r>
            <a:r>
              <a:rPr lang="ja-JP" altLang="en-US" dirty="0"/>
              <a:t>　サルモネラ属菌 </a:t>
            </a:r>
            <a:endParaRPr lang="en-US" altLang="ja-JP" dirty="0" smtClean="0"/>
          </a:p>
          <a:p>
            <a:pPr marL="0" indent="0">
              <a:buNone/>
            </a:pPr>
            <a:r>
              <a:rPr lang="en-US" altLang="ja-JP" dirty="0" smtClean="0"/>
              <a:t>4.</a:t>
            </a:r>
            <a:r>
              <a:rPr lang="ja-JP" altLang="en-US" dirty="0"/>
              <a:t>　セレウス</a:t>
            </a:r>
            <a:r>
              <a:rPr lang="ja-JP" altLang="en-US" dirty="0" smtClean="0"/>
              <a:t>菌</a:t>
            </a:r>
            <a:endParaRPr lang="en-US" altLang="ja-JP" dirty="0" smtClean="0"/>
          </a:p>
          <a:p>
            <a:pPr marL="0" indent="0">
              <a:buNone/>
            </a:pPr>
            <a:r>
              <a:rPr lang="en-US" altLang="ja-JP" dirty="0" smtClean="0"/>
              <a:t>5.</a:t>
            </a:r>
            <a:r>
              <a:rPr lang="ja-JP" altLang="en-US" dirty="0"/>
              <a:t>　黄色ブドウ球菌</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4</a:t>
            </a:fld>
            <a:endParaRPr lang="en-US" altLang="ja-JP">
              <a:solidFill>
                <a:srgbClr val="000000"/>
              </a:solidFill>
            </a:endParaRPr>
          </a:p>
        </p:txBody>
      </p:sp>
      <p:sp>
        <p:nvSpPr>
          <p:cNvPr id="5" name="ドーナツ 4"/>
          <p:cNvSpPr/>
          <p:nvPr/>
        </p:nvSpPr>
        <p:spPr>
          <a:xfrm>
            <a:off x="489397" y="4185634"/>
            <a:ext cx="656823" cy="579549"/>
          </a:xfrm>
          <a:prstGeom prst="donut">
            <a:avLst>
              <a:gd name="adj" fmla="val 944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08076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indent="0">
              <a:buNone/>
            </a:pPr>
            <a:r>
              <a:rPr lang="ja-JP" altLang="en-US" dirty="0"/>
              <a:t>問</a:t>
            </a:r>
            <a:r>
              <a:rPr lang="en-US" altLang="ja-JP" dirty="0"/>
              <a:t>232−233</a:t>
            </a:r>
            <a:r>
              <a:rPr lang="ja-JP" altLang="en-US" dirty="0"/>
              <a:t>　</a:t>
            </a:r>
            <a:endParaRPr lang="en-US" altLang="ja-JP" dirty="0" smtClean="0"/>
          </a:p>
          <a:p>
            <a:pPr marL="0" indent="0">
              <a:buNone/>
            </a:pPr>
            <a:r>
              <a:rPr lang="en-US" altLang="ja-JP" dirty="0" smtClean="0"/>
              <a:t>5</a:t>
            </a:r>
            <a:r>
              <a:rPr lang="ja-JP" altLang="en-US" dirty="0" smtClean="0"/>
              <a:t>歳</a:t>
            </a:r>
            <a:r>
              <a:rPr lang="ja-JP" altLang="en-US" dirty="0"/>
              <a:t>女児。保育園でシラミ症が集団発生し、母親と共に皮膚科を受診し た。皮膚科医より第二類医薬品であるスミスリン</a:t>
            </a:r>
            <a:r>
              <a:rPr lang="en-US" altLang="ja-JP" dirty="0"/>
              <a:t>®L</a:t>
            </a:r>
            <a:r>
              <a:rPr lang="ja-JP" altLang="en-US" dirty="0"/>
              <a:t>シャンプー（注）で頭を洗うよ </a:t>
            </a:r>
            <a:r>
              <a:rPr lang="ja-JP" altLang="en-US" dirty="0" err="1"/>
              <a:t>うに</a:t>
            </a:r>
            <a:r>
              <a:rPr lang="ja-JP" altLang="en-US" dirty="0"/>
              <a:t>指示を受け、薬局を訪れた。 （注：スミスリン</a:t>
            </a:r>
            <a:r>
              <a:rPr lang="en-US" altLang="ja-JP" dirty="0"/>
              <a:t>®L</a:t>
            </a:r>
            <a:r>
              <a:rPr lang="ja-JP" altLang="en-US" dirty="0"/>
              <a:t>シャンプー：成分　フェノトリン（₄</a:t>
            </a:r>
            <a:r>
              <a:rPr lang="en-US" altLang="ja-JP" dirty="0"/>
              <a:t>mg/mL</a:t>
            </a:r>
            <a:r>
              <a:rPr lang="ja-JP" altLang="en-US" dirty="0"/>
              <a:t>））</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5</a:t>
            </a:fld>
            <a:endParaRPr lang="en-US" altLang="ja-JP">
              <a:solidFill>
                <a:srgbClr val="000000"/>
              </a:solidFill>
            </a:endParaRPr>
          </a:p>
        </p:txBody>
      </p:sp>
    </p:spTree>
    <p:extLst>
      <p:ext uri="{BB962C8B-B14F-4D97-AF65-F5344CB8AC3E}">
        <p14:creationId xmlns:p14="http://schemas.microsoft.com/office/powerpoint/2010/main" val="903681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0305" y="338071"/>
            <a:ext cx="11745532" cy="5779394"/>
          </a:xfrm>
        </p:spPr>
        <p:txBody>
          <a:bodyPr/>
          <a:lstStyle/>
          <a:p>
            <a:pPr marL="0" indent="0">
              <a:buNone/>
            </a:pPr>
            <a:r>
              <a:rPr lang="ja-JP" altLang="en-US" dirty="0"/>
              <a:t>問</a:t>
            </a:r>
            <a:r>
              <a:rPr lang="en-US" altLang="ja-JP" dirty="0"/>
              <a:t>232</a:t>
            </a:r>
            <a:r>
              <a:rPr lang="ja-JP" altLang="en-US" dirty="0"/>
              <a:t>（実務</a:t>
            </a:r>
            <a:r>
              <a:rPr lang="ja-JP" altLang="en-US" dirty="0" smtClean="0"/>
              <a:t>）</a:t>
            </a:r>
            <a:endParaRPr lang="en-US" altLang="ja-JP" dirty="0" smtClean="0"/>
          </a:p>
          <a:p>
            <a:pPr marL="0" indent="0">
              <a:buNone/>
            </a:pPr>
            <a:r>
              <a:rPr lang="ja-JP" altLang="en-US" dirty="0" smtClean="0"/>
              <a:t> </a:t>
            </a:r>
            <a:r>
              <a:rPr lang="ja-JP" altLang="en-US" dirty="0"/>
              <a:t>薬剤師が母親に説明する内容として適切なのはどれか。２つ選べ。</a:t>
            </a:r>
          </a:p>
          <a:p>
            <a:pPr marL="0" indent="0">
              <a:buNone/>
            </a:pPr>
            <a:endParaRPr lang="en-US" altLang="ja-JP" sz="2800" dirty="0" smtClean="0"/>
          </a:p>
          <a:p>
            <a:pPr marL="0" indent="0">
              <a:buNone/>
            </a:pPr>
            <a:r>
              <a:rPr lang="en-US" altLang="ja-JP" sz="2800" dirty="0" smtClean="0"/>
              <a:t>1.</a:t>
            </a:r>
            <a:r>
              <a:rPr lang="ja-JP" altLang="en-US" sz="2800" dirty="0"/>
              <a:t>　シラミのうち、頭部に寄生するのはアタマジラミです</a:t>
            </a:r>
            <a:r>
              <a:rPr lang="ja-JP" altLang="en-US" sz="2800" dirty="0" smtClean="0"/>
              <a:t>。</a:t>
            </a:r>
            <a:endParaRPr lang="en-US" altLang="ja-JP" sz="2800" dirty="0" smtClean="0"/>
          </a:p>
          <a:p>
            <a:pPr marL="0" indent="0">
              <a:buNone/>
            </a:pPr>
            <a:r>
              <a:rPr lang="en-US" altLang="ja-JP" sz="2800" dirty="0" smtClean="0"/>
              <a:t>2.</a:t>
            </a:r>
            <a:r>
              <a:rPr lang="ja-JP" altLang="en-US" sz="2800" dirty="0"/>
              <a:t>　シラミが頭部に寄生したら幼稚園、保育園、小学校等に行ってはいけ</a:t>
            </a:r>
            <a:r>
              <a:rPr lang="ja-JP" altLang="en-US" sz="2800" dirty="0" smtClean="0"/>
              <a:t>ませ　ん。</a:t>
            </a:r>
            <a:endParaRPr lang="en-US" altLang="ja-JP" sz="2800" dirty="0" smtClean="0"/>
          </a:p>
          <a:p>
            <a:pPr marL="0" indent="0">
              <a:buNone/>
            </a:pPr>
            <a:r>
              <a:rPr lang="en-US" altLang="ja-JP" sz="2800" dirty="0" smtClean="0"/>
              <a:t>3.</a:t>
            </a:r>
            <a:r>
              <a:rPr lang="ja-JP" altLang="en-US" sz="2800" dirty="0"/>
              <a:t>　スミスリン</a:t>
            </a:r>
            <a:r>
              <a:rPr lang="en-US" altLang="ja-JP" sz="2800" dirty="0"/>
              <a:t>®L</a:t>
            </a:r>
            <a:r>
              <a:rPr lang="ja-JP" altLang="en-US" sz="2800" dirty="0"/>
              <a:t>シャンプーは、日常の頭髪の洗浄目的には使えません。 </a:t>
            </a:r>
            <a:endParaRPr lang="en-US" altLang="ja-JP" sz="2800" dirty="0" smtClean="0"/>
          </a:p>
          <a:p>
            <a:pPr marL="0" indent="0">
              <a:buNone/>
            </a:pPr>
            <a:r>
              <a:rPr lang="en-US" altLang="ja-JP" sz="2800" dirty="0" smtClean="0"/>
              <a:t>4.</a:t>
            </a:r>
            <a:r>
              <a:rPr lang="ja-JP" altLang="en-US" sz="2800" dirty="0"/>
              <a:t>　スミスリン</a:t>
            </a:r>
            <a:r>
              <a:rPr lang="en-US" altLang="ja-JP" sz="2800" dirty="0"/>
              <a:t>®L</a:t>
            </a:r>
            <a:r>
              <a:rPr lang="ja-JP" altLang="en-US" sz="2800" dirty="0"/>
              <a:t>シャンプーは、一度の使用で効果を示すので、繰り返し使用し ないでください</a:t>
            </a:r>
            <a:r>
              <a:rPr lang="ja-JP" altLang="en-US" sz="2800" dirty="0" smtClean="0"/>
              <a:t>。</a:t>
            </a:r>
            <a:endParaRPr lang="en-US" altLang="ja-JP" sz="2800" dirty="0" smtClean="0"/>
          </a:p>
          <a:p>
            <a:pPr marL="0" indent="0">
              <a:buNone/>
            </a:pPr>
            <a:r>
              <a:rPr lang="en-US" altLang="ja-JP" sz="2800" dirty="0" smtClean="0"/>
              <a:t>5</a:t>
            </a:r>
            <a:r>
              <a:rPr lang="ja-JP" altLang="en-US" sz="2800" dirty="0" err="1" smtClean="0"/>
              <a:t>．</a:t>
            </a:r>
            <a:r>
              <a:rPr lang="ja-JP" altLang="en-US" sz="2800" dirty="0"/>
              <a:t>　一度シラミ症になると免疫ができるので、再発症することはありません。</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6</a:t>
            </a:fld>
            <a:endParaRPr lang="en-US" altLang="ja-JP">
              <a:solidFill>
                <a:srgbClr val="000000"/>
              </a:solidFill>
            </a:endParaRPr>
          </a:p>
        </p:txBody>
      </p:sp>
      <p:sp>
        <p:nvSpPr>
          <p:cNvPr id="5" name="ドーナツ 4"/>
          <p:cNvSpPr/>
          <p:nvPr/>
        </p:nvSpPr>
        <p:spPr>
          <a:xfrm>
            <a:off x="193183" y="2047741"/>
            <a:ext cx="489397" cy="489397"/>
          </a:xfrm>
          <a:prstGeom prst="donut">
            <a:avLst>
              <a:gd name="adj" fmla="val 1184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ドーナツ 5"/>
          <p:cNvSpPr/>
          <p:nvPr/>
        </p:nvSpPr>
        <p:spPr>
          <a:xfrm>
            <a:off x="180305" y="3477296"/>
            <a:ext cx="489397" cy="502276"/>
          </a:xfrm>
          <a:prstGeom prst="donut">
            <a:avLst>
              <a:gd name="adj" fmla="val 921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57612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7</a:t>
            </a:fld>
            <a:endParaRPr lang="en-US" altLang="ja-JP">
              <a:solidFill>
                <a:srgbClr val="000000"/>
              </a:solidFill>
            </a:endParaRPr>
          </a:p>
        </p:txBody>
      </p:sp>
      <p:sp>
        <p:nvSpPr>
          <p:cNvPr id="3" name="コンテンツ プレースホルダー 2"/>
          <p:cNvSpPr>
            <a:spLocks noGrp="1"/>
          </p:cNvSpPr>
          <p:nvPr>
            <p:ph idx="4294967295"/>
          </p:nvPr>
        </p:nvSpPr>
        <p:spPr>
          <a:xfrm>
            <a:off x="434898" y="579863"/>
            <a:ext cx="11530361" cy="5876500"/>
          </a:xfrm>
        </p:spPr>
        <p:txBody>
          <a:bodyPr/>
          <a:lstStyle/>
          <a:p>
            <a:pPr marL="0" indent="0">
              <a:buNone/>
            </a:pPr>
            <a:r>
              <a:rPr lang="ja-JP" altLang="en-US" dirty="0"/>
              <a:t>問</a:t>
            </a:r>
            <a:r>
              <a:rPr lang="en-US" altLang="ja-JP" dirty="0"/>
              <a:t>224−225</a:t>
            </a:r>
            <a:r>
              <a:rPr lang="ja-JP" altLang="en-US" dirty="0"/>
              <a:t>　₇歳女児。卵アレルギーがある。小学校で給食を食べた直後、女児が異常 を訴えた。ゼーゼーとした呼吸音（喘鳴）、皮膚の赤み、唇とまぶたの赤みを担任 教諭が確認し、アドレナリン注射液（エピペン</a:t>
            </a:r>
            <a:r>
              <a:rPr lang="en-US" altLang="ja-JP" dirty="0"/>
              <a:t>®</a:t>
            </a:r>
            <a:r>
              <a:rPr lang="ja-JP" altLang="en-US" dirty="0"/>
              <a:t>注射液）を投与して、その後の適 切な対応により改善した。この女児が引越しに伴い転校することになり、転校先の 学校に母親より女児の受け入れ後の対応について相談があった。</a:t>
            </a:r>
          </a:p>
          <a:p>
            <a:endParaRPr kumimoji="1" lang="ja-JP" altLang="en-US" dirty="0"/>
          </a:p>
        </p:txBody>
      </p:sp>
    </p:spTree>
    <p:extLst>
      <p:ext uri="{BB962C8B-B14F-4D97-AF65-F5344CB8AC3E}">
        <p14:creationId xmlns:p14="http://schemas.microsoft.com/office/powerpoint/2010/main" val="141140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8</a:t>
            </a:fld>
            <a:endParaRPr lang="en-US" altLang="ja-JP">
              <a:solidFill>
                <a:srgbClr val="000000"/>
              </a:solidFill>
            </a:endParaRPr>
          </a:p>
        </p:txBody>
      </p:sp>
      <p:sp>
        <p:nvSpPr>
          <p:cNvPr id="4" name="正方形/長方形 3"/>
          <p:cNvSpPr/>
          <p:nvPr/>
        </p:nvSpPr>
        <p:spPr>
          <a:xfrm>
            <a:off x="680224" y="289932"/>
            <a:ext cx="9668108" cy="6001643"/>
          </a:xfrm>
          <a:prstGeom prst="rect">
            <a:avLst/>
          </a:prstGeom>
        </p:spPr>
        <p:txBody>
          <a:bodyPr wrap="square">
            <a:spAutoFit/>
          </a:bodyPr>
          <a:lstStyle/>
          <a:p>
            <a:r>
              <a:rPr lang="ja-JP" altLang="en-US" sz="2400" dirty="0"/>
              <a:t>問</a:t>
            </a:r>
            <a:r>
              <a:rPr lang="en-US" altLang="ja-JP" sz="2400" dirty="0"/>
              <a:t>224</a:t>
            </a:r>
            <a:r>
              <a:rPr lang="ja-JP" altLang="en-US" sz="2400" dirty="0"/>
              <a:t>（物理・化学・生物） この女児の症状を引き起こした生体内反応として、最も適切なのはどれか。１つ 選べ。</a:t>
            </a:r>
          </a:p>
          <a:p>
            <a:endParaRPr lang="en-US" altLang="ja-JP" sz="2400" dirty="0" smtClean="0"/>
          </a:p>
          <a:p>
            <a:r>
              <a:rPr lang="en-US" altLang="ja-JP" sz="2400" dirty="0" smtClean="0"/>
              <a:t>1.</a:t>
            </a:r>
            <a:r>
              <a:rPr lang="ja-JP" altLang="en-US" sz="2400" dirty="0"/>
              <a:t>　卵由来</a:t>
            </a:r>
            <a:r>
              <a:rPr lang="ja-JP" altLang="en-US" sz="2400" dirty="0" smtClean="0"/>
              <a:t>のアレルゲン</a:t>
            </a:r>
            <a:r>
              <a:rPr lang="ja-JP" altLang="en-US" sz="2400" dirty="0"/>
              <a:t>と結合した細胞外マトリックス成分に対する抗体（</a:t>
            </a:r>
            <a:r>
              <a:rPr lang="en-US" altLang="ja-JP" sz="2400" dirty="0"/>
              <a:t>IgG</a:t>
            </a:r>
            <a:r>
              <a:rPr lang="ja-JP" altLang="en-US" sz="2400" dirty="0"/>
              <a:t>） により、抗体依存性細胞障害が起きた</a:t>
            </a:r>
            <a:r>
              <a:rPr lang="ja-JP" altLang="en-US" sz="2400" dirty="0" smtClean="0"/>
              <a:t>。</a:t>
            </a:r>
            <a:endParaRPr lang="en-US" altLang="ja-JP" sz="2400" dirty="0" smtClean="0"/>
          </a:p>
          <a:p>
            <a:r>
              <a:rPr lang="ja-JP" altLang="en-US" sz="2400" dirty="0" smtClean="0"/>
              <a:t> </a:t>
            </a:r>
            <a:endParaRPr lang="en-US" altLang="ja-JP" sz="2400" dirty="0" smtClean="0"/>
          </a:p>
          <a:p>
            <a:r>
              <a:rPr lang="en-US" altLang="ja-JP" sz="2400" dirty="0" smtClean="0"/>
              <a:t>2.</a:t>
            </a:r>
            <a:r>
              <a:rPr lang="ja-JP" altLang="en-US" sz="2400" dirty="0"/>
              <a:t>　卵由来のアレルゲンに対する抗体（</a:t>
            </a:r>
            <a:r>
              <a:rPr lang="en-US" altLang="ja-JP" sz="2400" dirty="0"/>
              <a:t>IgG</a:t>
            </a:r>
            <a:r>
              <a:rPr lang="ja-JP" altLang="en-US" sz="2400" dirty="0"/>
              <a:t>や</a:t>
            </a:r>
            <a:r>
              <a:rPr lang="en-US" altLang="ja-JP" sz="2400" dirty="0"/>
              <a:t>IgM</a:t>
            </a:r>
            <a:r>
              <a:rPr lang="ja-JP" altLang="en-US" sz="2400" dirty="0"/>
              <a:t>）が免疫複合体を形成して組織 に沈着し、補体を活性化した</a:t>
            </a:r>
            <a:r>
              <a:rPr lang="ja-JP" altLang="en-US" sz="2400" dirty="0" smtClean="0"/>
              <a:t>。</a:t>
            </a:r>
            <a:endParaRPr lang="en-US" altLang="ja-JP" sz="2400" dirty="0" smtClean="0"/>
          </a:p>
          <a:p>
            <a:endParaRPr lang="en-US" altLang="ja-JP" sz="2400" dirty="0"/>
          </a:p>
          <a:p>
            <a:r>
              <a:rPr lang="ja-JP" altLang="en-US" sz="2400" dirty="0" smtClean="0"/>
              <a:t> </a:t>
            </a:r>
            <a:r>
              <a:rPr lang="en-US" altLang="ja-JP" sz="2400" dirty="0" smtClean="0"/>
              <a:t>3.</a:t>
            </a:r>
            <a:r>
              <a:rPr lang="ja-JP" altLang="en-US" sz="2400" dirty="0"/>
              <a:t>　肥満細胞上の抗体（</a:t>
            </a:r>
            <a:r>
              <a:rPr lang="en-US" altLang="ja-JP" sz="2400" dirty="0" err="1"/>
              <a:t>IgE</a:t>
            </a:r>
            <a:r>
              <a:rPr lang="ja-JP" altLang="en-US" sz="2400" dirty="0"/>
              <a:t>）に卵由来のアレルゲンが結合して、肥満細胞の活性 化を引き起こし、ケミカルメディエーターが放出された</a:t>
            </a:r>
            <a:r>
              <a:rPr lang="ja-JP" altLang="en-US" sz="2400" dirty="0" smtClean="0"/>
              <a:t>。</a:t>
            </a:r>
            <a:endParaRPr lang="en-US" altLang="ja-JP" sz="2400" dirty="0" smtClean="0"/>
          </a:p>
          <a:p>
            <a:endParaRPr lang="en-US" altLang="ja-JP" sz="2400" dirty="0" smtClean="0"/>
          </a:p>
          <a:p>
            <a:r>
              <a:rPr lang="ja-JP" altLang="en-US" sz="2400" dirty="0" smtClean="0"/>
              <a:t> </a:t>
            </a:r>
            <a:r>
              <a:rPr lang="en-US" altLang="ja-JP" sz="2400" dirty="0" smtClean="0"/>
              <a:t>4.</a:t>
            </a:r>
            <a:r>
              <a:rPr lang="ja-JP" altLang="en-US" sz="2400" dirty="0"/>
              <a:t>　卵由来のアレルゲンを認識した</a:t>
            </a:r>
            <a:r>
              <a:rPr lang="en-US" altLang="ja-JP" sz="2400" dirty="0"/>
              <a:t>T</a:t>
            </a:r>
            <a:r>
              <a:rPr lang="ja-JP" altLang="en-US" sz="2400" dirty="0"/>
              <a:t>細胞が炎症性サイトカインを放出し、マク ロファージを活性化した</a:t>
            </a:r>
            <a:r>
              <a:rPr lang="ja-JP" altLang="en-US" sz="2400" dirty="0" smtClean="0"/>
              <a:t>。</a:t>
            </a:r>
            <a:endParaRPr lang="en-US" altLang="ja-JP" sz="2400" dirty="0" smtClean="0"/>
          </a:p>
          <a:p>
            <a:endParaRPr lang="en-US" altLang="ja-JP" sz="2400" dirty="0" smtClean="0"/>
          </a:p>
          <a:p>
            <a:r>
              <a:rPr lang="ja-JP" altLang="en-US" sz="2400" dirty="0" smtClean="0"/>
              <a:t> </a:t>
            </a:r>
            <a:r>
              <a:rPr lang="en-US" altLang="ja-JP" sz="2400" dirty="0" smtClean="0"/>
              <a:t>5.</a:t>
            </a:r>
            <a:r>
              <a:rPr lang="ja-JP" altLang="en-US" sz="2400" dirty="0"/>
              <a:t>　卵由来のアレルゲンと結合した抗体により、</a:t>
            </a:r>
            <a:r>
              <a:rPr lang="en-US" altLang="ja-JP" sz="2400" dirty="0"/>
              <a:t>NK</a:t>
            </a:r>
            <a:r>
              <a:rPr lang="ja-JP" altLang="en-US" sz="2400" dirty="0"/>
              <a:t>細胞が活性化した。</a:t>
            </a:r>
          </a:p>
        </p:txBody>
      </p:sp>
      <p:sp>
        <p:nvSpPr>
          <p:cNvPr id="5" name="円: 塗りつぶしなし 4">
            <a:extLst>
              <a:ext uri="{FF2B5EF4-FFF2-40B4-BE49-F238E27FC236}">
                <a16:creationId xmlns:a16="http://schemas.microsoft.com/office/drawing/2014/main" xmlns="" id="{41F91867-C35E-4343-B369-08C3ADD091A5}"/>
              </a:ext>
            </a:extLst>
          </p:cNvPr>
          <p:cNvSpPr/>
          <p:nvPr/>
        </p:nvSpPr>
        <p:spPr>
          <a:xfrm>
            <a:off x="680224" y="3619169"/>
            <a:ext cx="432047" cy="360040"/>
          </a:xfrm>
          <a:prstGeom prst="donut">
            <a:avLst>
              <a:gd name="adj" fmla="val 2206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0000"/>
              </a:solidFill>
              <a:highlight>
                <a:srgbClr val="FF0000"/>
              </a:highlight>
            </a:endParaRPr>
          </a:p>
        </p:txBody>
      </p:sp>
    </p:spTree>
    <p:extLst>
      <p:ext uri="{BB962C8B-B14F-4D97-AF65-F5344CB8AC3E}">
        <p14:creationId xmlns:p14="http://schemas.microsoft.com/office/powerpoint/2010/main" val="418134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9</a:t>
            </a:fld>
            <a:endParaRPr lang="en-US" altLang="ja-JP" dirty="0">
              <a:solidFill>
                <a:srgbClr val="000000"/>
              </a:solidFill>
            </a:endParaRPr>
          </a:p>
        </p:txBody>
      </p:sp>
      <p:sp>
        <p:nvSpPr>
          <p:cNvPr id="3" name="正方形/長方形 2"/>
          <p:cNvSpPr/>
          <p:nvPr/>
        </p:nvSpPr>
        <p:spPr>
          <a:xfrm>
            <a:off x="89210" y="278780"/>
            <a:ext cx="11998711" cy="4893647"/>
          </a:xfrm>
          <a:prstGeom prst="rect">
            <a:avLst/>
          </a:prstGeom>
        </p:spPr>
        <p:txBody>
          <a:bodyPr wrap="square">
            <a:spAutoFit/>
          </a:bodyPr>
          <a:lstStyle/>
          <a:p>
            <a:r>
              <a:rPr lang="ja-JP" altLang="en-US" sz="2400" dirty="0"/>
              <a:t>問</a:t>
            </a:r>
            <a:r>
              <a:rPr lang="en-US" altLang="ja-JP" sz="2400" dirty="0"/>
              <a:t>225</a:t>
            </a:r>
            <a:r>
              <a:rPr lang="ja-JP" altLang="en-US" sz="2400" dirty="0"/>
              <a:t>（実務） この相談を受け、万が一に備えて小学校から学校薬剤師にアドレナリン注射液 （エピペン</a:t>
            </a:r>
            <a:r>
              <a:rPr lang="en-US" altLang="ja-JP" sz="2400" dirty="0"/>
              <a:t>®</a:t>
            </a:r>
            <a:r>
              <a:rPr lang="ja-JP" altLang="en-US" sz="2400" dirty="0"/>
              <a:t>注射液）の使用法講習の依頼があった。学校薬剤師が説明する重要な ポイントとして、誤っているのはどれか。１つ選べ</a:t>
            </a:r>
            <a:r>
              <a:rPr lang="ja-JP" altLang="en-US" sz="2400" dirty="0" smtClean="0"/>
              <a:t>。</a:t>
            </a:r>
            <a:endParaRPr lang="en-US" altLang="ja-JP" sz="2400" dirty="0" smtClean="0"/>
          </a:p>
          <a:p>
            <a:endParaRPr lang="ja-JP" altLang="en-US" sz="2400" dirty="0"/>
          </a:p>
          <a:p>
            <a:r>
              <a:rPr lang="en-US" altLang="ja-JP" sz="2400" dirty="0" smtClean="0"/>
              <a:t>1.</a:t>
            </a:r>
            <a:r>
              <a:rPr lang="ja-JP" altLang="en-US" sz="2400" dirty="0"/>
              <a:t>　アナフィラキシーの初期症状が現れたら、ショック症状が発現する前に投与す る</a:t>
            </a:r>
            <a:r>
              <a:rPr lang="ja-JP" altLang="en-US" sz="2400" dirty="0" smtClean="0"/>
              <a:t>。</a:t>
            </a:r>
            <a:endParaRPr lang="en-US" altLang="ja-JP" sz="2400" dirty="0"/>
          </a:p>
          <a:p>
            <a:endParaRPr lang="en-US" altLang="ja-JP" sz="2400" dirty="0" smtClean="0"/>
          </a:p>
          <a:p>
            <a:r>
              <a:rPr lang="en-US" altLang="ja-JP" sz="2400" dirty="0" smtClean="0"/>
              <a:t>2.</a:t>
            </a:r>
            <a:r>
              <a:rPr lang="ja-JP" altLang="en-US" sz="2400" dirty="0"/>
              <a:t>　正しい持ち方は、図のとおりである</a:t>
            </a:r>
            <a:r>
              <a:rPr lang="ja-JP" altLang="en-US" sz="2400" dirty="0" smtClean="0"/>
              <a:t>。</a:t>
            </a:r>
            <a:endParaRPr lang="en-US" altLang="ja-JP" sz="2400" dirty="0" smtClean="0"/>
          </a:p>
          <a:p>
            <a:endParaRPr lang="en-US" altLang="ja-JP" sz="2400" dirty="0" smtClean="0"/>
          </a:p>
          <a:p>
            <a:r>
              <a:rPr lang="en-US" altLang="ja-JP" sz="2400" dirty="0" smtClean="0"/>
              <a:t>3.</a:t>
            </a:r>
            <a:r>
              <a:rPr lang="ja-JP" altLang="en-US" sz="2400" dirty="0"/>
              <a:t>　注射部位に垂直になるようにし、強く押し付ける</a:t>
            </a:r>
            <a:r>
              <a:rPr lang="ja-JP" altLang="en-US" sz="2400" dirty="0" smtClean="0"/>
              <a:t>。</a:t>
            </a:r>
            <a:endParaRPr lang="en-US" altLang="ja-JP" sz="2400" dirty="0" smtClean="0"/>
          </a:p>
          <a:p>
            <a:endParaRPr lang="en-US" altLang="ja-JP" sz="2400" dirty="0" smtClean="0"/>
          </a:p>
          <a:p>
            <a:r>
              <a:rPr lang="en-US" altLang="ja-JP" sz="2400" dirty="0" smtClean="0"/>
              <a:t>4.</a:t>
            </a:r>
            <a:r>
              <a:rPr lang="ja-JP" altLang="en-US" sz="2400" dirty="0"/>
              <a:t>　お尻に注射する。 </a:t>
            </a:r>
            <a:endParaRPr lang="en-US" altLang="ja-JP" sz="2400" dirty="0" smtClean="0"/>
          </a:p>
          <a:p>
            <a:endParaRPr lang="en-US" altLang="ja-JP" sz="2400" dirty="0" smtClean="0"/>
          </a:p>
          <a:p>
            <a:r>
              <a:rPr lang="en-US" altLang="ja-JP" sz="2400" dirty="0" smtClean="0"/>
              <a:t>5.</a:t>
            </a:r>
            <a:r>
              <a:rPr lang="ja-JP" altLang="en-US" sz="2400" dirty="0"/>
              <a:t>　緊急時には、衣服の上からでも注射することができる。</a:t>
            </a:r>
          </a:p>
        </p:txBody>
      </p:sp>
      <p:pic>
        <p:nvPicPr>
          <p:cNvPr id="4" name="図 3"/>
          <p:cNvPicPr/>
          <p:nvPr/>
        </p:nvPicPr>
        <p:blipFill rotWithShape="1">
          <a:blip r:embed="rId2"/>
          <a:srcRect l="34748" t="34512" r="28916" b="16858"/>
          <a:stretch/>
        </p:blipFill>
        <p:spPr bwMode="auto">
          <a:xfrm>
            <a:off x="8118087" y="3505529"/>
            <a:ext cx="3590693" cy="2390096"/>
          </a:xfrm>
          <a:prstGeom prst="rect">
            <a:avLst/>
          </a:prstGeom>
          <a:ln>
            <a:noFill/>
          </a:ln>
          <a:extLst>
            <a:ext uri="{53640926-AAD7-44D8-BBD7-CCE9431645EC}">
              <a14:shadowObscured xmlns:a14="http://schemas.microsoft.com/office/drawing/2010/main"/>
            </a:ext>
          </a:extLst>
        </p:spPr>
      </p:pic>
      <p:sp>
        <p:nvSpPr>
          <p:cNvPr id="5" name="円: 塗りつぶしなし 4">
            <a:extLst>
              <a:ext uri="{FF2B5EF4-FFF2-40B4-BE49-F238E27FC236}">
                <a16:creationId xmlns:a16="http://schemas.microsoft.com/office/drawing/2014/main" xmlns="" id="{41F91867-C35E-4343-B369-08C3ADD091A5}"/>
              </a:ext>
            </a:extLst>
          </p:cNvPr>
          <p:cNvSpPr/>
          <p:nvPr/>
        </p:nvSpPr>
        <p:spPr>
          <a:xfrm>
            <a:off x="89210" y="3964857"/>
            <a:ext cx="432047" cy="360040"/>
          </a:xfrm>
          <a:prstGeom prst="donut">
            <a:avLst>
              <a:gd name="adj" fmla="val 2516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FF0000"/>
              </a:solidFill>
              <a:highlight>
                <a:srgbClr val="FF0000"/>
              </a:highlight>
            </a:endParaRPr>
          </a:p>
        </p:txBody>
      </p:sp>
    </p:spTree>
    <p:extLst>
      <p:ext uri="{BB962C8B-B14F-4D97-AF65-F5344CB8AC3E}">
        <p14:creationId xmlns:p14="http://schemas.microsoft.com/office/powerpoint/2010/main" val="135982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347</Words>
  <Application>Microsoft Office PowerPoint</Application>
  <PresentationFormat>ワイド画面</PresentationFormat>
  <Paragraphs>106</Paragraphs>
  <Slides>17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17</vt:i4>
      </vt:variant>
    </vt:vector>
  </HeadingPairs>
  <TitlesOfParts>
    <vt:vector size="23" baseType="lpstr">
      <vt:lpstr>ＭＳ Ｐゴシック</vt:lpstr>
      <vt:lpstr>游ゴシック</vt:lpstr>
      <vt:lpstr>游ゴシック Light</vt:lpstr>
      <vt:lpstr>Arial</vt:lpstr>
      <vt:lpstr>標準デザイン</vt:lpstr>
      <vt:lpstr>2_Office テーマ</vt:lpstr>
      <vt:lpstr>第１０4回　薬剤師国家試験　 学校薬剤師が知っておくべき問題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第１０4回　薬剤師国家試験　 学薬関連問題 </dc:title>
  <dc:creator>大塚昌孝</dc:creator>
  <cp:lastModifiedBy>大塚昌孝</cp:lastModifiedBy>
  <cp:revision>16</cp:revision>
  <dcterms:created xsi:type="dcterms:W3CDTF">2019-05-15T11:24:01Z</dcterms:created>
  <dcterms:modified xsi:type="dcterms:W3CDTF">2020-02-07T21:31:01Z</dcterms:modified>
</cp:coreProperties>
</file>