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7"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E9D204-5ECD-45BD-8820-A1756E42182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98104C-1E10-4C57-9F78-9CCB32E94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772FAA0-E50B-49D8-A7F3-F22CC6637253}"/>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6C97578F-2D70-4903-A963-45D7AAB71D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6DC6C4-7ABE-4072-8971-C0E8827A2147}"/>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398618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439B17-DC64-4433-B578-4922801362B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29FCFB-A896-4D79-B8FB-82AD3C2E1F6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BC8ADF-3CA3-45F8-B2EA-4F939E46176A}"/>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FD1C21CC-19A9-47B3-9522-2D3059EC8A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6EBED2-C199-49A2-B613-942339C1C187}"/>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23171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78730BF-CB0B-4F9E-9999-6B97A9BA780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365753C-835D-4AC2-A7D0-862E4BE0E0F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373C36-F494-4996-82A6-09A3ECA0930E}"/>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0A1E2B83-678C-4EF1-8578-2D13328D07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B7DC8C-36B5-4FDB-BAF3-C82CCF6247D3}"/>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320590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DDFCB-2DBF-42DC-B80B-D344D0FFBBF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7C80FD-3C0B-4C57-B42A-DC290618423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998A36-1C17-494C-AFA7-A03055C06063}"/>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32346D25-133E-4CB6-BF6B-5C13A0F50A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CEB0CA-E4EF-42CB-8CA1-2EDCB3362205}"/>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400008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70E74F-90B9-4217-A0B3-CF338514D23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6D8385-737F-4036-9F59-C07778F2D8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0DFB5CD-8AF3-4014-8836-423B87DA9E46}"/>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09E6EF16-CC7B-41D2-950D-2E8BC1E038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2428C4-CA8A-401B-90BA-D22453A86848}"/>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890528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5F7855-6399-4678-ABC4-27B6E427F7A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E82A729-C7DC-4593-9904-BFCB54B48A2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754ED9F-3C29-43EF-BACA-A2C9FE329A6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7933A0C-9A1F-42AF-B395-B42552290759}"/>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6" name="フッター プレースホルダー 5">
            <a:extLst>
              <a:ext uri="{FF2B5EF4-FFF2-40B4-BE49-F238E27FC236}">
                <a16:creationId xmlns:a16="http://schemas.microsoft.com/office/drawing/2014/main" id="{0A2DBB4C-54D8-42E4-8BCC-23D8627D66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5A84955-DECB-4950-8BF8-CBBA32B63DF5}"/>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303537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B7208E-4DAF-4442-8353-DB84F5A709E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BF0849-C147-4772-BBA3-59A1B43AA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070BF43-3985-4E88-8D0C-59B72EE45B3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F4B047F-04B9-4684-9A09-7DC79815AF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B3B8FD6-8E10-47E7-8A79-768F74CBAEE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57CDD00-2002-49BB-8217-2AF03E80C896}"/>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8" name="フッター プレースホルダー 7">
            <a:extLst>
              <a:ext uri="{FF2B5EF4-FFF2-40B4-BE49-F238E27FC236}">
                <a16:creationId xmlns:a16="http://schemas.microsoft.com/office/drawing/2014/main" id="{6A492708-1EE7-4CB6-B7DC-33866FA9719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9B3AC9A-50D1-4E9C-A921-E7616BF40AEF}"/>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1487358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64EBF1-BE16-4E99-BA97-0EFAA301E55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396EF33-F0C4-4463-B382-7D9E9285DE5D}"/>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4" name="フッター プレースホルダー 3">
            <a:extLst>
              <a:ext uri="{FF2B5EF4-FFF2-40B4-BE49-F238E27FC236}">
                <a16:creationId xmlns:a16="http://schemas.microsoft.com/office/drawing/2014/main" id="{1BEE941C-11B7-4680-B113-A0D2CDFF99A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D3DE182-340B-44FE-AD4B-18A31AB1AF53}"/>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3107650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F5D432-3ED8-4946-AA76-1D782C0F8751}"/>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3" name="フッター プレースホルダー 2">
            <a:extLst>
              <a:ext uri="{FF2B5EF4-FFF2-40B4-BE49-F238E27FC236}">
                <a16:creationId xmlns:a16="http://schemas.microsoft.com/office/drawing/2014/main" id="{588EEC50-0FDF-44D0-8EF3-EAA31A933F6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620241D-0230-4992-ACBA-2F444792801E}"/>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381167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AF8ED9-D072-4DBF-86D7-E68DC3207C4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8F9232-AA52-4EAA-88CF-8D3C91B5FB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8134A87-31C6-435F-AF60-68F0A6CBBC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06C85F7-0E78-4E1B-9FE8-B63A91598F28}"/>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6" name="フッター プレースホルダー 5">
            <a:extLst>
              <a:ext uri="{FF2B5EF4-FFF2-40B4-BE49-F238E27FC236}">
                <a16:creationId xmlns:a16="http://schemas.microsoft.com/office/drawing/2014/main" id="{E2862BA7-FA78-456C-9990-72DC77BDD9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9126E5D-2ED7-482B-80F8-D93298FF2D6E}"/>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109628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DD91B-3803-4989-A6F9-398F67C14B4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37590CE-63E7-4D51-840F-73B44BA981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8504313-9A69-4CDB-9E4A-A82642FC5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D9313EB-A046-4222-AEC4-BF4359D6BC1A}"/>
              </a:ext>
            </a:extLst>
          </p:cNvPr>
          <p:cNvSpPr>
            <a:spLocks noGrp="1"/>
          </p:cNvSpPr>
          <p:nvPr>
            <p:ph type="dt" sz="half" idx="10"/>
          </p:nvPr>
        </p:nvSpPr>
        <p:spPr/>
        <p:txBody>
          <a:bodyPr/>
          <a:lstStyle/>
          <a:p>
            <a:fld id="{BBF19B25-0859-4850-A269-22020E2BA71E}" type="datetimeFigureOut">
              <a:rPr kumimoji="1" lang="ja-JP" altLang="en-US" smtClean="0"/>
              <a:t>2020/3/27</a:t>
            </a:fld>
            <a:endParaRPr kumimoji="1" lang="ja-JP" altLang="en-US"/>
          </a:p>
        </p:txBody>
      </p:sp>
      <p:sp>
        <p:nvSpPr>
          <p:cNvPr id="6" name="フッター プレースホルダー 5">
            <a:extLst>
              <a:ext uri="{FF2B5EF4-FFF2-40B4-BE49-F238E27FC236}">
                <a16:creationId xmlns:a16="http://schemas.microsoft.com/office/drawing/2014/main" id="{583271CE-AAFC-4F85-9E51-3FB34D95CD4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5AC90B9-6B8C-4B11-99D5-C4931F8863C4}"/>
              </a:ext>
            </a:extLst>
          </p:cNvPr>
          <p:cNvSpPr>
            <a:spLocks noGrp="1"/>
          </p:cNvSpPr>
          <p:nvPr>
            <p:ph type="sldNum" sz="quarter" idx="12"/>
          </p:nvPr>
        </p:nvSpPr>
        <p:spPr/>
        <p:txBody>
          <a:body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40508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63AB2A3-7FF2-4F42-AC50-94EA33C083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D86CF3A-A3EA-49DE-A765-B5C0EE675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9834CD-A83D-49BF-B2DE-15D124167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19B25-0859-4850-A269-22020E2BA71E}" type="datetimeFigureOut">
              <a:rPr kumimoji="1" lang="ja-JP" altLang="en-US" smtClean="0"/>
              <a:t>2020/3/27</a:t>
            </a:fld>
            <a:endParaRPr kumimoji="1" lang="ja-JP" altLang="en-US"/>
          </a:p>
        </p:txBody>
      </p:sp>
      <p:sp>
        <p:nvSpPr>
          <p:cNvPr id="5" name="フッター プレースホルダー 4">
            <a:extLst>
              <a:ext uri="{FF2B5EF4-FFF2-40B4-BE49-F238E27FC236}">
                <a16:creationId xmlns:a16="http://schemas.microsoft.com/office/drawing/2014/main" id="{0F1BE9CF-0A0A-4E0C-B73E-AFDB1273F1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B3A7563-3C57-4399-B7A2-6CC3E5BA9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511CE-3481-400A-921F-E54A137C8B02}" type="slidenum">
              <a:rPr kumimoji="1" lang="ja-JP" altLang="en-US" smtClean="0"/>
              <a:t>‹#›</a:t>
            </a:fld>
            <a:endParaRPr kumimoji="1" lang="ja-JP" altLang="en-US"/>
          </a:p>
        </p:txBody>
      </p:sp>
    </p:spTree>
    <p:extLst>
      <p:ext uri="{BB962C8B-B14F-4D97-AF65-F5344CB8AC3E}">
        <p14:creationId xmlns:p14="http://schemas.microsoft.com/office/powerpoint/2010/main" val="4208476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a:extLst>
              <a:ext uri="{FF2B5EF4-FFF2-40B4-BE49-F238E27FC236}">
                <a16:creationId xmlns:a16="http://schemas.microsoft.com/office/drawing/2014/main" id="{F1ABFE45-5403-42EE-AD69-01CF6818BF82}"/>
              </a:ext>
            </a:extLst>
          </p:cNvPr>
          <p:cNvSpPr txBox="1">
            <a:spLocks/>
          </p:cNvSpPr>
          <p:nvPr/>
        </p:nvSpPr>
        <p:spPr bwMode="auto">
          <a:xfrm>
            <a:off x="1991543" y="980729"/>
            <a:ext cx="8195645" cy="2602259"/>
          </a:xfrm>
          <a:prstGeom prst="rect">
            <a:avLst/>
          </a:prstGeom>
          <a:solidFill>
            <a:srgbClr val="FFC000"/>
          </a:solidFill>
          <a:ln w="6350" cap="flat" cmpd="sng" algn="ctr">
            <a:solidFill>
              <a:srgbClr val="000000"/>
            </a:solidFill>
            <a:prstDash val="solid"/>
            <a:miter lim="800000"/>
            <a:headEnd/>
            <a:tailEnd/>
          </a:ln>
          <a:effectLst>
            <a:outerShdw blurRad="40000" dist="20000" dir="5400000" rotWithShape="0">
              <a:srgbClr val="000000">
                <a:alpha val="38000"/>
              </a:srgbClr>
            </a:outerShdw>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第１０</a:t>
            </a:r>
            <a:r>
              <a:rPr kumimoji="1" lang="en-US" altLang="ja-JP" sz="4400" b="0" i="0" u="none" strike="noStrike" kern="0" cap="none" spc="0" normalizeH="0" baseline="0" noProof="0" dirty="0">
                <a:ln>
                  <a:noFill/>
                </a:ln>
                <a:solidFill>
                  <a:srgbClr val="000000"/>
                </a:solidFill>
                <a:effectLst/>
                <a:uLnTx/>
                <a:uFillTx/>
                <a:latin typeface="Arial"/>
                <a:ea typeface="ＭＳ Ｐゴシック"/>
                <a:cs typeface="+mn-cs"/>
              </a:rPr>
              <a:t>5</a:t>
            </a: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回　薬剤師国家試験　</a:t>
            </a:r>
            <a:br>
              <a:rPr kumimoji="1" lang="en-US" altLang="zh-TW" sz="4400" b="0" i="0" u="none" strike="noStrike" kern="0" cap="none" spc="0" normalizeH="0" baseline="0" noProof="0" dirty="0">
                <a:ln>
                  <a:noFill/>
                </a:ln>
                <a:solidFill>
                  <a:srgbClr val="000000"/>
                </a:solidFill>
                <a:effectLst/>
                <a:uLnTx/>
                <a:uFillTx/>
                <a:latin typeface="Arial"/>
                <a:ea typeface="ＭＳ Ｐゴシック"/>
                <a:cs typeface="+mn-cs"/>
              </a:rPr>
            </a:br>
            <a:r>
              <a:rPr kumimoji="1" lang="ja-JP" altLang="en-US" sz="4400" b="0" i="0" u="none" strike="noStrike" kern="0" cap="none" spc="0" normalizeH="0" baseline="0" noProof="0" dirty="0">
                <a:ln>
                  <a:noFill/>
                </a:ln>
                <a:solidFill>
                  <a:srgbClr val="000000"/>
                </a:solidFill>
                <a:effectLst/>
                <a:uLnTx/>
                <a:uFillTx/>
                <a:latin typeface="Arial"/>
                <a:ea typeface="ＭＳ Ｐゴシック"/>
                <a:cs typeface="+mn-cs"/>
              </a:rPr>
              <a:t>学校薬剤師が知っておくべき</a:t>
            </a: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問題</a:t>
            </a:r>
            <a:b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br>
            <a:endParaRPr kumimoji="1" lang="ja-JP" altLang="en-US" sz="4400" b="0" i="0" u="none" strike="noStrike" kern="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99823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8DC5517-3AF5-4B30-8F02-84E0A8EB1790}"/>
              </a:ext>
            </a:extLst>
          </p:cNvPr>
          <p:cNvSpPr/>
          <p:nvPr/>
        </p:nvSpPr>
        <p:spPr>
          <a:xfrm>
            <a:off x="421341" y="645459"/>
            <a:ext cx="11474824" cy="5632311"/>
          </a:xfrm>
          <a:prstGeom prst="rect">
            <a:avLst/>
          </a:prstGeom>
        </p:spPr>
        <p:txBody>
          <a:bodyPr wrap="square">
            <a:spAutoFit/>
          </a:bodyPr>
          <a:lstStyle/>
          <a:p>
            <a:r>
              <a:rPr lang="ja-JP" altLang="en-US" sz="2400" dirty="0"/>
              <a:t>問</a:t>
            </a:r>
            <a:r>
              <a:rPr lang="en-US" altLang="ja-JP" sz="2400" dirty="0"/>
              <a:t>241</a:t>
            </a:r>
            <a:r>
              <a:rPr lang="ja-JP" altLang="en-US" sz="2400" dirty="0"/>
              <a:t>（衛生）</a:t>
            </a:r>
          </a:p>
          <a:p>
            <a:r>
              <a:rPr lang="ja-JP" altLang="en-US" sz="2400" dirty="0"/>
              <a:t>コカインの構造、代謝及び作用機序に関する記述のうち、正しいのはどれか。</a:t>
            </a:r>
            <a:r>
              <a:rPr lang="en-US" altLang="ja-JP" sz="2400" dirty="0"/>
              <a:t>2</a:t>
            </a:r>
            <a:r>
              <a:rPr lang="ja-JP" altLang="en-US" sz="2400" dirty="0"/>
              <a:t>つ選べ。</a:t>
            </a:r>
          </a:p>
          <a:p>
            <a:endParaRPr lang="en-US" altLang="ja-JP" sz="2400" dirty="0"/>
          </a:p>
          <a:p>
            <a:endParaRPr lang="en-US" altLang="ja-JP" sz="2400" dirty="0"/>
          </a:p>
          <a:p>
            <a:r>
              <a:rPr lang="en-US" altLang="ja-JP" sz="2400" dirty="0"/>
              <a:t>1</a:t>
            </a:r>
            <a:r>
              <a:rPr lang="ja-JP" altLang="en-US" sz="2400" dirty="0"/>
              <a:t>　神経伝達物質ドパミンと同様の骨格を有している。</a:t>
            </a:r>
            <a:endParaRPr lang="en-US" altLang="ja-JP" sz="2400" dirty="0"/>
          </a:p>
          <a:p>
            <a:endParaRPr lang="ja-JP" altLang="en-US" sz="2400" dirty="0"/>
          </a:p>
          <a:p>
            <a:r>
              <a:rPr lang="en-US" altLang="ja-JP" sz="2400" dirty="0"/>
              <a:t>2</a:t>
            </a:r>
            <a:r>
              <a:rPr lang="ja-JP" altLang="en-US" sz="2400" dirty="0"/>
              <a:t>　バルビツール酸誘導体と同様に、中枢抑制作用を示す。</a:t>
            </a:r>
          </a:p>
          <a:p>
            <a:endParaRPr lang="en-US" altLang="ja-JP" sz="2400" dirty="0"/>
          </a:p>
          <a:p>
            <a:r>
              <a:rPr lang="en-US" altLang="ja-JP" sz="2400" dirty="0"/>
              <a:t>3</a:t>
            </a:r>
            <a:r>
              <a:rPr lang="ja-JP" altLang="en-US" sz="2400" dirty="0"/>
              <a:t>　耐性が生じるのは、代謝物として</a:t>
            </a:r>
            <a:r>
              <a:rPr lang="en-US" altLang="ja-JP" sz="2400" dirty="0"/>
              <a:t>D9︲</a:t>
            </a:r>
            <a:r>
              <a:rPr lang="ja-JP" altLang="en-US" sz="2400" dirty="0"/>
              <a:t>テトラヒドロカンナビノールが生成するためである。</a:t>
            </a:r>
          </a:p>
          <a:p>
            <a:endParaRPr lang="en-US" altLang="ja-JP" sz="2400" dirty="0"/>
          </a:p>
          <a:p>
            <a:r>
              <a:rPr lang="en-US" altLang="ja-JP" sz="2400" dirty="0"/>
              <a:t>4</a:t>
            </a:r>
            <a:r>
              <a:rPr lang="ja-JP" altLang="en-US" sz="2400" dirty="0"/>
              <a:t>　妊婦が摂取すると、血管収縮作用により胎児への血流量が減少する。</a:t>
            </a:r>
          </a:p>
          <a:p>
            <a:endParaRPr lang="en-US" altLang="ja-JP" sz="2400" dirty="0"/>
          </a:p>
          <a:p>
            <a:r>
              <a:rPr lang="en-US" altLang="ja-JP" sz="2400" dirty="0"/>
              <a:t>5</a:t>
            </a:r>
            <a:r>
              <a:rPr lang="ja-JP" altLang="en-US" sz="2400" dirty="0"/>
              <a:t>　体内で速やかに加水分解され、尿中に排泄される。</a:t>
            </a:r>
          </a:p>
        </p:txBody>
      </p:sp>
      <p:sp>
        <p:nvSpPr>
          <p:cNvPr id="3" name="円: 塗りつぶしなし 2">
            <a:extLst>
              <a:ext uri="{FF2B5EF4-FFF2-40B4-BE49-F238E27FC236}">
                <a16:creationId xmlns:a16="http://schemas.microsoft.com/office/drawing/2014/main" id="{33910A28-F819-491A-8EC9-432BC5366E4E}"/>
              </a:ext>
            </a:extLst>
          </p:cNvPr>
          <p:cNvSpPr/>
          <p:nvPr/>
        </p:nvSpPr>
        <p:spPr>
          <a:xfrm>
            <a:off x="421341" y="5047129"/>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円: 塗りつぶしなし 3">
            <a:extLst>
              <a:ext uri="{FF2B5EF4-FFF2-40B4-BE49-F238E27FC236}">
                <a16:creationId xmlns:a16="http://schemas.microsoft.com/office/drawing/2014/main" id="{25EEDE70-CAFE-4A45-912D-FEA84D5A1F6A}"/>
              </a:ext>
            </a:extLst>
          </p:cNvPr>
          <p:cNvSpPr/>
          <p:nvPr/>
        </p:nvSpPr>
        <p:spPr>
          <a:xfrm>
            <a:off x="421341" y="5773270"/>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9975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3F1B00B-1AD1-4EEA-9C72-9CAB72762683}"/>
              </a:ext>
            </a:extLst>
          </p:cNvPr>
          <p:cNvSpPr/>
          <p:nvPr/>
        </p:nvSpPr>
        <p:spPr>
          <a:xfrm>
            <a:off x="358587" y="430305"/>
            <a:ext cx="11385177" cy="6278642"/>
          </a:xfrm>
          <a:prstGeom prst="rect">
            <a:avLst/>
          </a:prstGeom>
        </p:spPr>
        <p:txBody>
          <a:bodyPr wrap="square">
            <a:spAutoFit/>
          </a:bodyPr>
          <a:lstStyle/>
          <a:p>
            <a:r>
              <a:rPr lang="ja-JP" altLang="en-US" sz="2400" dirty="0"/>
              <a:t>問</a:t>
            </a:r>
            <a:r>
              <a:rPr lang="en-US" altLang="ja-JP" sz="2400" dirty="0"/>
              <a:t>318−319</a:t>
            </a:r>
            <a:r>
              <a:rPr lang="ja-JP" altLang="en-US" sz="2400" dirty="0"/>
              <a:t>　保険薬局に勤務して</a:t>
            </a:r>
            <a:r>
              <a:rPr lang="en-US" altLang="ja-JP" sz="2400" dirty="0"/>
              <a:t>3</a:t>
            </a:r>
            <a:r>
              <a:rPr lang="ja-JP" altLang="en-US" sz="2400" dirty="0"/>
              <a:t> 年が経過した薬剤師が、今年度から近隣の中学校の学校薬剤師を担当することになった。</a:t>
            </a:r>
            <a:r>
              <a:rPr lang="en-US" altLang="ja-JP" sz="2400" dirty="0"/>
              <a:t>1</a:t>
            </a:r>
            <a:r>
              <a:rPr lang="ja-JP" altLang="en-US" sz="2400" dirty="0"/>
              <a:t> ヶ月後には薬物乱用防止教室での講師を担当することになっている。そのため、学校保健安全法の内容を確認することにした。</a:t>
            </a:r>
          </a:p>
          <a:p>
            <a:endParaRPr lang="en-US" altLang="ja-JP" sz="2400" dirty="0"/>
          </a:p>
          <a:p>
            <a:r>
              <a:rPr lang="ja-JP" altLang="en-US" sz="2400" dirty="0"/>
              <a:t>問</a:t>
            </a:r>
            <a:r>
              <a:rPr lang="en-US" altLang="ja-JP" sz="2400" dirty="0"/>
              <a:t>318</a:t>
            </a:r>
            <a:r>
              <a:rPr lang="ja-JP" altLang="en-US" sz="2400" dirty="0"/>
              <a:t>（法規・制度・倫理）</a:t>
            </a:r>
          </a:p>
          <a:p>
            <a:r>
              <a:rPr lang="ja-JP" altLang="en-US" sz="2400" dirty="0"/>
              <a:t>この法律に基づく学校薬剤師の職務として、適切でないのはどれか。</a:t>
            </a:r>
            <a:r>
              <a:rPr lang="en-US" altLang="ja-JP" sz="2400" dirty="0"/>
              <a:t>1</a:t>
            </a:r>
            <a:r>
              <a:rPr lang="ja-JP" altLang="en-US" sz="2400" dirty="0"/>
              <a:t>つ選べ。</a:t>
            </a:r>
          </a:p>
          <a:p>
            <a:endParaRPr lang="en-US" altLang="ja-JP" dirty="0"/>
          </a:p>
          <a:p>
            <a:r>
              <a:rPr lang="en-US" altLang="ja-JP" sz="2400" dirty="0"/>
              <a:t>1</a:t>
            </a:r>
            <a:r>
              <a:rPr lang="ja-JP" altLang="en-US" sz="2400" dirty="0"/>
              <a:t>　学校安全計画の立案への参与</a:t>
            </a:r>
          </a:p>
          <a:p>
            <a:endParaRPr lang="en-US" altLang="ja-JP" sz="2400" dirty="0"/>
          </a:p>
          <a:p>
            <a:r>
              <a:rPr lang="en-US" altLang="ja-JP" sz="2400" dirty="0"/>
              <a:t>2</a:t>
            </a:r>
            <a:r>
              <a:rPr lang="ja-JP" altLang="en-US" sz="2400" dirty="0"/>
              <a:t>　環境衛生検査の実施</a:t>
            </a:r>
          </a:p>
          <a:p>
            <a:endParaRPr lang="en-US" altLang="ja-JP" sz="2400" dirty="0"/>
          </a:p>
          <a:p>
            <a:r>
              <a:rPr lang="en-US" altLang="ja-JP" sz="2400" dirty="0"/>
              <a:t>3</a:t>
            </a:r>
            <a:r>
              <a:rPr lang="ja-JP" altLang="en-US" sz="2400" dirty="0"/>
              <a:t>　学校環境衛生の指導と助言</a:t>
            </a:r>
          </a:p>
          <a:p>
            <a:endParaRPr lang="en-US" altLang="ja-JP" sz="2400" dirty="0"/>
          </a:p>
          <a:p>
            <a:r>
              <a:rPr lang="en-US" altLang="ja-JP" sz="2400" dirty="0"/>
              <a:t>4</a:t>
            </a:r>
            <a:r>
              <a:rPr lang="ja-JP" altLang="en-US" sz="2400" dirty="0"/>
              <a:t>　学校において使用する医薬品に関する指導と助言</a:t>
            </a:r>
          </a:p>
          <a:p>
            <a:endParaRPr lang="en-US" altLang="ja-JP" sz="2400" dirty="0"/>
          </a:p>
          <a:p>
            <a:r>
              <a:rPr lang="en-US" altLang="ja-JP" sz="2400" dirty="0"/>
              <a:t>5</a:t>
            </a:r>
            <a:r>
              <a:rPr lang="ja-JP" altLang="en-US" sz="2400" dirty="0"/>
              <a:t>　健康診断の実施</a:t>
            </a:r>
          </a:p>
        </p:txBody>
      </p:sp>
      <p:sp>
        <p:nvSpPr>
          <p:cNvPr id="3" name="円: 塗りつぶしなし 2">
            <a:extLst>
              <a:ext uri="{FF2B5EF4-FFF2-40B4-BE49-F238E27FC236}">
                <a16:creationId xmlns:a16="http://schemas.microsoft.com/office/drawing/2014/main" id="{3E2D0B76-7053-4DE3-9A35-91EE5ABA3D08}"/>
              </a:ext>
            </a:extLst>
          </p:cNvPr>
          <p:cNvSpPr/>
          <p:nvPr/>
        </p:nvSpPr>
        <p:spPr>
          <a:xfrm>
            <a:off x="358587" y="6208059"/>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55167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9047598-261C-4019-8C3A-C4829DA6629F}"/>
              </a:ext>
            </a:extLst>
          </p:cNvPr>
          <p:cNvSpPr/>
          <p:nvPr/>
        </p:nvSpPr>
        <p:spPr>
          <a:xfrm>
            <a:off x="645459" y="654423"/>
            <a:ext cx="10936941" cy="4893647"/>
          </a:xfrm>
          <a:prstGeom prst="rect">
            <a:avLst/>
          </a:prstGeom>
        </p:spPr>
        <p:txBody>
          <a:bodyPr wrap="square">
            <a:spAutoFit/>
          </a:bodyPr>
          <a:lstStyle/>
          <a:p>
            <a:r>
              <a:rPr lang="ja-JP" altLang="en-US" sz="2400" dirty="0"/>
              <a:t>問</a:t>
            </a:r>
            <a:r>
              <a:rPr lang="en-US" altLang="ja-JP" sz="2400" dirty="0"/>
              <a:t>319</a:t>
            </a:r>
            <a:r>
              <a:rPr lang="ja-JP" altLang="en-US" sz="2400" dirty="0"/>
              <a:t>（実務）</a:t>
            </a:r>
          </a:p>
          <a:p>
            <a:r>
              <a:rPr lang="ja-JP" altLang="en-US" sz="2400" dirty="0"/>
              <a:t>この薬剤師が行う薬物乱用防止教室に関する記述のうち、適切なのはどれか。</a:t>
            </a:r>
            <a:r>
              <a:rPr lang="en-US" altLang="ja-JP" sz="2400" dirty="0"/>
              <a:t>2</a:t>
            </a:r>
            <a:r>
              <a:rPr lang="ja-JP" altLang="en-US" sz="2400" dirty="0"/>
              <a:t>つ選べ。</a:t>
            </a:r>
          </a:p>
          <a:p>
            <a:endParaRPr lang="en-US" altLang="ja-JP" sz="2400" dirty="0"/>
          </a:p>
          <a:p>
            <a:r>
              <a:rPr lang="en-US" altLang="ja-JP" sz="2400" dirty="0"/>
              <a:t>1</a:t>
            </a:r>
            <a:r>
              <a:rPr lang="ja-JP" altLang="en-US" sz="2400" dirty="0"/>
              <a:t>　薬物乱用防止に関する講演は薬剤師に特化した職務である。</a:t>
            </a:r>
          </a:p>
          <a:p>
            <a:endParaRPr lang="en-US" altLang="ja-JP" sz="2400" dirty="0"/>
          </a:p>
          <a:p>
            <a:r>
              <a:rPr lang="en-US" altLang="ja-JP" sz="2400" dirty="0"/>
              <a:t>2</a:t>
            </a:r>
            <a:r>
              <a:rPr lang="ja-JP" altLang="en-US" sz="2400" dirty="0"/>
              <a:t>　麻薬の廃棄方法について説明する。</a:t>
            </a:r>
          </a:p>
          <a:p>
            <a:endParaRPr lang="en-US" altLang="ja-JP" sz="2400" dirty="0"/>
          </a:p>
          <a:p>
            <a:r>
              <a:rPr lang="en-US" altLang="ja-JP" sz="2400" dirty="0"/>
              <a:t>3</a:t>
            </a:r>
            <a:r>
              <a:rPr lang="ja-JP" altLang="en-US" sz="2400" dirty="0"/>
              <a:t>　薬物乱用が心身に及ぼす影響について説明する。</a:t>
            </a:r>
          </a:p>
          <a:p>
            <a:endParaRPr lang="en-US" altLang="ja-JP" sz="2400" dirty="0"/>
          </a:p>
          <a:p>
            <a:r>
              <a:rPr lang="en-US" altLang="ja-JP" sz="2400" dirty="0"/>
              <a:t>4</a:t>
            </a:r>
            <a:r>
              <a:rPr lang="ja-JP" altLang="en-US" sz="2400" dirty="0"/>
              <a:t>　麻薬・覚せい剤に関する基礎知識について説明する。</a:t>
            </a:r>
          </a:p>
          <a:p>
            <a:endParaRPr lang="en-US" altLang="ja-JP" sz="2400" dirty="0"/>
          </a:p>
          <a:p>
            <a:r>
              <a:rPr lang="en-US" altLang="ja-JP" sz="2400" dirty="0"/>
              <a:t>5</a:t>
            </a:r>
            <a:r>
              <a:rPr lang="ja-JP" altLang="en-US" sz="2400" dirty="0"/>
              <a:t>　薬物乱用とは、何回も繰り返して薬物を使用することであると説明する。</a:t>
            </a:r>
          </a:p>
        </p:txBody>
      </p:sp>
      <p:sp>
        <p:nvSpPr>
          <p:cNvPr id="3" name="円: 塗りつぶしなし 2">
            <a:extLst>
              <a:ext uri="{FF2B5EF4-FFF2-40B4-BE49-F238E27FC236}">
                <a16:creationId xmlns:a16="http://schemas.microsoft.com/office/drawing/2014/main" id="{1AE60B16-1A2F-4A6A-9BCD-C2ACD09BA3FA}"/>
              </a:ext>
            </a:extLst>
          </p:cNvPr>
          <p:cNvSpPr/>
          <p:nvPr/>
        </p:nvSpPr>
        <p:spPr>
          <a:xfrm>
            <a:off x="654424" y="3594847"/>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円: 塗りつぶしなし 3">
            <a:extLst>
              <a:ext uri="{FF2B5EF4-FFF2-40B4-BE49-F238E27FC236}">
                <a16:creationId xmlns:a16="http://schemas.microsoft.com/office/drawing/2014/main" id="{E9A206D4-C387-44F2-B4A2-B8BFAEB2E96F}"/>
              </a:ext>
            </a:extLst>
          </p:cNvPr>
          <p:cNvSpPr/>
          <p:nvPr/>
        </p:nvSpPr>
        <p:spPr>
          <a:xfrm>
            <a:off x="654424" y="4276164"/>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76656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1B1A255-9924-490C-AC52-E4355C1F9CD3}"/>
              </a:ext>
            </a:extLst>
          </p:cNvPr>
          <p:cNvSpPr/>
          <p:nvPr/>
        </p:nvSpPr>
        <p:spPr>
          <a:xfrm>
            <a:off x="457200" y="124216"/>
            <a:ext cx="11196917" cy="830997"/>
          </a:xfrm>
          <a:prstGeom prst="rect">
            <a:avLst/>
          </a:prstGeom>
        </p:spPr>
        <p:txBody>
          <a:bodyPr wrap="square">
            <a:spAutoFit/>
          </a:bodyPr>
          <a:lstStyle/>
          <a:p>
            <a:r>
              <a:rPr lang="ja-JP" altLang="en-US" sz="2400" dirty="0"/>
              <a:t>問</a:t>
            </a:r>
            <a:r>
              <a:rPr lang="en-US" altLang="ja-JP" sz="2400" dirty="0"/>
              <a:t>345</a:t>
            </a:r>
            <a:r>
              <a:rPr lang="ja-JP" altLang="en-US" sz="2400" dirty="0"/>
              <a:t>　学校薬剤師が中学校の生徒を対象に医薬品の適切な使い方に関する授業を行っている。以下の図を用いて説明できる内容はどれか。</a:t>
            </a:r>
            <a:r>
              <a:rPr lang="en-US" altLang="ja-JP" sz="2400" dirty="0"/>
              <a:t>2</a:t>
            </a:r>
            <a:r>
              <a:rPr lang="ja-JP" altLang="en-US" sz="2400" dirty="0"/>
              <a:t>つ選べ。</a:t>
            </a:r>
          </a:p>
        </p:txBody>
      </p:sp>
      <p:sp>
        <p:nvSpPr>
          <p:cNvPr id="3" name="正方形/長方形 2">
            <a:extLst>
              <a:ext uri="{FF2B5EF4-FFF2-40B4-BE49-F238E27FC236}">
                <a16:creationId xmlns:a16="http://schemas.microsoft.com/office/drawing/2014/main" id="{658467E9-E4E4-42B2-B5BA-BCB549EB6CF6}"/>
              </a:ext>
            </a:extLst>
          </p:cNvPr>
          <p:cNvSpPr/>
          <p:nvPr/>
        </p:nvSpPr>
        <p:spPr>
          <a:xfrm>
            <a:off x="600635" y="3818965"/>
            <a:ext cx="10892117" cy="2862322"/>
          </a:xfrm>
          <a:prstGeom prst="rect">
            <a:avLst/>
          </a:prstGeom>
        </p:spPr>
        <p:txBody>
          <a:bodyPr wrap="square">
            <a:spAutoFit/>
          </a:bodyPr>
          <a:lstStyle/>
          <a:p>
            <a:r>
              <a:rPr lang="en-US" altLang="ja-JP" sz="2000" dirty="0"/>
              <a:t>1</a:t>
            </a:r>
            <a:r>
              <a:rPr lang="ja-JP" altLang="en-US" sz="2000" dirty="0"/>
              <a:t>　このお薬は</a:t>
            </a:r>
            <a:r>
              <a:rPr lang="en-US" altLang="ja-JP" sz="2000" dirty="0"/>
              <a:t>1</a:t>
            </a:r>
            <a:r>
              <a:rPr lang="ja-JP" altLang="en-US" sz="2000" dirty="0"/>
              <a:t> 日</a:t>
            </a:r>
            <a:r>
              <a:rPr lang="en-US" altLang="ja-JP" sz="2000" dirty="0"/>
              <a:t>3</a:t>
            </a:r>
            <a:r>
              <a:rPr lang="ja-JP" altLang="en-US" sz="2000" dirty="0"/>
              <a:t> 回朝昼夕に飲むと効果が得られます。</a:t>
            </a:r>
            <a:endParaRPr lang="en-US" altLang="ja-JP" sz="2000" dirty="0"/>
          </a:p>
          <a:p>
            <a:endParaRPr lang="ja-JP" altLang="en-US" sz="2000" dirty="0"/>
          </a:p>
          <a:p>
            <a:r>
              <a:rPr lang="en-US" altLang="ja-JP" sz="2000" dirty="0"/>
              <a:t>2</a:t>
            </a:r>
            <a:r>
              <a:rPr lang="ja-JP" altLang="en-US" sz="2000" dirty="0"/>
              <a:t>　</a:t>
            </a:r>
            <a:r>
              <a:rPr lang="en-US" altLang="ja-JP" sz="2000" dirty="0"/>
              <a:t>1</a:t>
            </a:r>
            <a:r>
              <a:rPr lang="ja-JP" altLang="en-US" sz="2000" dirty="0"/>
              <a:t> 日</a:t>
            </a:r>
            <a:r>
              <a:rPr lang="en-US" altLang="ja-JP" sz="2000" dirty="0"/>
              <a:t>3</a:t>
            </a:r>
            <a:r>
              <a:rPr lang="ja-JP" altLang="en-US" sz="2000" dirty="0"/>
              <a:t> 回朝昼夕に飲んでも中毒が出ることがあります。</a:t>
            </a:r>
            <a:endParaRPr lang="en-US" altLang="ja-JP" sz="2000" dirty="0"/>
          </a:p>
          <a:p>
            <a:endParaRPr lang="ja-JP" altLang="en-US" sz="2000" dirty="0"/>
          </a:p>
          <a:p>
            <a:r>
              <a:rPr lang="en-US" altLang="ja-JP" sz="2000" dirty="0"/>
              <a:t>3</a:t>
            </a:r>
            <a:r>
              <a:rPr lang="ja-JP" altLang="en-US" sz="2000" dirty="0"/>
              <a:t>　飲み忘れた場合、気づいたときに飲めば問題ありません。</a:t>
            </a:r>
            <a:endParaRPr lang="en-US" altLang="ja-JP" sz="2000" dirty="0"/>
          </a:p>
          <a:p>
            <a:endParaRPr lang="ja-JP" altLang="en-US" sz="2000" dirty="0"/>
          </a:p>
          <a:p>
            <a:r>
              <a:rPr lang="en-US" altLang="ja-JP" sz="2000" dirty="0"/>
              <a:t>4</a:t>
            </a:r>
            <a:r>
              <a:rPr lang="ja-JP" altLang="en-US" sz="2000" dirty="0"/>
              <a:t>　飲み忘れた分を合わせて次回に</a:t>
            </a:r>
            <a:r>
              <a:rPr lang="en-US" altLang="ja-JP" sz="2000" dirty="0"/>
              <a:t>2</a:t>
            </a:r>
            <a:r>
              <a:rPr lang="ja-JP" altLang="en-US" sz="2000" dirty="0"/>
              <a:t> 回分飲むと中毒が出るので危険です。</a:t>
            </a:r>
            <a:endParaRPr lang="en-US" altLang="ja-JP" sz="2000" dirty="0"/>
          </a:p>
          <a:p>
            <a:endParaRPr lang="ja-JP" altLang="en-US" sz="2000" dirty="0"/>
          </a:p>
          <a:p>
            <a:r>
              <a:rPr lang="en-US" altLang="ja-JP" sz="2000" dirty="0"/>
              <a:t>5</a:t>
            </a:r>
            <a:r>
              <a:rPr lang="ja-JP" altLang="en-US" sz="2000" dirty="0"/>
              <a:t>　飲み忘れた分は飲まずに、次回に</a:t>
            </a:r>
            <a:r>
              <a:rPr lang="en-US" altLang="ja-JP" sz="2000" dirty="0"/>
              <a:t>1</a:t>
            </a:r>
            <a:r>
              <a:rPr lang="ja-JP" altLang="en-US" sz="2000" dirty="0"/>
              <a:t> 回分だけ飲めば十分な効果が得られます。</a:t>
            </a:r>
          </a:p>
        </p:txBody>
      </p:sp>
      <p:pic>
        <p:nvPicPr>
          <p:cNvPr id="4" name="図 3">
            <a:extLst>
              <a:ext uri="{FF2B5EF4-FFF2-40B4-BE49-F238E27FC236}">
                <a16:creationId xmlns:a16="http://schemas.microsoft.com/office/drawing/2014/main" id="{08AB7D6E-3DB2-41BE-AE0F-7BA24BE404C3}"/>
              </a:ext>
            </a:extLst>
          </p:cNvPr>
          <p:cNvPicPr>
            <a:picLocks noChangeAspect="1"/>
          </p:cNvPicPr>
          <p:nvPr/>
        </p:nvPicPr>
        <p:blipFill rotWithShape="1">
          <a:blip r:embed="rId2"/>
          <a:srcRect l="6888" r="6857"/>
          <a:stretch/>
        </p:blipFill>
        <p:spPr>
          <a:xfrm>
            <a:off x="7503459" y="955213"/>
            <a:ext cx="4616823" cy="3461175"/>
          </a:xfrm>
          <a:prstGeom prst="rect">
            <a:avLst/>
          </a:prstGeom>
        </p:spPr>
      </p:pic>
      <p:sp>
        <p:nvSpPr>
          <p:cNvPr id="5" name="円: 塗りつぶしなし 4">
            <a:extLst>
              <a:ext uri="{FF2B5EF4-FFF2-40B4-BE49-F238E27FC236}">
                <a16:creationId xmlns:a16="http://schemas.microsoft.com/office/drawing/2014/main" id="{11ABCCE4-1145-4E92-8613-1830511D98E3}"/>
              </a:ext>
            </a:extLst>
          </p:cNvPr>
          <p:cNvSpPr/>
          <p:nvPr/>
        </p:nvSpPr>
        <p:spPr>
          <a:xfrm>
            <a:off x="600635" y="5593977"/>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円: 塗りつぶしなし 5">
            <a:extLst>
              <a:ext uri="{FF2B5EF4-FFF2-40B4-BE49-F238E27FC236}">
                <a16:creationId xmlns:a16="http://schemas.microsoft.com/office/drawing/2014/main" id="{5A533825-2F4D-49C2-B19A-A56447E7E15D}"/>
              </a:ext>
            </a:extLst>
          </p:cNvPr>
          <p:cNvSpPr/>
          <p:nvPr/>
        </p:nvSpPr>
        <p:spPr>
          <a:xfrm>
            <a:off x="600634" y="3818965"/>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76912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CE40D5B-878E-4B68-A53F-6639652D0271}"/>
              </a:ext>
            </a:extLst>
          </p:cNvPr>
          <p:cNvSpPr/>
          <p:nvPr/>
        </p:nvSpPr>
        <p:spPr>
          <a:xfrm>
            <a:off x="573741" y="519953"/>
            <a:ext cx="10587318" cy="4524315"/>
          </a:xfrm>
          <a:prstGeom prst="rect">
            <a:avLst/>
          </a:prstGeom>
        </p:spPr>
        <p:txBody>
          <a:bodyPr wrap="square">
            <a:spAutoFit/>
          </a:bodyPr>
          <a:lstStyle/>
          <a:p>
            <a:r>
              <a:rPr lang="ja-JP" altLang="en-US" sz="2400" dirty="0"/>
              <a:t>問</a:t>
            </a:r>
            <a:r>
              <a:rPr lang="en-US" altLang="ja-JP" sz="2400" dirty="0"/>
              <a:t>18</a:t>
            </a:r>
            <a:r>
              <a:rPr lang="ja-JP" altLang="en-US" sz="2400" dirty="0"/>
              <a:t>　食中毒を引き起こす自然毒のうち、植物に由来するのはどれか。</a:t>
            </a:r>
            <a:endParaRPr lang="en-US" altLang="ja-JP" sz="2400" dirty="0"/>
          </a:p>
          <a:p>
            <a:r>
              <a:rPr lang="ja-JP" altLang="en-US" sz="2400" dirty="0"/>
              <a:t>　　　</a:t>
            </a:r>
            <a:r>
              <a:rPr lang="en-US" altLang="ja-JP" sz="2400" dirty="0"/>
              <a:t>1</a:t>
            </a:r>
            <a:r>
              <a:rPr lang="ja-JP" altLang="en-US" sz="2400" dirty="0"/>
              <a:t>つ選べ。</a:t>
            </a:r>
            <a:endParaRPr lang="en-US" altLang="ja-JP" sz="2400" dirty="0"/>
          </a:p>
          <a:p>
            <a:endParaRPr lang="ja-JP" altLang="en-US" sz="2400" dirty="0"/>
          </a:p>
          <a:p>
            <a:r>
              <a:rPr lang="en-US" altLang="ja-JP" sz="2400" dirty="0"/>
              <a:t>1</a:t>
            </a:r>
            <a:r>
              <a:rPr lang="ja-JP" altLang="en-US" sz="2400" dirty="0"/>
              <a:t>　サキシトキシン</a:t>
            </a:r>
            <a:endParaRPr lang="en-US" altLang="ja-JP" sz="2400" dirty="0"/>
          </a:p>
          <a:p>
            <a:endParaRPr lang="ja-JP" altLang="en-US" sz="2400" dirty="0"/>
          </a:p>
          <a:p>
            <a:r>
              <a:rPr lang="en-US" altLang="ja-JP" sz="2400" dirty="0"/>
              <a:t>2</a:t>
            </a:r>
            <a:r>
              <a:rPr lang="ja-JP" altLang="en-US" sz="2400" dirty="0"/>
              <a:t>　シガトキシン</a:t>
            </a:r>
            <a:endParaRPr lang="en-US" altLang="ja-JP" sz="2400" dirty="0"/>
          </a:p>
          <a:p>
            <a:endParaRPr lang="ja-JP" altLang="en-US" sz="2400" dirty="0"/>
          </a:p>
          <a:p>
            <a:r>
              <a:rPr lang="en-US" altLang="ja-JP" sz="2400" dirty="0"/>
              <a:t>3</a:t>
            </a:r>
            <a:r>
              <a:rPr lang="ja-JP" altLang="en-US" sz="2400" dirty="0"/>
              <a:t>　チャコニン</a:t>
            </a:r>
            <a:endParaRPr lang="en-US" altLang="ja-JP" sz="2400" dirty="0"/>
          </a:p>
          <a:p>
            <a:endParaRPr lang="ja-JP" altLang="en-US" sz="2400" dirty="0"/>
          </a:p>
          <a:p>
            <a:r>
              <a:rPr lang="en-US" altLang="ja-JP" sz="2400" dirty="0"/>
              <a:t>4</a:t>
            </a:r>
            <a:r>
              <a:rPr lang="ja-JP" altLang="en-US" sz="2400" dirty="0"/>
              <a:t>　ジノフィシストキシン</a:t>
            </a:r>
            <a:endParaRPr lang="en-US" altLang="ja-JP" sz="2400" dirty="0"/>
          </a:p>
          <a:p>
            <a:endParaRPr lang="ja-JP" altLang="en-US" sz="2400" dirty="0"/>
          </a:p>
          <a:p>
            <a:r>
              <a:rPr lang="en-US" altLang="ja-JP" sz="2400" dirty="0"/>
              <a:t>5</a:t>
            </a:r>
            <a:r>
              <a:rPr lang="ja-JP" altLang="en-US" sz="2400" dirty="0"/>
              <a:t>　テトロドトキシン</a:t>
            </a:r>
          </a:p>
        </p:txBody>
      </p:sp>
      <p:sp>
        <p:nvSpPr>
          <p:cNvPr id="2" name="円: 塗りつぶしなし 1">
            <a:extLst>
              <a:ext uri="{FF2B5EF4-FFF2-40B4-BE49-F238E27FC236}">
                <a16:creationId xmlns:a16="http://schemas.microsoft.com/office/drawing/2014/main" id="{9F0A905D-B213-487E-A703-DBEE4566F7F8}"/>
              </a:ext>
            </a:extLst>
          </p:cNvPr>
          <p:cNvSpPr/>
          <p:nvPr/>
        </p:nvSpPr>
        <p:spPr>
          <a:xfrm>
            <a:off x="573741" y="3074894"/>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5280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7A4FE02-F717-497B-AE4F-7593C3B83CCD}"/>
              </a:ext>
            </a:extLst>
          </p:cNvPr>
          <p:cNvSpPr/>
          <p:nvPr/>
        </p:nvSpPr>
        <p:spPr>
          <a:xfrm>
            <a:off x="219076" y="561976"/>
            <a:ext cx="11233336" cy="4893647"/>
          </a:xfrm>
          <a:prstGeom prst="rect">
            <a:avLst/>
          </a:prstGeom>
        </p:spPr>
        <p:txBody>
          <a:bodyPr wrap="square">
            <a:spAutoFit/>
          </a:bodyPr>
          <a:lstStyle/>
          <a:p>
            <a:r>
              <a:rPr lang="ja-JP" altLang="en-US" sz="2400" dirty="0"/>
              <a:t>問</a:t>
            </a:r>
            <a:r>
              <a:rPr lang="en-US" altLang="ja-JP" sz="2400" dirty="0"/>
              <a:t>19</a:t>
            </a:r>
            <a:r>
              <a:rPr lang="ja-JP" altLang="en-US" sz="2400" dirty="0"/>
              <a:t>　感染症法＊により、病原体に汚染された場所に消毒等の対物措置が必要とされる感染症はどれか。</a:t>
            </a:r>
            <a:r>
              <a:rPr lang="en-US" altLang="ja-JP" sz="2400" dirty="0"/>
              <a:t>1</a:t>
            </a:r>
            <a:r>
              <a:rPr lang="ja-JP" altLang="en-US" sz="2400" dirty="0"/>
              <a:t>つ選べ。</a:t>
            </a:r>
          </a:p>
          <a:p>
            <a:r>
              <a:rPr lang="ja-JP" altLang="en-US" sz="2400" dirty="0"/>
              <a:t>＊感染症法：感染症の予防及び感染症の患者に対する医療に関する法律</a:t>
            </a:r>
          </a:p>
          <a:p>
            <a:endParaRPr lang="en-US" altLang="ja-JP" sz="2400" dirty="0"/>
          </a:p>
          <a:p>
            <a:r>
              <a:rPr lang="en-US" altLang="ja-JP" sz="2400" dirty="0"/>
              <a:t>1</a:t>
            </a:r>
            <a:r>
              <a:rPr lang="ja-JP" altLang="en-US" sz="2400" dirty="0"/>
              <a:t>　麻しん</a:t>
            </a:r>
          </a:p>
          <a:p>
            <a:endParaRPr lang="en-US" altLang="ja-JP" sz="2400" dirty="0"/>
          </a:p>
          <a:p>
            <a:r>
              <a:rPr lang="en-US" altLang="ja-JP" sz="2400" dirty="0"/>
              <a:t>2</a:t>
            </a:r>
            <a:r>
              <a:rPr lang="ja-JP" altLang="en-US" sz="2400" dirty="0"/>
              <a:t>　ヘルパンギーナ</a:t>
            </a:r>
          </a:p>
          <a:p>
            <a:endParaRPr lang="en-US" altLang="ja-JP" sz="2400" dirty="0"/>
          </a:p>
          <a:p>
            <a:r>
              <a:rPr lang="en-US" altLang="ja-JP" sz="2400" dirty="0"/>
              <a:t>3</a:t>
            </a:r>
            <a:r>
              <a:rPr lang="ja-JP" altLang="en-US" sz="2400" dirty="0"/>
              <a:t>　腸管出血性大腸菌感染症</a:t>
            </a:r>
          </a:p>
          <a:p>
            <a:endParaRPr lang="en-US" altLang="ja-JP" sz="2400" dirty="0"/>
          </a:p>
          <a:p>
            <a:r>
              <a:rPr lang="en-US" altLang="ja-JP" sz="2400" dirty="0"/>
              <a:t>4</a:t>
            </a:r>
            <a:r>
              <a:rPr lang="ja-JP" altLang="en-US" sz="2400" dirty="0"/>
              <a:t>　マイコプラズマ肺炎</a:t>
            </a:r>
          </a:p>
          <a:p>
            <a:endParaRPr lang="en-US" altLang="ja-JP" sz="2400" dirty="0"/>
          </a:p>
          <a:p>
            <a:r>
              <a:rPr lang="en-US" altLang="ja-JP" sz="2400" dirty="0"/>
              <a:t>5</a:t>
            </a:r>
            <a:r>
              <a:rPr lang="ja-JP" altLang="en-US" sz="2400" dirty="0"/>
              <a:t>　クリプトスポリジウム症</a:t>
            </a:r>
          </a:p>
        </p:txBody>
      </p:sp>
      <p:sp>
        <p:nvSpPr>
          <p:cNvPr id="4" name="円: 塗りつぶしなし 3">
            <a:extLst>
              <a:ext uri="{FF2B5EF4-FFF2-40B4-BE49-F238E27FC236}">
                <a16:creationId xmlns:a16="http://schemas.microsoft.com/office/drawing/2014/main" id="{0CA6F4A7-D82C-4FA8-9F7A-5A084789D98D}"/>
              </a:ext>
            </a:extLst>
          </p:cNvPr>
          <p:cNvSpPr/>
          <p:nvPr/>
        </p:nvSpPr>
        <p:spPr>
          <a:xfrm>
            <a:off x="219076" y="3496235"/>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25496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A23AFA3-1761-47DF-8156-8911D80C9F9F}"/>
              </a:ext>
            </a:extLst>
          </p:cNvPr>
          <p:cNvSpPr/>
          <p:nvPr/>
        </p:nvSpPr>
        <p:spPr>
          <a:xfrm>
            <a:off x="663388" y="582706"/>
            <a:ext cx="10990730" cy="4832092"/>
          </a:xfrm>
          <a:prstGeom prst="rect">
            <a:avLst/>
          </a:prstGeom>
        </p:spPr>
        <p:txBody>
          <a:bodyPr wrap="square">
            <a:spAutoFit/>
          </a:bodyPr>
          <a:lstStyle/>
          <a:p>
            <a:r>
              <a:rPr lang="ja-JP" altLang="en-US" sz="2800" dirty="0"/>
              <a:t>問</a:t>
            </a:r>
            <a:r>
              <a:rPr lang="en-US" altLang="ja-JP" sz="2800" dirty="0"/>
              <a:t>77</a:t>
            </a:r>
            <a:r>
              <a:rPr lang="ja-JP" altLang="en-US" sz="2800" dirty="0"/>
              <a:t>　覚せい剤取締法で規制されるのはどれか。</a:t>
            </a:r>
            <a:r>
              <a:rPr lang="en-US" altLang="ja-JP" sz="2800" dirty="0"/>
              <a:t>1</a:t>
            </a:r>
            <a:r>
              <a:rPr lang="ja-JP" altLang="en-US" sz="2800" dirty="0"/>
              <a:t>つ選べ。</a:t>
            </a:r>
            <a:endParaRPr lang="en-US" altLang="ja-JP" sz="2800" dirty="0"/>
          </a:p>
          <a:p>
            <a:endParaRPr lang="ja-JP" altLang="en-US" sz="2800" dirty="0"/>
          </a:p>
          <a:p>
            <a:r>
              <a:rPr lang="en-US" altLang="ja-JP" sz="2800" dirty="0"/>
              <a:t>1</a:t>
            </a:r>
            <a:r>
              <a:rPr lang="ja-JP" altLang="en-US" sz="2800" dirty="0"/>
              <a:t>　大麻</a:t>
            </a:r>
            <a:endParaRPr lang="en-US" altLang="ja-JP" sz="2800" dirty="0"/>
          </a:p>
          <a:p>
            <a:endParaRPr lang="ja-JP" altLang="en-US" sz="2800" dirty="0"/>
          </a:p>
          <a:p>
            <a:r>
              <a:rPr lang="en-US" altLang="ja-JP" sz="2800" dirty="0"/>
              <a:t>2</a:t>
            </a:r>
            <a:r>
              <a:rPr lang="ja-JP" altLang="en-US" sz="2800" dirty="0"/>
              <a:t>　モルヒネ</a:t>
            </a:r>
            <a:endParaRPr lang="en-US" altLang="ja-JP" sz="2800" dirty="0"/>
          </a:p>
          <a:p>
            <a:endParaRPr lang="ja-JP" altLang="en-US" sz="2800" dirty="0"/>
          </a:p>
          <a:p>
            <a:r>
              <a:rPr lang="en-US" altLang="ja-JP" sz="2800" dirty="0"/>
              <a:t>3</a:t>
            </a:r>
            <a:r>
              <a:rPr lang="ja-JP" altLang="en-US" sz="2800" dirty="0"/>
              <a:t>　亜硝酸イソブチル</a:t>
            </a:r>
            <a:endParaRPr lang="en-US" altLang="ja-JP" sz="2800" dirty="0"/>
          </a:p>
          <a:p>
            <a:endParaRPr lang="ja-JP" altLang="en-US" sz="2800" dirty="0"/>
          </a:p>
          <a:p>
            <a:r>
              <a:rPr lang="en-US" altLang="ja-JP" sz="2800" dirty="0"/>
              <a:t>4</a:t>
            </a:r>
            <a:r>
              <a:rPr lang="ja-JP" altLang="en-US" sz="2800" dirty="0"/>
              <a:t>　フェニルアミノプロパン</a:t>
            </a:r>
            <a:endParaRPr lang="en-US" altLang="ja-JP" sz="2800" dirty="0"/>
          </a:p>
          <a:p>
            <a:endParaRPr lang="ja-JP" altLang="en-US" sz="2800" dirty="0"/>
          </a:p>
          <a:p>
            <a:r>
              <a:rPr lang="en-US" altLang="ja-JP" sz="2800" dirty="0"/>
              <a:t>5</a:t>
            </a:r>
            <a:r>
              <a:rPr lang="ja-JP" altLang="en-US" sz="2800" dirty="0"/>
              <a:t>　ペンタゾシン</a:t>
            </a:r>
          </a:p>
        </p:txBody>
      </p:sp>
      <p:sp>
        <p:nvSpPr>
          <p:cNvPr id="4" name="円: 塗りつぶしなし 3">
            <a:extLst>
              <a:ext uri="{FF2B5EF4-FFF2-40B4-BE49-F238E27FC236}">
                <a16:creationId xmlns:a16="http://schemas.microsoft.com/office/drawing/2014/main" id="{4B10FCEB-1D1F-4ED9-A488-792CE174E377}"/>
              </a:ext>
            </a:extLst>
          </p:cNvPr>
          <p:cNvSpPr/>
          <p:nvPr/>
        </p:nvSpPr>
        <p:spPr>
          <a:xfrm>
            <a:off x="663388" y="3980329"/>
            <a:ext cx="367553" cy="439271"/>
          </a:xfrm>
          <a:prstGeom prst="donut">
            <a:avLst>
              <a:gd name="adj" fmla="val 141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2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5FBEEE4-9D71-459C-B6B5-D7A807917D70}"/>
              </a:ext>
            </a:extLst>
          </p:cNvPr>
          <p:cNvSpPr/>
          <p:nvPr/>
        </p:nvSpPr>
        <p:spPr>
          <a:xfrm>
            <a:off x="331694" y="493059"/>
            <a:ext cx="11178988" cy="4893647"/>
          </a:xfrm>
          <a:prstGeom prst="rect">
            <a:avLst/>
          </a:prstGeom>
        </p:spPr>
        <p:txBody>
          <a:bodyPr wrap="square">
            <a:spAutoFit/>
          </a:bodyPr>
          <a:lstStyle/>
          <a:p>
            <a:r>
              <a:rPr lang="ja-JP" altLang="en-US" sz="2400" dirty="0"/>
              <a:t>問</a:t>
            </a:r>
            <a:r>
              <a:rPr lang="en-US" altLang="ja-JP" sz="2400" dirty="0"/>
              <a:t>90</a:t>
            </a:r>
            <a:r>
              <a:rPr lang="ja-JP" altLang="en-US" sz="2400" dirty="0"/>
              <a:t>　学校薬剤師の業務として教室内の空気検査がある。シックハウス症候群の原因物質の</a:t>
            </a:r>
            <a:r>
              <a:rPr lang="en-US" altLang="ja-JP" sz="2400" dirty="0"/>
              <a:t>1</a:t>
            </a:r>
            <a:r>
              <a:rPr lang="ja-JP" altLang="en-US" sz="2400" dirty="0"/>
              <a:t> つで、室内空気中濃度に関する基準値が設定されているのはどれか。</a:t>
            </a:r>
            <a:r>
              <a:rPr lang="en-US" altLang="ja-JP" sz="2400" dirty="0"/>
              <a:t>1</a:t>
            </a:r>
            <a:r>
              <a:rPr lang="ja-JP" altLang="en-US" sz="2400" dirty="0"/>
              <a:t>つ選べ。</a:t>
            </a:r>
            <a:endParaRPr lang="en-US" altLang="ja-JP" sz="2400" dirty="0"/>
          </a:p>
          <a:p>
            <a:endParaRPr lang="ja-JP" altLang="en-US" sz="2400" dirty="0"/>
          </a:p>
          <a:p>
            <a:r>
              <a:rPr lang="en-US" altLang="ja-JP" sz="2400" dirty="0"/>
              <a:t>1</a:t>
            </a:r>
            <a:r>
              <a:rPr lang="ja-JP" altLang="en-US" sz="2400" dirty="0"/>
              <a:t>　二酸化炭素</a:t>
            </a:r>
            <a:endParaRPr lang="en-US" altLang="ja-JP" sz="2400" dirty="0"/>
          </a:p>
          <a:p>
            <a:endParaRPr lang="ja-JP" altLang="en-US" sz="2400" dirty="0"/>
          </a:p>
          <a:p>
            <a:r>
              <a:rPr lang="en-US" altLang="ja-JP" sz="2400" dirty="0"/>
              <a:t>2</a:t>
            </a:r>
            <a:r>
              <a:rPr lang="ja-JP" altLang="en-US" sz="2400" dirty="0"/>
              <a:t>　ベンゼン</a:t>
            </a:r>
            <a:endParaRPr lang="en-US" altLang="ja-JP" sz="2400" dirty="0"/>
          </a:p>
          <a:p>
            <a:endParaRPr lang="ja-JP" altLang="en-US" sz="2400" dirty="0"/>
          </a:p>
          <a:p>
            <a:r>
              <a:rPr lang="en-US" altLang="ja-JP" sz="2400" dirty="0"/>
              <a:t>3</a:t>
            </a:r>
            <a:r>
              <a:rPr lang="ja-JP" altLang="en-US" sz="2400" dirty="0"/>
              <a:t>　ホルムアルデヒド</a:t>
            </a:r>
            <a:endParaRPr lang="en-US" altLang="ja-JP" sz="2400" dirty="0"/>
          </a:p>
          <a:p>
            <a:endParaRPr lang="ja-JP" altLang="en-US" sz="2400" dirty="0"/>
          </a:p>
          <a:p>
            <a:r>
              <a:rPr lang="en-US" altLang="ja-JP" sz="2400" dirty="0"/>
              <a:t>4</a:t>
            </a:r>
            <a:r>
              <a:rPr lang="ja-JP" altLang="en-US" sz="2400" dirty="0"/>
              <a:t>　窒素酸化物</a:t>
            </a:r>
            <a:endParaRPr lang="en-US" altLang="ja-JP" sz="2400" dirty="0"/>
          </a:p>
          <a:p>
            <a:endParaRPr lang="ja-JP" altLang="en-US" sz="2400" dirty="0"/>
          </a:p>
          <a:p>
            <a:r>
              <a:rPr lang="en-US" altLang="ja-JP" sz="2400" dirty="0"/>
              <a:t>5</a:t>
            </a:r>
            <a:r>
              <a:rPr lang="ja-JP" altLang="en-US" sz="2400" dirty="0"/>
              <a:t>　硫黄酸化物</a:t>
            </a:r>
          </a:p>
        </p:txBody>
      </p:sp>
      <p:sp>
        <p:nvSpPr>
          <p:cNvPr id="4" name="円: 塗りつぶしなし 3">
            <a:extLst>
              <a:ext uri="{FF2B5EF4-FFF2-40B4-BE49-F238E27FC236}">
                <a16:creationId xmlns:a16="http://schemas.microsoft.com/office/drawing/2014/main" id="{F281A496-CD42-4EF9-AA73-47F6B85B24EC}"/>
              </a:ext>
            </a:extLst>
          </p:cNvPr>
          <p:cNvSpPr/>
          <p:nvPr/>
        </p:nvSpPr>
        <p:spPr>
          <a:xfrm>
            <a:off x="331695" y="3429000"/>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06358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1634813-FA20-4B40-8E08-D323C5DA8799}"/>
              </a:ext>
            </a:extLst>
          </p:cNvPr>
          <p:cNvSpPr/>
          <p:nvPr/>
        </p:nvSpPr>
        <p:spPr>
          <a:xfrm>
            <a:off x="582705" y="259976"/>
            <a:ext cx="10784541" cy="3785652"/>
          </a:xfrm>
          <a:prstGeom prst="rect">
            <a:avLst/>
          </a:prstGeom>
        </p:spPr>
        <p:txBody>
          <a:bodyPr wrap="square">
            <a:spAutoFit/>
          </a:bodyPr>
          <a:lstStyle/>
          <a:p>
            <a:r>
              <a:rPr lang="ja-JP" altLang="en-US" sz="2000" dirty="0"/>
              <a:t>問</a:t>
            </a:r>
            <a:r>
              <a:rPr lang="en-US" altLang="ja-JP" sz="2000" dirty="0"/>
              <a:t>132</a:t>
            </a:r>
            <a:r>
              <a:rPr lang="ja-JP" altLang="en-US" sz="2000" dirty="0"/>
              <a:t>　モルヒネ及びその類似化合物が、生体内で受ける代謝に関する記述のうち、正しいのはどれか。　　　</a:t>
            </a:r>
            <a:r>
              <a:rPr lang="en-US" altLang="ja-JP" sz="2000" dirty="0"/>
              <a:t>2</a:t>
            </a:r>
            <a:r>
              <a:rPr lang="ja-JP" altLang="en-US" sz="2000" dirty="0"/>
              <a:t>つ選べ。</a:t>
            </a:r>
          </a:p>
          <a:p>
            <a:endParaRPr lang="en-US" altLang="ja-JP" sz="2000" dirty="0"/>
          </a:p>
          <a:p>
            <a:r>
              <a:rPr lang="en-US" altLang="ja-JP" sz="2000" dirty="0"/>
              <a:t>1</a:t>
            </a:r>
            <a:r>
              <a:rPr lang="ja-JP" altLang="en-US" sz="2000" dirty="0"/>
              <a:t>　コデインは、</a:t>
            </a:r>
            <a:r>
              <a:rPr lang="en-US" altLang="ja-JP" sz="2000" dirty="0"/>
              <a:t>O︲</a:t>
            </a:r>
            <a:r>
              <a:rPr lang="ja-JP" altLang="en-US" sz="2000" dirty="0"/>
              <a:t>脱メチル化されてモルヒネになる。</a:t>
            </a:r>
            <a:endParaRPr lang="en-US" altLang="ja-JP" sz="2000" dirty="0"/>
          </a:p>
          <a:p>
            <a:endParaRPr lang="ja-JP" altLang="en-US" sz="2000" dirty="0"/>
          </a:p>
          <a:p>
            <a:r>
              <a:rPr lang="en-US" altLang="ja-JP" sz="2000" dirty="0"/>
              <a:t>2</a:t>
            </a:r>
            <a:r>
              <a:rPr lang="ja-JP" altLang="en-US" sz="2000" dirty="0"/>
              <a:t>　モルヒネは、アセチル化されてヘロインになる。</a:t>
            </a:r>
            <a:endParaRPr lang="en-US" altLang="ja-JP" sz="2000" dirty="0"/>
          </a:p>
          <a:p>
            <a:endParaRPr lang="ja-JP" altLang="en-US" sz="2000" dirty="0"/>
          </a:p>
          <a:p>
            <a:r>
              <a:rPr lang="en-US" altLang="ja-JP" sz="2000" dirty="0"/>
              <a:t>3</a:t>
            </a:r>
            <a:r>
              <a:rPr lang="ja-JP" altLang="en-US" sz="2000" dirty="0"/>
              <a:t>　モルヒネは、メチル化されてコデインになる。</a:t>
            </a:r>
            <a:endParaRPr lang="en-US" altLang="ja-JP" sz="2000" dirty="0"/>
          </a:p>
          <a:p>
            <a:endParaRPr lang="ja-JP" altLang="en-US" sz="2000" dirty="0"/>
          </a:p>
          <a:p>
            <a:r>
              <a:rPr lang="en-US" altLang="ja-JP" sz="2000" dirty="0"/>
              <a:t>4</a:t>
            </a:r>
            <a:r>
              <a:rPr lang="ja-JP" altLang="en-US" sz="2000" dirty="0"/>
              <a:t>　ヘロインは、加水分解されてモルヒネになる。</a:t>
            </a:r>
            <a:endParaRPr lang="en-US" altLang="ja-JP" sz="2000" dirty="0"/>
          </a:p>
          <a:p>
            <a:endParaRPr lang="ja-JP" altLang="en-US" sz="2000" dirty="0"/>
          </a:p>
          <a:p>
            <a:r>
              <a:rPr lang="en-US" altLang="ja-JP" sz="2000" dirty="0"/>
              <a:t>5</a:t>
            </a:r>
            <a:r>
              <a:rPr lang="ja-JP" altLang="en-US" sz="2000" dirty="0"/>
              <a:t>　コデインは、還元されてジヒドロコデインになる。</a:t>
            </a:r>
          </a:p>
        </p:txBody>
      </p:sp>
      <p:pic>
        <p:nvPicPr>
          <p:cNvPr id="3" name="図 2">
            <a:extLst>
              <a:ext uri="{FF2B5EF4-FFF2-40B4-BE49-F238E27FC236}">
                <a16:creationId xmlns:a16="http://schemas.microsoft.com/office/drawing/2014/main" id="{1E574D4A-EB76-43AB-B502-2EEBBAC39C86}"/>
              </a:ext>
            </a:extLst>
          </p:cNvPr>
          <p:cNvPicPr>
            <a:picLocks noChangeAspect="1"/>
          </p:cNvPicPr>
          <p:nvPr/>
        </p:nvPicPr>
        <p:blipFill rotWithShape="1">
          <a:blip r:embed="rId2"/>
          <a:srcRect l="4687" r="7035" b="32060"/>
          <a:stretch/>
        </p:blipFill>
        <p:spPr>
          <a:xfrm>
            <a:off x="1828046" y="4045628"/>
            <a:ext cx="8213072" cy="2656830"/>
          </a:xfrm>
          <a:prstGeom prst="rect">
            <a:avLst/>
          </a:prstGeom>
        </p:spPr>
      </p:pic>
      <p:sp>
        <p:nvSpPr>
          <p:cNvPr id="4" name="円: 塗りつぶしなし 3">
            <a:extLst>
              <a:ext uri="{FF2B5EF4-FFF2-40B4-BE49-F238E27FC236}">
                <a16:creationId xmlns:a16="http://schemas.microsoft.com/office/drawing/2014/main" id="{5EE3CF27-ADE3-4DA2-9370-D8B0CD654AB4}"/>
              </a:ext>
            </a:extLst>
          </p:cNvPr>
          <p:cNvSpPr/>
          <p:nvPr/>
        </p:nvSpPr>
        <p:spPr>
          <a:xfrm>
            <a:off x="546845" y="1138517"/>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円: 塗りつぶしなし 4">
            <a:extLst>
              <a:ext uri="{FF2B5EF4-FFF2-40B4-BE49-F238E27FC236}">
                <a16:creationId xmlns:a16="http://schemas.microsoft.com/office/drawing/2014/main" id="{ECADACF6-3A23-4714-8DAA-B70B7046FF57}"/>
              </a:ext>
            </a:extLst>
          </p:cNvPr>
          <p:cNvSpPr/>
          <p:nvPr/>
        </p:nvSpPr>
        <p:spPr>
          <a:xfrm>
            <a:off x="546845" y="2989729"/>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0076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5F5FBE8-D897-4B44-844D-4BC08E20FA7D}"/>
              </a:ext>
            </a:extLst>
          </p:cNvPr>
          <p:cNvSpPr/>
          <p:nvPr/>
        </p:nvSpPr>
        <p:spPr>
          <a:xfrm>
            <a:off x="216816" y="226243"/>
            <a:ext cx="11473160" cy="6278642"/>
          </a:xfrm>
          <a:prstGeom prst="rect">
            <a:avLst/>
          </a:prstGeom>
        </p:spPr>
        <p:txBody>
          <a:bodyPr wrap="square">
            <a:spAutoFit/>
          </a:bodyPr>
          <a:lstStyle/>
          <a:p>
            <a:r>
              <a:rPr lang="ja-JP" altLang="en-US" sz="2400" dirty="0"/>
              <a:t>問</a:t>
            </a:r>
            <a:r>
              <a:rPr lang="en-US" altLang="ja-JP" sz="2400" dirty="0"/>
              <a:t>228−229</a:t>
            </a:r>
            <a:r>
              <a:rPr lang="ja-JP" altLang="en-US" sz="2400" dirty="0"/>
              <a:t>　小学生の男児がサッカークラブに加入した。母親は、これを機に自宅の救急箱を充実したいと考え、かかりつけの薬局を訪れた。男児は過去に栗きんとんや大量の甘栗を摂取した際に呼吸困難、全身にかゆみを伴うむくみとじん麻疹を経験したことがある。バナナ、アボカドを摂取しても同様の症状が現れたことがある。</a:t>
            </a:r>
          </a:p>
          <a:p>
            <a:endParaRPr lang="en-US" altLang="ja-JP" sz="2400" dirty="0"/>
          </a:p>
          <a:p>
            <a:r>
              <a:rPr lang="ja-JP" altLang="en-US" sz="2000" dirty="0"/>
              <a:t>問</a:t>
            </a:r>
            <a:r>
              <a:rPr lang="en-US" altLang="ja-JP" sz="2000" dirty="0"/>
              <a:t>228</a:t>
            </a:r>
            <a:r>
              <a:rPr lang="ja-JP" altLang="en-US" sz="2000" dirty="0"/>
              <a:t>（実務）</a:t>
            </a:r>
          </a:p>
          <a:p>
            <a:r>
              <a:rPr lang="ja-JP" altLang="en-US" sz="2000" dirty="0"/>
              <a:t>この男児に使用するものとして販売を避けることが適切なのはどれか。</a:t>
            </a:r>
            <a:r>
              <a:rPr lang="en-US" altLang="ja-JP" sz="2000" dirty="0"/>
              <a:t>1</a:t>
            </a:r>
            <a:r>
              <a:rPr lang="ja-JP" altLang="en-US" sz="2000" dirty="0"/>
              <a:t>つ選べ。ただし、（　）内は原材料を示す。</a:t>
            </a:r>
          </a:p>
          <a:p>
            <a:endParaRPr lang="en-US" altLang="ja-JP" dirty="0"/>
          </a:p>
          <a:p>
            <a:r>
              <a:rPr lang="en-US" altLang="ja-JP" sz="2000" dirty="0"/>
              <a:t>1</a:t>
            </a:r>
            <a:r>
              <a:rPr lang="ja-JP" altLang="en-US" sz="2000" dirty="0"/>
              <a:t>　使い捨て手袋（ポリエチレン）</a:t>
            </a:r>
            <a:endParaRPr lang="en-US" altLang="ja-JP" sz="2000" dirty="0"/>
          </a:p>
          <a:p>
            <a:endParaRPr lang="ja-JP" altLang="en-US" sz="2000" dirty="0"/>
          </a:p>
          <a:p>
            <a:r>
              <a:rPr lang="en-US" altLang="ja-JP" sz="2000" dirty="0"/>
              <a:t>2</a:t>
            </a:r>
            <a:r>
              <a:rPr lang="ja-JP" altLang="en-US" sz="2000" dirty="0"/>
              <a:t>　医療用指サック（</a:t>
            </a:r>
            <a:r>
              <a:rPr lang="en-US" altLang="ja-JP" sz="2000" dirty="0"/>
              <a:t>100</a:t>
            </a:r>
            <a:r>
              <a:rPr lang="ja-JP" altLang="en-US" sz="2000" dirty="0"/>
              <a:t>％天然ゴム）</a:t>
            </a:r>
            <a:endParaRPr lang="en-US" altLang="ja-JP" sz="2000" dirty="0"/>
          </a:p>
          <a:p>
            <a:endParaRPr lang="ja-JP" altLang="en-US" sz="2000" dirty="0"/>
          </a:p>
          <a:p>
            <a:r>
              <a:rPr lang="en-US" altLang="ja-JP" sz="2000" dirty="0"/>
              <a:t>3</a:t>
            </a:r>
            <a:r>
              <a:rPr lang="ja-JP" altLang="en-US" sz="2000" dirty="0"/>
              <a:t>　伸縮包帯（ポリエステル、ポリウレタン）</a:t>
            </a:r>
            <a:endParaRPr lang="en-US" altLang="ja-JP" sz="2000" dirty="0"/>
          </a:p>
          <a:p>
            <a:endParaRPr lang="ja-JP" altLang="en-US" sz="2000" dirty="0"/>
          </a:p>
          <a:p>
            <a:r>
              <a:rPr lang="en-US" altLang="ja-JP" sz="2000" dirty="0"/>
              <a:t>4</a:t>
            </a:r>
            <a:r>
              <a:rPr lang="ja-JP" altLang="en-US" sz="2000" dirty="0"/>
              <a:t>　白色ワセリン</a:t>
            </a:r>
            <a:endParaRPr lang="en-US" altLang="ja-JP" sz="2000" dirty="0"/>
          </a:p>
          <a:p>
            <a:endParaRPr lang="ja-JP" altLang="en-US" sz="2000" dirty="0"/>
          </a:p>
          <a:p>
            <a:r>
              <a:rPr lang="en-US" altLang="ja-JP" sz="2000" dirty="0"/>
              <a:t>5</a:t>
            </a:r>
            <a:r>
              <a:rPr lang="ja-JP" altLang="en-US" sz="2000" dirty="0"/>
              <a:t>　眼帯（パッドストッパー部はポリ塩化ビニル、パッド部は不織布、脱脂綿</a:t>
            </a:r>
            <a:r>
              <a:rPr lang="en-US" altLang="ja-JP" sz="2000" dirty="0"/>
              <a:t>/</a:t>
            </a:r>
            <a:r>
              <a:rPr lang="ja-JP" altLang="en-US" sz="2000" dirty="0"/>
              <a:t>ひも部は綿）</a:t>
            </a:r>
          </a:p>
        </p:txBody>
      </p:sp>
      <p:sp>
        <p:nvSpPr>
          <p:cNvPr id="3" name="円: 塗りつぶしなし 2">
            <a:extLst>
              <a:ext uri="{FF2B5EF4-FFF2-40B4-BE49-F238E27FC236}">
                <a16:creationId xmlns:a16="http://schemas.microsoft.com/office/drawing/2014/main" id="{C5C5AEDA-8CA4-467D-8A32-9AB4BDBEDEAC}"/>
              </a:ext>
            </a:extLst>
          </p:cNvPr>
          <p:cNvSpPr/>
          <p:nvPr/>
        </p:nvSpPr>
        <p:spPr>
          <a:xfrm>
            <a:off x="216816" y="4161749"/>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8125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8894CF7-3FC7-4993-A14B-3CB89F50D242}"/>
              </a:ext>
            </a:extLst>
          </p:cNvPr>
          <p:cNvSpPr/>
          <p:nvPr/>
        </p:nvSpPr>
        <p:spPr>
          <a:xfrm>
            <a:off x="376518" y="277906"/>
            <a:ext cx="11528611" cy="6001643"/>
          </a:xfrm>
          <a:prstGeom prst="rect">
            <a:avLst/>
          </a:prstGeom>
        </p:spPr>
        <p:txBody>
          <a:bodyPr wrap="square">
            <a:spAutoFit/>
          </a:bodyPr>
          <a:lstStyle/>
          <a:p>
            <a:r>
              <a:rPr lang="ja-JP" altLang="en-US" sz="2400" dirty="0"/>
              <a:t>問</a:t>
            </a:r>
            <a:r>
              <a:rPr lang="en-US" altLang="ja-JP" sz="2400" dirty="0"/>
              <a:t>229</a:t>
            </a:r>
            <a:r>
              <a:rPr lang="ja-JP" altLang="en-US" sz="2400" dirty="0"/>
              <a:t>（衛生）</a:t>
            </a:r>
          </a:p>
          <a:p>
            <a:r>
              <a:rPr lang="ja-JP" altLang="en-US" sz="2400" dirty="0"/>
              <a:t>この男児への使用を避けることが適切な製品及び関連する食物アレルギーに関する記述のうち、正しいのはどれか。</a:t>
            </a:r>
            <a:r>
              <a:rPr lang="en-US" altLang="ja-JP" sz="2400" dirty="0"/>
              <a:t>2</a:t>
            </a:r>
            <a:r>
              <a:rPr lang="ja-JP" altLang="en-US" sz="2400" dirty="0"/>
              <a:t>つ選べ。</a:t>
            </a:r>
            <a:endParaRPr lang="en-US" altLang="ja-JP" sz="2400" dirty="0"/>
          </a:p>
          <a:p>
            <a:endParaRPr lang="ja-JP" altLang="en-US" sz="2400" dirty="0"/>
          </a:p>
          <a:p>
            <a:r>
              <a:rPr lang="en-US" altLang="ja-JP" sz="2400" dirty="0"/>
              <a:t>1</a:t>
            </a:r>
            <a:r>
              <a:rPr lang="ja-JP" altLang="en-US" sz="2400" dirty="0"/>
              <a:t>　この製品の主成分と、栗やバナナに含まれる成分には、共通の構造をもつエピトープが存在する。</a:t>
            </a:r>
            <a:endParaRPr lang="en-US" altLang="ja-JP" sz="2400" dirty="0"/>
          </a:p>
          <a:p>
            <a:endParaRPr lang="ja-JP" altLang="en-US" sz="2400" dirty="0"/>
          </a:p>
          <a:p>
            <a:r>
              <a:rPr lang="en-US" altLang="ja-JP" sz="2400" dirty="0"/>
              <a:t>2</a:t>
            </a:r>
            <a:r>
              <a:rPr lang="ja-JP" altLang="en-US" sz="2400" dirty="0"/>
              <a:t>　この製品の主成分から脱炭酸反応によって生じるヒスタミンが、アレルギーの原因である。</a:t>
            </a:r>
            <a:endParaRPr lang="en-US" altLang="ja-JP" sz="2400" dirty="0"/>
          </a:p>
          <a:p>
            <a:endParaRPr lang="ja-JP" altLang="en-US" sz="2400" dirty="0"/>
          </a:p>
          <a:p>
            <a:r>
              <a:rPr lang="en-US" altLang="ja-JP" sz="2400" dirty="0"/>
              <a:t>3</a:t>
            </a:r>
            <a:r>
              <a:rPr lang="ja-JP" altLang="en-US" sz="2400" dirty="0"/>
              <a:t>　この製品をこの男児が使うと、</a:t>
            </a:r>
            <a:r>
              <a:rPr lang="en-US" altLang="ja-JP" sz="2400" dirty="0"/>
              <a:t>Ⅰ</a:t>
            </a:r>
            <a:r>
              <a:rPr lang="ja-JP" altLang="en-US" sz="2400" dirty="0"/>
              <a:t>型アレルギーが誘発される可能性がある。</a:t>
            </a:r>
            <a:endParaRPr lang="en-US" altLang="ja-JP" sz="2400" dirty="0"/>
          </a:p>
          <a:p>
            <a:endParaRPr lang="ja-JP" altLang="en-US" sz="2400" dirty="0"/>
          </a:p>
          <a:p>
            <a:r>
              <a:rPr lang="en-US" altLang="ja-JP" sz="2400" dirty="0"/>
              <a:t>4</a:t>
            </a:r>
            <a:r>
              <a:rPr lang="ja-JP" altLang="en-US" sz="2400" dirty="0"/>
              <a:t>　栗やバナナは、重篤なアレルギー症状を引き起こす可能性があるため、これらを含む食品には特定原材料（ </a:t>
            </a:r>
            <a:r>
              <a:rPr lang="en-US" altLang="ja-JP" sz="2400" dirty="0"/>
              <a:t>7</a:t>
            </a:r>
            <a:r>
              <a:rPr lang="ja-JP" altLang="en-US" sz="2400" dirty="0"/>
              <a:t> 品目）として表示する義務がある。</a:t>
            </a:r>
            <a:endParaRPr lang="en-US" altLang="ja-JP" sz="2400" dirty="0"/>
          </a:p>
          <a:p>
            <a:endParaRPr lang="ja-JP" altLang="en-US" sz="2400" dirty="0"/>
          </a:p>
          <a:p>
            <a:r>
              <a:rPr lang="en-US" altLang="ja-JP" sz="2400" dirty="0"/>
              <a:t>5</a:t>
            </a:r>
            <a:r>
              <a:rPr lang="ja-JP" altLang="en-US" sz="2400" dirty="0"/>
              <a:t>　食物アレルギーは、消化管機能が未熟な幼児期にのみ起こる。</a:t>
            </a:r>
          </a:p>
        </p:txBody>
      </p:sp>
      <p:sp>
        <p:nvSpPr>
          <p:cNvPr id="3" name="円: 塗りつぶしなし 2">
            <a:extLst>
              <a:ext uri="{FF2B5EF4-FFF2-40B4-BE49-F238E27FC236}">
                <a16:creationId xmlns:a16="http://schemas.microsoft.com/office/drawing/2014/main" id="{EC847BD6-AF44-4F66-9CA5-F5309A3920D5}"/>
              </a:ext>
            </a:extLst>
          </p:cNvPr>
          <p:cNvSpPr/>
          <p:nvPr/>
        </p:nvSpPr>
        <p:spPr>
          <a:xfrm>
            <a:off x="376518" y="1721224"/>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円: 塗りつぶしなし 3">
            <a:extLst>
              <a:ext uri="{FF2B5EF4-FFF2-40B4-BE49-F238E27FC236}">
                <a16:creationId xmlns:a16="http://schemas.microsoft.com/office/drawing/2014/main" id="{DF9D21E0-C64F-4ECD-9D4E-807B73B636A3}"/>
              </a:ext>
            </a:extLst>
          </p:cNvPr>
          <p:cNvSpPr/>
          <p:nvPr/>
        </p:nvSpPr>
        <p:spPr>
          <a:xfrm>
            <a:off x="376518" y="3935506"/>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17773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CD64E44-65DB-41B4-8DA5-E0F7F835B927}"/>
              </a:ext>
            </a:extLst>
          </p:cNvPr>
          <p:cNvSpPr/>
          <p:nvPr/>
        </p:nvSpPr>
        <p:spPr>
          <a:xfrm>
            <a:off x="251011" y="54654"/>
            <a:ext cx="11241741" cy="6309420"/>
          </a:xfrm>
          <a:prstGeom prst="rect">
            <a:avLst/>
          </a:prstGeom>
        </p:spPr>
        <p:txBody>
          <a:bodyPr wrap="square">
            <a:spAutoFit/>
          </a:bodyPr>
          <a:lstStyle/>
          <a:p>
            <a:r>
              <a:rPr lang="ja-JP" altLang="en-US" sz="2400" dirty="0"/>
              <a:t>問</a:t>
            </a:r>
            <a:r>
              <a:rPr lang="en-US" altLang="ja-JP" sz="2400" dirty="0"/>
              <a:t>240−241</a:t>
            </a:r>
            <a:r>
              <a:rPr lang="ja-JP" altLang="en-US" sz="2400" dirty="0"/>
              <a:t>　有名芸能人がコカインを所持し、使用していた事件が報道された。地域の自治会より、健康サポート薬局の薬剤師にコカインの特徴や問題点について講演依頼があった。</a:t>
            </a:r>
            <a:endParaRPr lang="en-US" altLang="ja-JP" sz="2400" dirty="0"/>
          </a:p>
          <a:p>
            <a:endParaRPr lang="ja-JP" altLang="en-US" sz="2400" dirty="0"/>
          </a:p>
          <a:p>
            <a:r>
              <a:rPr lang="ja-JP" altLang="en-US" sz="2400" dirty="0"/>
              <a:t>問</a:t>
            </a:r>
            <a:r>
              <a:rPr lang="en-US" altLang="ja-JP" sz="2400" dirty="0"/>
              <a:t>240</a:t>
            </a:r>
            <a:r>
              <a:rPr lang="ja-JP" altLang="en-US" sz="2400" dirty="0"/>
              <a:t>（実務）</a:t>
            </a:r>
          </a:p>
          <a:p>
            <a:r>
              <a:rPr lang="ja-JP" altLang="en-US" sz="2400" dirty="0"/>
              <a:t>コカイン摂取により起こる影響について、薬剤師が地域住民に説明することになった。コカインに関する記述のうち、正しいのはどれか。</a:t>
            </a:r>
            <a:r>
              <a:rPr lang="en-US" altLang="ja-JP" sz="2400" dirty="0"/>
              <a:t>2</a:t>
            </a:r>
            <a:r>
              <a:rPr lang="ja-JP" altLang="en-US" sz="2400" dirty="0"/>
              <a:t>つ選べ。</a:t>
            </a:r>
          </a:p>
          <a:p>
            <a:endParaRPr lang="en-US" altLang="ja-JP" sz="2000" dirty="0"/>
          </a:p>
          <a:p>
            <a:r>
              <a:rPr lang="en-US" altLang="ja-JP" sz="2400" dirty="0"/>
              <a:t>1</a:t>
            </a:r>
            <a:r>
              <a:rPr lang="ja-JP" altLang="en-US" sz="2400" dirty="0"/>
              <a:t>　一時的に集中力が上がったような錯覚が生じる。</a:t>
            </a:r>
          </a:p>
          <a:p>
            <a:endParaRPr lang="en-US" altLang="ja-JP" sz="2400" dirty="0"/>
          </a:p>
          <a:p>
            <a:r>
              <a:rPr lang="en-US" altLang="ja-JP" sz="2400" dirty="0"/>
              <a:t>2</a:t>
            </a:r>
            <a:r>
              <a:rPr lang="ja-JP" altLang="en-US" sz="2400" dirty="0"/>
              <a:t>　中枢抑制作用により、不安と緊張がやわらぎ多幸感が生じる。</a:t>
            </a:r>
          </a:p>
          <a:p>
            <a:endParaRPr lang="en-US" altLang="ja-JP" sz="2400" dirty="0"/>
          </a:p>
          <a:p>
            <a:r>
              <a:rPr lang="en-US" altLang="ja-JP" sz="2400" dirty="0"/>
              <a:t>3</a:t>
            </a:r>
            <a:r>
              <a:rPr lang="ja-JP" altLang="en-US" sz="2400" dirty="0"/>
              <a:t>　身体依存が生じやすく、中断により不快な身体症状が現れる。</a:t>
            </a:r>
          </a:p>
          <a:p>
            <a:endParaRPr lang="en-US" altLang="ja-JP" sz="2400" dirty="0"/>
          </a:p>
          <a:p>
            <a:r>
              <a:rPr lang="en-US" altLang="ja-JP" sz="2400" dirty="0"/>
              <a:t>4</a:t>
            </a:r>
            <a:r>
              <a:rPr lang="ja-JP" altLang="en-US" sz="2400" dirty="0"/>
              <a:t>　耐性が生じやすく、使用量・使用回数が増えていくのが特徴である。</a:t>
            </a:r>
          </a:p>
          <a:p>
            <a:endParaRPr lang="en-US" altLang="ja-JP" sz="2400" dirty="0"/>
          </a:p>
          <a:p>
            <a:r>
              <a:rPr lang="en-US" altLang="ja-JP" sz="2400" dirty="0"/>
              <a:t>5</a:t>
            </a:r>
            <a:r>
              <a:rPr lang="ja-JP" altLang="en-US" sz="2400" dirty="0"/>
              <a:t>　妊婦が摂取することで、早産、流産、胎児の死亡等のリスクが上昇する。</a:t>
            </a:r>
          </a:p>
        </p:txBody>
      </p:sp>
      <p:sp>
        <p:nvSpPr>
          <p:cNvPr id="3" name="円: 塗りつぶしなし 2">
            <a:extLst>
              <a:ext uri="{FF2B5EF4-FFF2-40B4-BE49-F238E27FC236}">
                <a16:creationId xmlns:a16="http://schemas.microsoft.com/office/drawing/2014/main" id="{D39DFBEE-9C8A-481F-B492-8462D7FCF07C}"/>
              </a:ext>
            </a:extLst>
          </p:cNvPr>
          <p:cNvSpPr/>
          <p:nvPr/>
        </p:nvSpPr>
        <p:spPr>
          <a:xfrm>
            <a:off x="251011" y="2909045"/>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円: 塗りつぶしなし 3">
            <a:extLst>
              <a:ext uri="{FF2B5EF4-FFF2-40B4-BE49-F238E27FC236}">
                <a16:creationId xmlns:a16="http://schemas.microsoft.com/office/drawing/2014/main" id="{62C24504-0447-488B-B132-895F0170D38B}"/>
              </a:ext>
            </a:extLst>
          </p:cNvPr>
          <p:cNvSpPr/>
          <p:nvPr/>
        </p:nvSpPr>
        <p:spPr>
          <a:xfrm>
            <a:off x="251011" y="5844988"/>
            <a:ext cx="367553" cy="439271"/>
          </a:xfrm>
          <a:prstGeom prst="donut">
            <a:avLst>
              <a:gd name="adj" fmla="val 173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4786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1249</Words>
  <Application>Microsoft Office PowerPoint</Application>
  <PresentationFormat>ワイド画面</PresentationFormat>
  <Paragraphs>147</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つくし薬局本店</dc:creator>
  <cp:lastModifiedBy>つくし薬局本店</cp:lastModifiedBy>
  <cp:revision>14</cp:revision>
  <dcterms:created xsi:type="dcterms:W3CDTF">2020-03-26T03:28:35Z</dcterms:created>
  <dcterms:modified xsi:type="dcterms:W3CDTF">2020-03-27T01:05:25Z</dcterms:modified>
</cp:coreProperties>
</file>