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12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8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39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22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66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0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55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19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79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0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35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59E6-8070-40B1-B1D4-1F81CF1F12C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F1C9F-4D8A-42DC-8B7A-A0D387B25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4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/>
          <p:cNvSpPr txBox="1">
            <a:spLocks/>
          </p:cNvSpPr>
          <p:nvPr/>
        </p:nvSpPr>
        <p:spPr bwMode="auto">
          <a:xfrm>
            <a:off x="1061155" y="485423"/>
            <a:ext cx="10137423" cy="2551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第１０</a:t>
            </a:r>
            <a:r>
              <a:rPr kumimoji="1" lang="en-US" altLang="ja-JP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6</a:t>
            </a:r>
            <a:r>
              <a:rPr kumimoji="1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回　薬剤師国家試験　</a:t>
            </a:r>
            <a:br>
              <a:rPr kumimoji="1" lang="en-US" altLang="zh-TW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学校薬剤師が知っておくべき</a:t>
            </a:r>
            <a:r>
              <a:rPr kumimoji="1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問題</a:t>
            </a:r>
            <a:br>
              <a:rPr kumimoji="1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endParaRPr kumimoji="1" lang="ja-JP" alt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8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03" t="20568" r="21557" b="30139"/>
          <a:stretch/>
        </p:blipFill>
        <p:spPr>
          <a:xfrm>
            <a:off x="485310" y="948267"/>
            <a:ext cx="11440689" cy="5587999"/>
          </a:xfrm>
          <a:prstGeom prst="rect">
            <a:avLst/>
          </a:prstGeom>
        </p:spPr>
      </p:pic>
      <p:sp>
        <p:nvSpPr>
          <p:cNvPr id="5" name="ドーナツ 4"/>
          <p:cNvSpPr/>
          <p:nvPr/>
        </p:nvSpPr>
        <p:spPr>
          <a:xfrm>
            <a:off x="1196622" y="3330222"/>
            <a:ext cx="451556" cy="462845"/>
          </a:xfrm>
          <a:prstGeom prst="donut">
            <a:avLst>
              <a:gd name="adj" fmla="val 1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ドーナツ 5"/>
          <p:cNvSpPr/>
          <p:nvPr/>
        </p:nvSpPr>
        <p:spPr>
          <a:xfrm>
            <a:off x="1196623" y="4797778"/>
            <a:ext cx="451556" cy="508000"/>
          </a:xfrm>
          <a:prstGeom prst="donut">
            <a:avLst>
              <a:gd name="adj" fmla="val 1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20" t="23941" r="22140" b="41036"/>
          <a:stretch/>
        </p:blipFill>
        <p:spPr>
          <a:xfrm>
            <a:off x="282642" y="1690688"/>
            <a:ext cx="11360142" cy="3942468"/>
          </a:xfrm>
          <a:prstGeom prst="rect">
            <a:avLst/>
          </a:prstGeom>
        </p:spPr>
      </p:pic>
      <p:sp>
        <p:nvSpPr>
          <p:cNvPr id="7" name="ドーナツ 6"/>
          <p:cNvSpPr/>
          <p:nvPr/>
        </p:nvSpPr>
        <p:spPr>
          <a:xfrm>
            <a:off x="1128890" y="2666296"/>
            <a:ext cx="395110" cy="415571"/>
          </a:xfrm>
          <a:prstGeom prst="donut">
            <a:avLst>
              <a:gd name="adj" fmla="val 124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905957" y="3318639"/>
            <a:ext cx="8037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水道水の塩素消毒において、</a:t>
            </a:r>
            <a:r>
              <a:rPr lang="ja-JP" altLang="en-US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残留塩素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とは、</a:t>
            </a:r>
            <a:r>
              <a:rPr lang="ja-JP" altLang="en-US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遊離残留塩素及び結合残留塩素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のことです。</a:t>
            </a:r>
            <a:endParaRPr lang="en-US" altLang="ja-JP" dirty="0">
              <a:solidFill>
                <a:srgbClr val="FF0000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遊離残留塩素とは、</a:t>
            </a:r>
            <a:r>
              <a:rPr lang="en-US" altLang="ja-JP" dirty="0" err="1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HClO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（次亜塩素酸）、</a:t>
            </a:r>
            <a:r>
              <a:rPr lang="en-US" altLang="ja-JP" dirty="0" err="1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ClO</a:t>
            </a:r>
            <a:r>
              <a:rPr lang="en-US" altLang="ja-JP" baseline="30000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–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（次亜塩素酸イオン）。</a:t>
            </a:r>
            <a:endParaRPr lang="en-US" altLang="ja-JP" dirty="0">
              <a:solidFill>
                <a:srgbClr val="FF0000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結合残留塩素とは、クロラミン（アンモニアの水素原子を、塩素原子でおきかえた化合物のこと。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NH</a:t>
            </a:r>
            <a:r>
              <a:rPr lang="en-US" altLang="ja-JP" baseline="-25000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2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Cl , NHCl</a:t>
            </a:r>
            <a:r>
              <a:rPr lang="en-US" altLang="ja-JP" baseline="-25000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2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 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, NCl</a:t>
            </a:r>
            <a:r>
              <a:rPr lang="en-US" altLang="ja-JP" baseline="-25000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3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）。</a:t>
            </a:r>
            <a:endParaRPr lang="en-US" altLang="ja-JP" dirty="0">
              <a:solidFill>
                <a:srgbClr val="FF0000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残留塩素が少なすぎると殺菌効果が低く、高すぎると嫌な臭いや味がします。</a:t>
            </a:r>
            <a:endParaRPr lang="en-US" altLang="ja-JP" dirty="0">
              <a:solidFill>
                <a:srgbClr val="FF0000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結合残留塩素の方が殺菌力は小さい。</a:t>
            </a:r>
            <a:endParaRPr lang="en-US" altLang="ja-JP" dirty="0">
              <a:solidFill>
                <a:srgbClr val="FF0000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r>
              <a:rPr lang="en-US" altLang="ja-JP" dirty="0" err="1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HClO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 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と </a:t>
            </a:r>
            <a:r>
              <a:rPr lang="en-US" altLang="ja-JP" dirty="0" err="1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ClO</a:t>
            </a:r>
            <a:r>
              <a:rPr lang="en-US" altLang="ja-JP" baseline="30000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–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 を比較すると、</a:t>
            </a:r>
            <a:r>
              <a:rPr lang="en-US" altLang="ja-JP" dirty="0" err="1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HClO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 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の方が殺菌力が高い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20" t="18234" r="22724" b="43629"/>
          <a:stretch/>
        </p:blipFill>
        <p:spPr>
          <a:xfrm>
            <a:off x="114301" y="1020879"/>
            <a:ext cx="11567160" cy="4416556"/>
          </a:xfrm>
          <a:prstGeom prst="rect">
            <a:avLst/>
          </a:prstGeom>
        </p:spPr>
      </p:pic>
      <p:sp>
        <p:nvSpPr>
          <p:cNvPr id="5" name="ドーナツ 4"/>
          <p:cNvSpPr/>
          <p:nvPr/>
        </p:nvSpPr>
        <p:spPr>
          <a:xfrm>
            <a:off x="982133" y="3556000"/>
            <a:ext cx="383823" cy="395111"/>
          </a:xfrm>
          <a:prstGeom prst="donut">
            <a:avLst>
              <a:gd name="adj" fmla="val 115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786489" y="54374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覚醒剤は、中断に伴い、精神依存が見られる可能性があります。身体依存は目立たないか、現れないとされています。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61" t="19790" r="21265" b="37144"/>
          <a:stretch/>
        </p:blipFill>
        <p:spPr>
          <a:xfrm>
            <a:off x="119250" y="765810"/>
            <a:ext cx="11801477" cy="4837149"/>
          </a:xfrm>
          <a:prstGeom prst="rect">
            <a:avLst/>
          </a:prstGeom>
        </p:spPr>
      </p:pic>
      <p:sp>
        <p:nvSpPr>
          <p:cNvPr id="5" name="ドーナツ 4"/>
          <p:cNvSpPr/>
          <p:nvPr/>
        </p:nvSpPr>
        <p:spPr>
          <a:xfrm>
            <a:off x="1219200" y="3127023"/>
            <a:ext cx="462844" cy="485422"/>
          </a:xfrm>
          <a:prstGeom prst="donut">
            <a:avLst>
              <a:gd name="adj" fmla="val 128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750190" y="56210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K </a:t>
            </a:r>
            <a:r>
              <a:rPr lang="ja-JP" altLang="en-US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値規制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が設定されているのは </a:t>
            </a:r>
            <a:r>
              <a:rPr lang="ja-JP" altLang="en-US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硫黄酸化物 </a:t>
            </a:r>
            <a:r>
              <a:rPr lang="en-US" altLang="ja-JP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(</a:t>
            </a:r>
            <a:r>
              <a:rPr lang="en-US" altLang="ja-JP" b="1" dirty="0" err="1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SOx</a:t>
            </a:r>
            <a:r>
              <a:rPr lang="en-US" altLang="ja-JP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)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 に対してです。窒素酸化物に対してではありません。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20" t="21087" r="20536" b="33512"/>
          <a:stretch/>
        </p:blipFill>
        <p:spPr>
          <a:xfrm>
            <a:off x="0" y="830983"/>
            <a:ext cx="12289489" cy="5376655"/>
          </a:xfrm>
          <a:prstGeom prst="rect">
            <a:avLst/>
          </a:prstGeom>
        </p:spPr>
      </p:pic>
      <p:sp>
        <p:nvSpPr>
          <p:cNvPr id="5" name="ドーナツ 4"/>
          <p:cNvSpPr/>
          <p:nvPr/>
        </p:nvSpPr>
        <p:spPr>
          <a:xfrm>
            <a:off x="925690" y="4572000"/>
            <a:ext cx="361244" cy="485422"/>
          </a:xfrm>
          <a:prstGeom prst="donut">
            <a:avLst>
              <a:gd name="adj" fmla="val 135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283199" y="3643827"/>
            <a:ext cx="6716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床面積が 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36</a:t>
            </a:r>
            <a:r>
              <a:rPr lang="ja-JP" altLang="en-US" dirty="0" err="1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、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高さ 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2.2 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なので、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36 × 2.2 = 79.2 m</a:t>
            </a:r>
            <a:r>
              <a:rPr lang="en-US" altLang="ja-JP" baseline="30000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3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 の空間</a:t>
            </a:r>
            <a:endParaRPr lang="en-US" altLang="ja-JP" dirty="0">
              <a:solidFill>
                <a:srgbClr val="FF0000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1 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時間で 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2 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回換気するため換気により、空気が完全に入れ替わるので、</a:t>
            </a:r>
            <a:r>
              <a:rPr lang="en-US" altLang="ja-JP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1 </a:t>
            </a:r>
            <a:r>
              <a:rPr lang="ja-JP" altLang="en-US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時間あたり </a:t>
            </a:r>
            <a:r>
              <a:rPr lang="en-US" altLang="ja-JP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79.2 × 2 = 158.4m</a:t>
            </a:r>
            <a:r>
              <a:rPr lang="en-US" altLang="ja-JP" b="1" baseline="30000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3</a:t>
            </a:r>
            <a:r>
              <a:rPr lang="ja-JP" altLang="en-US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 の換気量となる。</a:t>
            </a:r>
            <a:endParaRPr lang="ja-JP" altLang="en-US" dirty="0">
              <a:solidFill>
                <a:srgbClr val="FF0000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１人、１時間あたり 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30m</a:t>
            </a:r>
            <a:r>
              <a:rPr lang="en-US" altLang="ja-JP" baseline="30000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3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 の換気量が必要なので、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158.4 ÷ 30 = 5,…</a:t>
            </a:r>
            <a:r>
              <a:rPr lang="ja-JP" altLang="en-US" dirty="0" err="1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。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超えてはいけないため</a:t>
            </a:r>
            <a:r>
              <a:rPr lang="ja-JP" altLang="en-US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切り捨てて </a:t>
            </a:r>
            <a:r>
              <a:rPr lang="en-US" altLang="ja-JP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5 </a:t>
            </a:r>
            <a:r>
              <a:rPr lang="ja-JP" altLang="en-US" b="1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人が最大となる。</a:t>
            </a:r>
            <a:endParaRPr lang="ja-JP" altLang="en-US" b="0" i="0" dirty="0">
              <a:solidFill>
                <a:srgbClr val="FF0000"/>
              </a:solidFill>
              <a:effectLst/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7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9E004FD-1270-4901-ACD7-D30E1E05F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53" t="24702" r="25723" b="14966"/>
          <a:stretch/>
        </p:blipFill>
        <p:spPr>
          <a:xfrm>
            <a:off x="1134321" y="63382"/>
            <a:ext cx="9838479" cy="6701212"/>
          </a:xfrm>
        </p:spPr>
      </p:pic>
      <p:sp>
        <p:nvSpPr>
          <p:cNvPr id="6" name="円: 塗りつぶしなし 5">
            <a:extLst>
              <a:ext uri="{FF2B5EF4-FFF2-40B4-BE49-F238E27FC236}">
                <a16:creationId xmlns:a16="http://schemas.microsoft.com/office/drawing/2014/main" id="{E922A21E-0CA6-4D75-9064-98C9BD9BFB02}"/>
              </a:ext>
            </a:extLst>
          </p:cNvPr>
          <p:cNvSpPr/>
          <p:nvPr/>
        </p:nvSpPr>
        <p:spPr>
          <a:xfrm>
            <a:off x="1897626" y="6322141"/>
            <a:ext cx="363793" cy="363793"/>
          </a:xfrm>
          <a:prstGeom prst="donut">
            <a:avLst>
              <a:gd name="adj" fmla="val 18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20" t="22644" r="21848" b="26767"/>
          <a:stretch/>
        </p:blipFill>
        <p:spPr>
          <a:xfrm>
            <a:off x="340984" y="588589"/>
            <a:ext cx="11390775" cy="5680822"/>
          </a:xfrm>
          <a:prstGeom prst="rect">
            <a:avLst/>
          </a:prstGeom>
        </p:spPr>
      </p:pic>
      <p:sp>
        <p:nvSpPr>
          <p:cNvPr id="5" name="ドーナツ 4"/>
          <p:cNvSpPr/>
          <p:nvPr/>
        </p:nvSpPr>
        <p:spPr>
          <a:xfrm>
            <a:off x="1185333" y="5147733"/>
            <a:ext cx="383823" cy="485423"/>
          </a:xfrm>
          <a:prstGeom prst="donut">
            <a:avLst>
              <a:gd name="adj" fmla="val 16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EEE71B-AC97-4EC4-BA20-29C79EDA70E6}"/>
              </a:ext>
            </a:extLst>
          </p:cNvPr>
          <p:cNvSpPr txBox="1"/>
          <p:nvPr/>
        </p:nvSpPr>
        <p:spPr>
          <a:xfrm>
            <a:off x="5755016" y="448054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電力＝電圧 </a:t>
            </a:r>
            <a:r>
              <a:rPr lang="en-US" altLang="ja-JP" sz="2400" dirty="0">
                <a:solidFill>
                  <a:srgbClr val="FF0000"/>
                </a:solidFill>
              </a:rPr>
              <a:t>× </a:t>
            </a:r>
            <a:r>
              <a:rPr lang="ja-JP" altLang="en-US" sz="2400" dirty="0">
                <a:solidFill>
                  <a:srgbClr val="FF0000"/>
                </a:solidFill>
              </a:rPr>
              <a:t>電流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電力量が、電力 </a:t>
            </a:r>
            <a:r>
              <a:rPr lang="en-US" altLang="ja-JP" sz="2400" dirty="0">
                <a:solidFill>
                  <a:srgbClr val="FF0000"/>
                </a:solidFill>
              </a:rPr>
              <a:t>× </a:t>
            </a:r>
            <a:r>
              <a:rPr lang="ja-JP" altLang="en-US" sz="2400" dirty="0">
                <a:solidFill>
                  <a:srgbClr val="FF0000"/>
                </a:solidFill>
              </a:rPr>
              <a:t>時間です。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電力量の単位が仕事と同じになります。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1000 × 15 × 10 × 10</a:t>
            </a:r>
            <a:r>
              <a:rPr lang="ja-JP" altLang="en-US" sz="2400" dirty="0">
                <a:solidFill>
                  <a:srgbClr val="FF0000"/>
                </a:solidFill>
              </a:rPr>
              <a:t>⁻</a:t>
            </a:r>
            <a:r>
              <a:rPr lang="en-US" altLang="ja-JP" sz="1400" dirty="0">
                <a:solidFill>
                  <a:srgbClr val="FF0000"/>
                </a:solidFill>
              </a:rPr>
              <a:t>3</a:t>
            </a:r>
            <a:r>
              <a:rPr lang="en-US" altLang="ja-JP" sz="2400" dirty="0">
                <a:solidFill>
                  <a:srgbClr val="FF0000"/>
                </a:solidFill>
              </a:rPr>
              <a:t>= 150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6" t="14860" r="19661" b="16649"/>
          <a:stretch/>
        </p:blipFill>
        <p:spPr>
          <a:xfrm>
            <a:off x="922912" y="199706"/>
            <a:ext cx="10340538" cy="6658294"/>
          </a:xfrm>
          <a:prstGeom prst="rect">
            <a:avLst/>
          </a:prstGeom>
        </p:spPr>
      </p:pic>
      <p:sp>
        <p:nvSpPr>
          <p:cNvPr id="5" name="ドーナツ 4"/>
          <p:cNvSpPr/>
          <p:nvPr/>
        </p:nvSpPr>
        <p:spPr>
          <a:xfrm>
            <a:off x="1670756" y="4888089"/>
            <a:ext cx="508000" cy="474133"/>
          </a:xfrm>
          <a:prstGeom prst="donut">
            <a:avLst>
              <a:gd name="adj" fmla="val 225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131212" y="1795627"/>
            <a:ext cx="794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大腸菌は、特定酵素基質培地法を用いて、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β</a:t>
            </a:r>
            <a:r>
              <a:rPr lang="ja-JP" altLang="en-US" dirty="0" err="1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ー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グルクロニダーゼ活性の有無で検出します。</a:t>
            </a:r>
            <a:r>
              <a:rPr lang="en-US" altLang="ja-JP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β</a:t>
            </a:r>
            <a:r>
              <a:rPr lang="ja-JP" altLang="en-US" dirty="0" err="1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ー</a:t>
            </a:r>
            <a:r>
              <a:rPr lang="ja-JP" altLang="en-US" dirty="0">
                <a:solidFill>
                  <a:srgbClr val="FF0000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「ガラクトシダーゼ」ではありません。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99" t="19011" r="23417" b="14298"/>
          <a:stretch/>
        </p:blipFill>
        <p:spPr>
          <a:xfrm>
            <a:off x="661809" y="23989"/>
            <a:ext cx="8735383" cy="3746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4907" t="24514" r="23889" b="39419"/>
          <a:stretch/>
        </p:blipFill>
        <p:spPr>
          <a:xfrm>
            <a:off x="1261410" y="3804356"/>
            <a:ext cx="7425743" cy="2940755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1261410" y="5486399"/>
            <a:ext cx="329496" cy="304800"/>
          </a:xfrm>
          <a:prstGeom prst="donut">
            <a:avLst>
              <a:gd name="adj" fmla="val 191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ドーナツ 6"/>
          <p:cNvSpPr/>
          <p:nvPr/>
        </p:nvSpPr>
        <p:spPr>
          <a:xfrm>
            <a:off x="1261410" y="6242756"/>
            <a:ext cx="329496" cy="316089"/>
          </a:xfrm>
          <a:prstGeom prst="donut">
            <a:avLst>
              <a:gd name="adj" fmla="val 166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327</Words>
  <Application>Microsoft Office PowerPoint</Application>
  <PresentationFormat>ワイド画面</PresentationFormat>
  <Paragraphs>17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Yu Gothic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第106回　薬剤師国家試験</dc:title>
  <dc:creator>大塚昌孝</dc:creator>
  <cp:lastModifiedBy>ODA</cp:lastModifiedBy>
  <cp:revision>16</cp:revision>
  <dcterms:created xsi:type="dcterms:W3CDTF">2021-05-05T08:04:52Z</dcterms:created>
  <dcterms:modified xsi:type="dcterms:W3CDTF">2021-06-08T05:43:19Z</dcterms:modified>
</cp:coreProperties>
</file>