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CCA690-4AA6-4E1E-873F-6CD3A57880D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5E67BEB-06F2-40EB-BE9B-38542754CD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A2A53D5-75F5-4FA0-9B31-79BA07A2A634}"/>
              </a:ext>
            </a:extLst>
          </p:cNvPr>
          <p:cNvSpPr>
            <a:spLocks noGrp="1"/>
          </p:cNvSpPr>
          <p:nvPr>
            <p:ph type="dt" sz="half" idx="10"/>
          </p:nvPr>
        </p:nvSpPr>
        <p:spPr/>
        <p:txBody>
          <a:bodyPr/>
          <a:lstStyle/>
          <a:p>
            <a:fld id="{D71EA85B-91F8-4DDE-9C32-38BDAF53F3FB}" type="datetimeFigureOut">
              <a:rPr kumimoji="1" lang="ja-JP" altLang="en-US" smtClean="0"/>
              <a:t>2022/5/9</a:t>
            </a:fld>
            <a:endParaRPr kumimoji="1" lang="ja-JP" altLang="en-US"/>
          </a:p>
        </p:txBody>
      </p:sp>
      <p:sp>
        <p:nvSpPr>
          <p:cNvPr id="5" name="フッター プレースホルダー 4">
            <a:extLst>
              <a:ext uri="{FF2B5EF4-FFF2-40B4-BE49-F238E27FC236}">
                <a16:creationId xmlns:a16="http://schemas.microsoft.com/office/drawing/2014/main" id="{8F10D368-8CE6-43AB-B0FC-6D0044F57BF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156CA50-DFAB-42F0-BD2D-D81A3EAA4607}"/>
              </a:ext>
            </a:extLst>
          </p:cNvPr>
          <p:cNvSpPr>
            <a:spLocks noGrp="1"/>
          </p:cNvSpPr>
          <p:nvPr>
            <p:ph type="sldNum" sz="quarter" idx="12"/>
          </p:nvPr>
        </p:nvSpPr>
        <p:spPr/>
        <p:txBody>
          <a:bodyPr/>
          <a:lstStyle/>
          <a:p>
            <a:fld id="{D68EDF74-4550-4D45-A9D8-AABB72C50863}" type="slidenum">
              <a:rPr kumimoji="1" lang="ja-JP" altLang="en-US" smtClean="0"/>
              <a:t>‹#›</a:t>
            </a:fld>
            <a:endParaRPr kumimoji="1" lang="ja-JP" altLang="en-US"/>
          </a:p>
        </p:txBody>
      </p:sp>
    </p:spTree>
    <p:extLst>
      <p:ext uri="{BB962C8B-B14F-4D97-AF65-F5344CB8AC3E}">
        <p14:creationId xmlns:p14="http://schemas.microsoft.com/office/powerpoint/2010/main" val="1066017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583592-4AFD-4F8D-B0E1-B07C9226D4A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5FAE8D0-0637-4FCD-89D2-367A0F212FE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D2E3B2F-1D90-4218-B4F9-7C20036B14A5}"/>
              </a:ext>
            </a:extLst>
          </p:cNvPr>
          <p:cNvSpPr>
            <a:spLocks noGrp="1"/>
          </p:cNvSpPr>
          <p:nvPr>
            <p:ph type="dt" sz="half" idx="10"/>
          </p:nvPr>
        </p:nvSpPr>
        <p:spPr/>
        <p:txBody>
          <a:bodyPr/>
          <a:lstStyle/>
          <a:p>
            <a:fld id="{D71EA85B-91F8-4DDE-9C32-38BDAF53F3FB}" type="datetimeFigureOut">
              <a:rPr kumimoji="1" lang="ja-JP" altLang="en-US" smtClean="0"/>
              <a:t>2022/5/9</a:t>
            </a:fld>
            <a:endParaRPr kumimoji="1" lang="ja-JP" altLang="en-US"/>
          </a:p>
        </p:txBody>
      </p:sp>
      <p:sp>
        <p:nvSpPr>
          <p:cNvPr id="5" name="フッター プレースホルダー 4">
            <a:extLst>
              <a:ext uri="{FF2B5EF4-FFF2-40B4-BE49-F238E27FC236}">
                <a16:creationId xmlns:a16="http://schemas.microsoft.com/office/drawing/2014/main" id="{98ADE7BC-1E3C-4020-99D3-6551953D2AF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4820AC7-D291-4634-A69C-8E570D271945}"/>
              </a:ext>
            </a:extLst>
          </p:cNvPr>
          <p:cNvSpPr>
            <a:spLocks noGrp="1"/>
          </p:cNvSpPr>
          <p:nvPr>
            <p:ph type="sldNum" sz="quarter" idx="12"/>
          </p:nvPr>
        </p:nvSpPr>
        <p:spPr/>
        <p:txBody>
          <a:bodyPr/>
          <a:lstStyle/>
          <a:p>
            <a:fld id="{D68EDF74-4550-4D45-A9D8-AABB72C50863}" type="slidenum">
              <a:rPr kumimoji="1" lang="ja-JP" altLang="en-US" smtClean="0"/>
              <a:t>‹#›</a:t>
            </a:fld>
            <a:endParaRPr kumimoji="1" lang="ja-JP" altLang="en-US"/>
          </a:p>
        </p:txBody>
      </p:sp>
    </p:spTree>
    <p:extLst>
      <p:ext uri="{BB962C8B-B14F-4D97-AF65-F5344CB8AC3E}">
        <p14:creationId xmlns:p14="http://schemas.microsoft.com/office/powerpoint/2010/main" val="2809659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1F49F03-A399-465F-91CB-93691710B7E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F895441-3411-42D0-B547-6D98EF3BC60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3568861-0C90-4FC1-9DE6-7C80E0B8EBFA}"/>
              </a:ext>
            </a:extLst>
          </p:cNvPr>
          <p:cNvSpPr>
            <a:spLocks noGrp="1"/>
          </p:cNvSpPr>
          <p:nvPr>
            <p:ph type="dt" sz="half" idx="10"/>
          </p:nvPr>
        </p:nvSpPr>
        <p:spPr/>
        <p:txBody>
          <a:bodyPr/>
          <a:lstStyle/>
          <a:p>
            <a:fld id="{D71EA85B-91F8-4DDE-9C32-38BDAF53F3FB}" type="datetimeFigureOut">
              <a:rPr kumimoji="1" lang="ja-JP" altLang="en-US" smtClean="0"/>
              <a:t>2022/5/9</a:t>
            </a:fld>
            <a:endParaRPr kumimoji="1" lang="ja-JP" altLang="en-US"/>
          </a:p>
        </p:txBody>
      </p:sp>
      <p:sp>
        <p:nvSpPr>
          <p:cNvPr id="5" name="フッター プレースホルダー 4">
            <a:extLst>
              <a:ext uri="{FF2B5EF4-FFF2-40B4-BE49-F238E27FC236}">
                <a16:creationId xmlns:a16="http://schemas.microsoft.com/office/drawing/2014/main" id="{CA51C669-D61A-46F0-8B9C-71286321E0C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B4C81FF-8121-49AB-9B7C-CC7F2ACEC18F}"/>
              </a:ext>
            </a:extLst>
          </p:cNvPr>
          <p:cNvSpPr>
            <a:spLocks noGrp="1"/>
          </p:cNvSpPr>
          <p:nvPr>
            <p:ph type="sldNum" sz="quarter" idx="12"/>
          </p:nvPr>
        </p:nvSpPr>
        <p:spPr/>
        <p:txBody>
          <a:bodyPr/>
          <a:lstStyle/>
          <a:p>
            <a:fld id="{D68EDF74-4550-4D45-A9D8-AABB72C50863}" type="slidenum">
              <a:rPr kumimoji="1" lang="ja-JP" altLang="en-US" smtClean="0"/>
              <a:t>‹#›</a:t>
            </a:fld>
            <a:endParaRPr kumimoji="1" lang="ja-JP" altLang="en-US"/>
          </a:p>
        </p:txBody>
      </p:sp>
    </p:spTree>
    <p:extLst>
      <p:ext uri="{BB962C8B-B14F-4D97-AF65-F5344CB8AC3E}">
        <p14:creationId xmlns:p14="http://schemas.microsoft.com/office/powerpoint/2010/main" val="87796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3253CF-965E-4D54-8B38-23A548C191D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8818470-8897-45D6-8EBF-FD8317DEDC4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0801334-CC66-4EA5-9201-7B54221D3924}"/>
              </a:ext>
            </a:extLst>
          </p:cNvPr>
          <p:cNvSpPr>
            <a:spLocks noGrp="1"/>
          </p:cNvSpPr>
          <p:nvPr>
            <p:ph type="dt" sz="half" idx="10"/>
          </p:nvPr>
        </p:nvSpPr>
        <p:spPr/>
        <p:txBody>
          <a:bodyPr/>
          <a:lstStyle/>
          <a:p>
            <a:fld id="{D71EA85B-91F8-4DDE-9C32-38BDAF53F3FB}" type="datetimeFigureOut">
              <a:rPr kumimoji="1" lang="ja-JP" altLang="en-US" smtClean="0"/>
              <a:t>2022/5/9</a:t>
            </a:fld>
            <a:endParaRPr kumimoji="1" lang="ja-JP" altLang="en-US"/>
          </a:p>
        </p:txBody>
      </p:sp>
      <p:sp>
        <p:nvSpPr>
          <p:cNvPr id="5" name="フッター プレースホルダー 4">
            <a:extLst>
              <a:ext uri="{FF2B5EF4-FFF2-40B4-BE49-F238E27FC236}">
                <a16:creationId xmlns:a16="http://schemas.microsoft.com/office/drawing/2014/main" id="{38A0546B-D209-457C-A6DB-018BAC4FD82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EA0B8AC-A252-4CB1-B3DB-1B4A5CE71EF6}"/>
              </a:ext>
            </a:extLst>
          </p:cNvPr>
          <p:cNvSpPr>
            <a:spLocks noGrp="1"/>
          </p:cNvSpPr>
          <p:nvPr>
            <p:ph type="sldNum" sz="quarter" idx="12"/>
          </p:nvPr>
        </p:nvSpPr>
        <p:spPr/>
        <p:txBody>
          <a:bodyPr/>
          <a:lstStyle/>
          <a:p>
            <a:fld id="{D68EDF74-4550-4D45-A9D8-AABB72C50863}" type="slidenum">
              <a:rPr kumimoji="1" lang="ja-JP" altLang="en-US" smtClean="0"/>
              <a:t>‹#›</a:t>
            </a:fld>
            <a:endParaRPr kumimoji="1" lang="ja-JP" altLang="en-US"/>
          </a:p>
        </p:txBody>
      </p:sp>
    </p:spTree>
    <p:extLst>
      <p:ext uri="{BB962C8B-B14F-4D97-AF65-F5344CB8AC3E}">
        <p14:creationId xmlns:p14="http://schemas.microsoft.com/office/powerpoint/2010/main" val="1513717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E710A2-B3A1-4004-9A37-4B4A65E1E69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E73A1C0-6A74-47F8-97CD-7E8E049832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A137277-74D7-4951-A50C-DFFF237D5E5A}"/>
              </a:ext>
            </a:extLst>
          </p:cNvPr>
          <p:cNvSpPr>
            <a:spLocks noGrp="1"/>
          </p:cNvSpPr>
          <p:nvPr>
            <p:ph type="dt" sz="half" idx="10"/>
          </p:nvPr>
        </p:nvSpPr>
        <p:spPr/>
        <p:txBody>
          <a:bodyPr/>
          <a:lstStyle/>
          <a:p>
            <a:fld id="{D71EA85B-91F8-4DDE-9C32-38BDAF53F3FB}" type="datetimeFigureOut">
              <a:rPr kumimoji="1" lang="ja-JP" altLang="en-US" smtClean="0"/>
              <a:t>2022/5/9</a:t>
            </a:fld>
            <a:endParaRPr kumimoji="1" lang="ja-JP" altLang="en-US"/>
          </a:p>
        </p:txBody>
      </p:sp>
      <p:sp>
        <p:nvSpPr>
          <p:cNvPr id="5" name="フッター プレースホルダー 4">
            <a:extLst>
              <a:ext uri="{FF2B5EF4-FFF2-40B4-BE49-F238E27FC236}">
                <a16:creationId xmlns:a16="http://schemas.microsoft.com/office/drawing/2014/main" id="{15139498-C38E-4954-9A07-FB30F69566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5ED97C-BACA-41EF-9B4F-7C87C2F4F723}"/>
              </a:ext>
            </a:extLst>
          </p:cNvPr>
          <p:cNvSpPr>
            <a:spLocks noGrp="1"/>
          </p:cNvSpPr>
          <p:nvPr>
            <p:ph type="sldNum" sz="quarter" idx="12"/>
          </p:nvPr>
        </p:nvSpPr>
        <p:spPr/>
        <p:txBody>
          <a:bodyPr/>
          <a:lstStyle/>
          <a:p>
            <a:fld id="{D68EDF74-4550-4D45-A9D8-AABB72C50863}" type="slidenum">
              <a:rPr kumimoji="1" lang="ja-JP" altLang="en-US" smtClean="0"/>
              <a:t>‹#›</a:t>
            </a:fld>
            <a:endParaRPr kumimoji="1" lang="ja-JP" altLang="en-US"/>
          </a:p>
        </p:txBody>
      </p:sp>
    </p:spTree>
    <p:extLst>
      <p:ext uri="{BB962C8B-B14F-4D97-AF65-F5344CB8AC3E}">
        <p14:creationId xmlns:p14="http://schemas.microsoft.com/office/powerpoint/2010/main" val="16045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D835DF-9216-40D1-B85E-EB0244B6D6E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130B11F-5BE5-4800-91BC-5DA455E209D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82FC381-F45A-4430-9E6A-21FFBBAA83F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6C8DD2D-6B77-4412-9F27-97CF45258965}"/>
              </a:ext>
            </a:extLst>
          </p:cNvPr>
          <p:cNvSpPr>
            <a:spLocks noGrp="1"/>
          </p:cNvSpPr>
          <p:nvPr>
            <p:ph type="dt" sz="half" idx="10"/>
          </p:nvPr>
        </p:nvSpPr>
        <p:spPr/>
        <p:txBody>
          <a:bodyPr/>
          <a:lstStyle/>
          <a:p>
            <a:fld id="{D71EA85B-91F8-4DDE-9C32-38BDAF53F3FB}" type="datetimeFigureOut">
              <a:rPr kumimoji="1" lang="ja-JP" altLang="en-US" smtClean="0"/>
              <a:t>2022/5/9</a:t>
            </a:fld>
            <a:endParaRPr kumimoji="1" lang="ja-JP" altLang="en-US"/>
          </a:p>
        </p:txBody>
      </p:sp>
      <p:sp>
        <p:nvSpPr>
          <p:cNvPr id="6" name="フッター プレースホルダー 5">
            <a:extLst>
              <a:ext uri="{FF2B5EF4-FFF2-40B4-BE49-F238E27FC236}">
                <a16:creationId xmlns:a16="http://schemas.microsoft.com/office/drawing/2014/main" id="{5005D620-F5BD-4574-BF86-7B870422DBF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40F8864-9019-4295-9B7B-358653B6F295}"/>
              </a:ext>
            </a:extLst>
          </p:cNvPr>
          <p:cNvSpPr>
            <a:spLocks noGrp="1"/>
          </p:cNvSpPr>
          <p:nvPr>
            <p:ph type="sldNum" sz="quarter" idx="12"/>
          </p:nvPr>
        </p:nvSpPr>
        <p:spPr/>
        <p:txBody>
          <a:bodyPr/>
          <a:lstStyle/>
          <a:p>
            <a:fld id="{D68EDF74-4550-4D45-A9D8-AABB72C50863}" type="slidenum">
              <a:rPr kumimoji="1" lang="ja-JP" altLang="en-US" smtClean="0"/>
              <a:t>‹#›</a:t>
            </a:fld>
            <a:endParaRPr kumimoji="1" lang="ja-JP" altLang="en-US"/>
          </a:p>
        </p:txBody>
      </p:sp>
    </p:spTree>
    <p:extLst>
      <p:ext uri="{BB962C8B-B14F-4D97-AF65-F5344CB8AC3E}">
        <p14:creationId xmlns:p14="http://schemas.microsoft.com/office/powerpoint/2010/main" val="3096199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9148ED-A88F-42A0-860D-8AD007C2C54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287159A-FDDC-4206-B670-542EB241AA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BD695B1-800B-4ECE-A014-0E37737FA36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B9DDA06-8D96-4964-960C-3DD8765EAC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49CB46B-5A33-409D-B799-5E2639DBFB3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867F177-7916-45B2-9295-FF71A60232D2}"/>
              </a:ext>
            </a:extLst>
          </p:cNvPr>
          <p:cNvSpPr>
            <a:spLocks noGrp="1"/>
          </p:cNvSpPr>
          <p:nvPr>
            <p:ph type="dt" sz="half" idx="10"/>
          </p:nvPr>
        </p:nvSpPr>
        <p:spPr/>
        <p:txBody>
          <a:bodyPr/>
          <a:lstStyle/>
          <a:p>
            <a:fld id="{D71EA85B-91F8-4DDE-9C32-38BDAF53F3FB}" type="datetimeFigureOut">
              <a:rPr kumimoji="1" lang="ja-JP" altLang="en-US" smtClean="0"/>
              <a:t>2022/5/9</a:t>
            </a:fld>
            <a:endParaRPr kumimoji="1" lang="ja-JP" altLang="en-US"/>
          </a:p>
        </p:txBody>
      </p:sp>
      <p:sp>
        <p:nvSpPr>
          <p:cNvPr id="8" name="フッター プレースホルダー 7">
            <a:extLst>
              <a:ext uri="{FF2B5EF4-FFF2-40B4-BE49-F238E27FC236}">
                <a16:creationId xmlns:a16="http://schemas.microsoft.com/office/drawing/2014/main" id="{4F20D2A3-A265-45EA-85E7-7745244913E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9601386-1D3D-43DC-B173-C228FDE3FB09}"/>
              </a:ext>
            </a:extLst>
          </p:cNvPr>
          <p:cNvSpPr>
            <a:spLocks noGrp="1"/>
          </p:cNvSpPr>
          <p:nvPr>
            <p:ph type="sldNum" sz="quarter" idx="12"/>
          </p:nvPr>
        </p:nvSpPr>
        <p:spPr/>
        <p:txBody>
          <a:bodyPr/>
          <a:lstStyle/>
          <a:p>
            <a:fld id="{D68EDF74-4550-4D45-A9D8-AABB72C50863}" type="slidenum">
              <a:rPr kumimoji="1" lang="ja-JP" altLang="en-US" smtClean="0"/>
              <a:t>‹#›</a:t>
            </a:fld>
            <a:endParaRPr kumimoji="1" lang="ja-JP" altLang="en-US"/>
          </a:p>
        </p:txBody>
      </p:sp>
    </p:spTree>
    <p:extLst>
      <p:ext uri="{BB962C8B-B14F-4D97-AF65-F5344CB8AC3E}">
        <p14:creationId xmlns:p14="http://schemas.microsoft.com/office/powerpoint/2010/main" val="2878329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4F8F9E-F19D-4DCF-A3CE-42437E47B19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F217615-7BAB-4294-A442-A84BB1863119}"/>
              </a:ext>
            </a:extLst>
          </p:cNvPr>
          <p:cNvSpPr>
            <a:spLocks noGrp="1"/>
          </p:cNvSpPr>
          <p:nvPr>
            <p:ph type="dt" sz="half" idx="10"/>
          </p:nvPr>
        </p:nvSpPr>
        <p:spPr/>
        <p:txBody>
          <a:bodyPr/>
          <a:lstStyle/>
          <a:p>
            <a:fld id="{D71EA85B-91F8-4DDE-9C32-38BDAF53F3FB}" type="datetimeFigureOut">
              <a:rPr kumimoji="1" lang="ja-JP" altLang="en-US" smtClean="0"/>
              <a:t>2022/5/9</a:t>
            </a:fld>
            <a:endParaRPr kumimoji="1" lang="ja-JP" altLang="en-US"/>
          </a:p>
        </p:txBody>
      </p:sp>
      <p:sp>
        <p:nvSpPr>
          <p:cNvPr id="4" name="フッター プレースホルダー 3">
            <a:extLst>
              <a:ext uri="{FF2B5EF4-FFF2-40B4-BE49-F238E27FC236}">
                <a16:creationId xmlns:a16="http://schemas.microsoft.com/office/drawing/2014/main" id="{C1E4ED3F-239F-463A-BC94-E193D06FE3E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3278347-0362-47F9-AB07-90BABFD0016C}"/>
              </a:ext>
            </a:extLst>
          </p:cNvPr>
          <p:cNvSpPr>
            <a:spLocks noGrp="1"/>
          </p:cNvSpPr>
          <p:nvPr>
            <p:ph type="sldNum" sz="quarter" idx="12"/>
          </p:nvPr>
        </p:nvSpPr>
        <p:spPr/>
        <p:txBody>
          <a:bodyPr/>
          <a:lstStyle/>
          <a:p>
            <a:fld id="{D68EDF74-4550-4D45-A9D8-AABB72C50863}" type="slidenum">
              <a:rPr kumimoji="1" lang="ja-JP" altLang="en-US" smtClean="0"/>
              <a:t>‹#›</a:t>
            </a:fld>
            <a:endParaRPr kumimoji="1" lang="ja-JP" altLang="en-US"/>
          </a:p>
        </p:txBody>
      </p:sp>
    </p:spTree>
    <p:extLst>
      <p:ext uri="{BB962C8B-B14F-4D97-AF65-F5344CB8AC3E}">
        <p14:creationId xmlns:p14="http://schemas.microsoft.com/office/powerpoint/2010/main" val="2504115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B21C110-2582-4199-8EA1-E3FA96428335}"/>
              </a:ext>
            </a:extLst>
          </p:cNvPr>
          <p:cNvSpPr>
            <a:spLocks noGrp="1"/>
          </p:cNvSpPr>
          <p:nvPr>
            <p:ph type="dt" sz="half" idx="10"/>
          </p:nvPr>
        </p:nvSpPr>
        <p:spPr/>
        <p:txBody>
          <a:bodyPr/>
          <a:lstStyle/>
          <a:p>
            <a:fld id="{D71EA85B-91F8-4DDE-9C32-38BDAF53F3FB}" type="datetimeFigureOut">
              <a:rPr kumimoji="1" lang="ja-JP" altLang="en-US" smtClean="0"/>
              <a:t>2022/5/9</a:t>
            </a:fld>
            <a:endParaRPr kumimoji="1" lang="ja-JP" altLang="en-US"/>
          </a:p>
        </p:txBody>
      </p:sp>
      <p:sp>
        <p:nvSpPr>
          <p:cNvPr id="3" name="フッター プレースホルダー 2">
            <a:extLst>
              <a:ext uri="{FF2B5EF4-FFF2-40B4-BE49-F238E27FC236}">
                <a16:creationId xmlns:a16="http://schemas.microsoft.com/office/drawing/2014/main" id="{6EE7A411-020A-4ADA-9ADA-E3C6D200255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9E2EB62-7595-476B-B123-F001E4315E2E}"/>
              </a:ext>
            </a:extLst>
          </p:cNvPr>
          <p:cNvSpPr>
            <a:spLocks noGrp="1"/>
          </p:cNvSpPr>
          <p:nvPr>
            <p:ph type="sldNum" sz="quarter" idx="12"/>
          </p:nvPr>
        </p:nvSpPr>
        <p:spPr/>
        <p:txBody>
          <a:bodyPr/>
          <a:lstStyle/>
          <a:p>
            <a:fld id="{D68EDF74-4550-4D45-A9D8-AABB72C50863}" type="slidenum">
              <a:rPr kumimoji="1" lang="ja-JP" altLang="en-US" smtClean="0"/>
              <a:t>‹#›</a:t>
            </a:fld>
            <a:endParaRPr kumimoji="1" lang="ja-JP" altLang="en-US"/>
          </a:p>
        </p:txBody>
      </p:sp>
    </p:spTree>
    <p:extLst>
      <p:ext uri="{BB962C8B-B14F-4D97-AF65-F5344CB8AC3E}">
        <p14:creationId xmlns:p14="http://schemas.microsoft.com/office/powerpoint/2010/main" val="1441115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9976AC-A7F2-44C6-A092-67E9633F3B7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DE0C05A-B1D6-458C-A837-11CAC3BF97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E34F535-5021-4FE2-A6B0-BC669CC208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64B8063-1A96-4999-BC1A-6EAF57CA4E14}"/>
              </a:ext>
            </a:extLst>
          </p:cNvPr>
          <p:cNvSpPr>
            <a:spLocks noGrp="1"/>
          </p:cNvSpPr>
          <p:nvPr>
            <p:ph type="dt" sz="half" idx="10"/>
          </p:nvPr>
        </p:nvSpPr>
        <p:spPr/>
        <p:txBody>
          <a:bodyPr/>
          <a:lstStyle/>
          <a:p>
            <a:fld id="{D71EA85B-91F8-4DDE-9C32-38BDAF53F3FB}" type="datetimeFigureOut">
              <a:rPr kumimoji="1" lang="ja-JP" altLang="en-US" smtClean="0"/>
              <a:t>2022/5/9</a:t>
            </a:fld>
            <a:endParaRPr kumimoji="1" lang="ja-JP" altLang="en-US"/>
          </a:p>
        </p:txBody>
      </p:sp>
      <p:sp>
        <p:nvSpPr>
          <p:cNvPr id="6" name="フッター プレースホルダー 5">
            <a:extLst>
              <a:ext uri="{FF2B5EF4-FFF2-40B4-BE49-F238E27FC236}">
                <a16:creationId xmlns:a16="http://schemas.microsoft.com/office/drawing/2014/main" id="{DC173B1A-224A-449F-8271-7281B99682F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038CB7C-0C3D-4D47-A1E4-558E3E1BCA1D}"/>
              </a:ext>
            </a:extLst>
          </p:cNvPr>
          <p:cNvSpPr>
            <a:spLocks noGrp="1"/>
          </p:cNvSpPr>
          <p:nvPr>
            <p:ph type="sldNum" sz="quarter" idx="12"/>
          </p:nvPr>
        </p:nvSpPr>
        <p:spPr/>
        <p:txBody>
          <a:bodyPr/>
          <a:lstStyle/>
          <a:p>
            <a:fld id="{D68EDF74-4550-4D45-A9D8-AABB72C50863}" type="slidenum">
              <a:rPr kumimoji="1" lang="ja-JP" altLang="en-US" smtClean="0"/>
              <a:t>‹#›</a:t>
            </a:fld>
            <a:endParaRPr kumimoji="1" lang="ja-JP" altLang="en-US"/>
          </a:p>
        </p:txBody>
      </p:sp>
    </p:spTree>
    <p:extLst>
      <p:ext uri="{BB962C8B-B14F-4D97-AF65-F5344CB8AC3E}">
        <p14:creationId xmlns:p14="http://schemas.microsoft.com/office/powerpoint/2010/main" val="1149166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84CA4F-B484-4695-96BC-D0AF327F45A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DC69B86-2532-497F-8FF1-D86C143B62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431E4BA-13A6-459F-AF01-1F3CABCA3B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52F92CE-F61B-48AA-B6C1-F959DBE45DD5}"/>
              </a:ext>
            </a:extLst>
          </p:cNvPr>
          <p:cNvSpPr>
            <a:spLocks noGrp="1"/>
          </p:cNvSpPr>
          <p:nvPr>
            <p:ph type="dt" sz="half" idx="10"/>
          </p:nvPr>
        </p:nvSpPr>
        <p:spPr/>
        <p:txBody>
          <a:bodyPr/>
          <a:lstStyle/>
          <a:p>
            <a:fld id="{D71EA85B-91F8-4DDE-9C32-38BDAF53F3FB}" type="datetimeFigureOut">
              <a:rPr kumimoji="1" lang="ja-JP" altLang="en-US" smtClean="0"/>
              <a:t>2022/5/9</a:t>
            </a:fld>
            <a:endParaRPr kumimoji="1" lang="ja-JP" altLang="en-US"/>
          </a:p>
        </p:txBody>
      </p:sp>
      <p:sp>
        <p:nvSpPr>
          <p:cNvPr id="6" name="フッター プレースホルダー 5">
            <a:extLst>
              <a:ext uri="{FF2B5EF4-FFF2-40B4-BE49-F238E27FC236}">
                <a16:creationId xmlns:a16="http://schemas.microsoft.com/office/drawing/2014/main" id="{6FCFA86F-F580-4C67-AF5E-0197BBD4CCB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C89E656-3F50-411F-A09F-21FAF48A587E}"/>
              </a:ext>
            </a:extLst>
          </p:cNvPr>
          <p:cNvSpPr>
            <a:spLocks noGrp="1"/>
          </p:cNvSpPr>
          <p:nvPr>
            <p:ph type="sldNum" sz="quarter" idx="12"/>
          </p:nvPr>
        </p:nvSpPr>
        <p:spPr/>
        <p:txBody>
          <a:bodyPr/>
          <a:lstStyle/>
          <a:p>
            <a:fld id="{D68EDF74-4550-4D45-A9D8-AABB72C50863}" type="slidenum">
              <a:rPr kumimoji="1" lang="ja-JP" altLang="en-US" smtClean="0"/>
              <a:t>‹#›</a:t>
            </a:fld>
            <a:endParaRPr kumimoji="1" lang="ja-JP" altLang="en-US"/>
          </a:p>
        </p:txBody>
      </p:sp>
    </p:spTree>
    <p:extLst>
      <p:ext uri="{BB962C8B-B14F-4D97-AF65-F5344CB8AC3E}">
        <p14:creationId xmlns:p14="http://schemas.microsoft.com/office/powerpoint/2010/main" val="3022150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1750CF0-7C16-48CC-AC1D-4298186B4C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5B579B0-D363-464C-968F-08AC0B60BF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D837712-6C5B-48E5-BA9E-C4AF9F0DB6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1EA85B-91F8-4DDE-9C32-38BDAF53F3FB}" type="datetimeFigureOut">
              <a:rPr kumimoji="1" lang="ja-JP" altLang="en-US" smtClean="0"/>
              <a:t>2022/5/9</a:t>
            </a:fld>
            <a:endParaRPr kumimoji="1" lang="ja-JP" altLang="en-US"/>
          </a:p>
        </p:txBody>
      </p:sp>
      <p:sp>
        <p:nvSpPr>
          <p:cNvPr id="5" name="フッター プレースホルダー 4">
            <a:extLst>
              <a:ext uri="{FF2B5EF4-FFF2-40B4-BE49-F238E27FC236}">
                <a16:creationId xmlns:a16="http://schemas.microsoft.com/office/drawing/2014/main" id="{3B0FE7D8-AF4E-40C1-B2B1-328C83AF46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17CF30B-B041-42B3-AFE8-4AD2D17C94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EDF74-4550-4D45-A9D8-AABB72C50863}" type="slidenum">
              <a:rPr kumimoji="1" lang="ja-JP" altLang="en-US" smtClean="0"/>
              <a:t>‹#›</a:t>
            </a:fld>
            <a:endParaRPr kumimoji="1" lang="ja-JP" altLang="en-US"/>
          </a:p>
        </p:txBody>
      </p:sp>
    </p:spTree>
    <p:extLst>
      <p:ext uri="{BB962C8B-B14F-4D97-AF65-F5344CB8AC3E}">
        <p14:creationId xmlns:p14="http://schemas.microsoft.com/office/powerpoint/2010/main" val="406570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7E557D4-E8CD-4814-A0DF-14FE65EA67B3}"/>
              </a:ext>
            </a:extLst>
          </p:cNvPr>
          <p:cNvSpPr txBox="1">
            <a:spLocks/>
          </p:cNvSpPr>
          <p:nvPr/>
        </p:nvSpPr>
        <p:spPr bwMode="auto">
          <a:xfrm>
            <a:off x="2143943" y="1133129"/>
            <a:ext cx="8195645" cy="2602259"/>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dk1"/>
                </a:solidFill>
                <a:latin typeface="+mn-lt"/>
                <a:ea typeface="+mn-ea"/>
                <a:cs typeface="+mn-cs"/>
              </a:defRPr>
            </a:lvl1pPr>
            <a:lvl2pPr algn="ctr" rtl="0" eaLnBrk="0" fontAlgn="base" hangingPunct="0">
              <a:spcBef>
                <a:spcPct val="0"/>
              </a:spcBef>
              <a:spcAft>
                <a:spcPct val="0"/>
              </a:spcAft>
              <a:defRPr kumimoji="1" sz="4400">
                <a:solidFill>
                  <a:schemeClr val="dk1"/>
                </a:solidFill>
                <a:latin typeface="+mn-lt"/>
                <a:ea typeface="+mn-ea"/>
                <a:cs typeface="+mn-cs"/>
              </a:defRPr>
            </a:lvl2pPr>
            <a:lvl3pPr algn="ctr" rtl="0" eaLnBrk="0" fontAlgn="base" hangingPunct="0">
              <a:spcBef>
                <a:spcPct val="0"/>
              </a:spcBef>
              <a:spcAft>
                <a:spcPct val="0"/>
              </a:spcAft>
              <a:defRPr kumimoji="1" sz="4400">
                <a:solidFill>
                  <a:schemeClr val="dk1"/>
                </a:solidFill>
                <a:latin typeface="+mn-lt"/>
                <a:ea typeface="+mn-ea"/>
                <a:cs typeface="+mn-cs"/>
              </a:defRPr>
            </a:lvl3pPr>
            <a:lvl4pPr algn="ctr" rtl="0" eaLnBrk="0" fontAlgn="base" hangingPunct="0">
              <a:spcBef>
                <a:spcPct val="0"/>
              </a:spcBef>
              <a:spcAft>
                <a:spcPct val="0"/>
              </a:spcAft>
              <a:defRPr kumimoji="1" sz="4400">
                <a:solidFill>
                  <a:schemeClr val="dk1"/>
                </a:solidFill>
                <a:latin typeface="+mn-lt"/>
                <a:ea typeface="+mn-ea"/>
                <a:cs typeface="+mn-cs"/>
              </a:defRPr>
            </a:lvl4pPr>
            <a:lvl5pPr algn="ctr" rtl="0" eaLnBrk="0" fontAlgn="base" hangingPunct="0">
              <a:spcBef>
                <a:spcPct val="0"/>
              </a:spcBef>
              <a:spcAft>
                <a:spcPct val="0"/>
              </a:spcAft>
              <a:defRPr kumimoji="1" sz="4400">
                <a:solidFill>
                  <a:schemeClr val="dk1"/>
                </a:solidFill>
                <a:latin typeface="+mn-lt"/>
                <a:ea typeface="+mn-ea"/>
                <a:cs typeface="+mn-cs"/>
              </a:defRPr>
            </a:lvl5pPr>
            <a:lvl6pPr marL="457200" algn="ctr" rtl="0" fontAlgn="base">
              <a:spcBef>
                <a:spcPct val="0"/>
              </a:spcBef>
              <a:spcAft>
                <a:spcPct val="0"/>
              </a:spcAft>
              <a:defRPr kumimoji="1" sz="4400">
                <a:solidFill>
                  <a:schemeClr val="dk1"/>
                </a:solidFill>
                <a:latin typeface="+mn-lt"/>
                <a:ea typeface="+mn-ea"/>
                <a:cs typeface="+mn-cs"/>
              </a:defRPr>
            </a:lvl6pPr>
            <a:lvl7pPr marL="914400" algn="ctr" rtl="0" fontAlgn="base">
              <a:spcBef>
                <a:spcPct val="0"/>
              </a:spcBef>
              <a:spcAft>
                <a:spcPct val="0"/>
              </a:spcAft>
              <a:defRPr kumimoji="1" sz="4400">
                <a:solidFill>
                  <a:schemeClr val="dk1"/>
                </a:solidFill>
                <a:latin typeface="+mn-lt"/>
                <a:ea typeface="+mn-ea"/>
                <a:cs typeface="+mn-cs"/>
              </a:defRPr>
            </a:lvl7pPr>
            <a:lvl8pPr marL="1371600" algn="ctr" rtl="0" fontAlgn="base">
              <a:spcBef>
                <a:spcPct val="0"/>
              </a:spcBef>
              <a:spcAft>
                <a:spcPct val="0"/>
              </a:spcAft>
              <a:defRPr kumimoji="1" sz="4400">
                <a:solidFill>
                  <a:schemeClr val="dk1"/>
                </a:solidFill>
                <a:latin typeface="+mn-lt"/>
                <a:ea typeface="+mn-ea"/>
                <a:cs typeface="+mn-cs"/>
              </a:defRPr>
            </a:lvl8pPr>
            <a:lvl9pPr marL="1828800" algn="ctr" rtl="0" fontAlgn="base">
              <a:spcBef>
                <a:spcPct val="0"/>
              </a:spcBef>
              <a:spcAft>
                <a:spcPct val="0"/>
              </a:spcAft>
              <a:defRPr kumimoji="1" sz="4400">
                <a:solidFill>
                  <a:schemeClr val="dk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zh-TW" altLang="en-US" sz="4400" b="0" i="0" u="none" strike="noStrike" kern="0" cap="none" spc="0" normalizeH="0" baseline="0" noProof="0" dirty="0">
                <a:ln>
                  <a:noFill/>
                </a:ln>
                <a:solidFill>
                  <a:srgbClr val="000000"/>
                </a:solidFill>
                <a:effectLst/>
                <a:uLnTx/>
                <a:uFillTx/>
                <a:latin typeface="Arial"/>
                <a:ea typeface="ＭＳ Ｐゴシック"/>
                <a:cs typeface="+mn-cs"/>
              </a:rPr>
              <a:t>第１０</a:t>
            </a:r>
            <a:r>
              <a:rPr kumimoji="1" lang="ja-JP" altLang="en-US" sz="4400" b="0" i="0" u="none" strike="noStrike" kern="0" cap="none" spc="0" normalizeH="0" baseline="0" noProof="0" dirty="0">
                <a:ln>
                  <a:noFill/>
                </a:ln>
                <a:solidFill>
                  <a:srgbClr val="000000"/>
                </a:solidFill>
                <a:effectLst/>
                <a:uLnTx/>
                <a:uFillTx/>
                <a:latin typeface="Arial"/>
                <a:ea typeface="ＭＳ Ｐゴシック"/>
                <a:cs typeface="+mn-cs"/>
              </a:rPr>
              <a:t>７</a:t>
            </a:r>
            <a:r>
              <a:rPr kumimoji="1" lang="zh-TW" altLang="en-US" sz="4400" b="0" i="0" u="none" strike="noStrike" kern="0" cap="none" spc="0" normalizeH="0" baseline="0" noProof="0" dirty="0">
                <a:ln>
                  <a:noFill/>
                </a:ln>
                <a:solidFill>
                  <a:srgbClr val="000000"/>
                </a:solidFill>
                <a:effectLst/>
                <a:uLnTx/>
                <a:uFillTx/>
                <a:latin typeface="Arial"/>
                <a:ea typeface="ＭＳ Ｐゴシック"/>
                <a:cs typeface="+mn-cs"/>
              </a:rPr>
              <a:t>回　薬剤師国家試験　</a:t>
            </a:r>
            <a:br>
              <a:rPr kumimoji="1" lang="en-US" altLang="zh-TW" sz="4400" b="0" i="0" u="none" strike="noStrike" kern="0" cap="none" spc="0" normalizeH="0" baseline="0" noProof="0" dirty="0">
                <a:ln>
                  <a:noFill/>
                </a:ln>
                <a:solidFill>
                  <a:srgbClr val="000000"/>
                </a:solidFill>
                <a:effectLst/>
                <a:uLnTx/>
                <a:uFillTx/>
                <a:latin typeface="Arial"/>
                <a:ea typeface="ＭＳ Ｐゴシック"/>
                <a:cs typeface="+mn-cs"/>
              </a:rPr>
            </a:br>
            <a:r>
              <a:rPr kumimoji="1" lang="ja-JP" altLang="en-US" sz="4400" b="0" i="0" u="none" strike="noStrike" kern="0" cap="none" spc="0" normalizeH="0" baseline="0" noProof="0" dirty="0">
                <a:ln>
                  <a:noFill/>
                </a:ln>
                <a:solidFill>
                  <a:srgbClr val="000000"/>
                </a:solidFill>
                <a:effectLst/>
                <a:uLnTx/>
                <a:uFillTx/>
                <a:latin typeface="Arial"/>
                <a:ea typeface="ＭＳ Ｐゴシック"/>
                <a:cs typeface="+mn-cs"/>
              </a:rPr>
              <a:t>学校薬剤師が知っておくべき</a:t>
            </a:r>
            <a:r>
              <a:rPr kumimoji="1" lang="zh-TW" altLang="en-US" sz="4400" b="0" i="0" u="none" strike="noStrike" kern="0" cap="none" spc="0" normalizeH="0" baseline="0" noProof="0" dirty="0">
                <a:ln>
                  <a:noFill/>
                </a:ln>
                <a:solidFill>
                  <a:srgbClr val="000000"/>
                </a:solidFill>
                <a:effectLst/>
                <a:uLnTx/>
                <a:uFillTx/>
                <a:latin typeface="Arial"/>
                <a:ea typeface="ＭＳ Ｐゴシック"/>
                <a:cs typeface="+mn-cs"/>
              </a:rPr>
              <a:t>問題</a:t>
            </a:r>
            <a:br>
              <a:rPr kumimoji="1" lang="zh-TW" altLang="en-US" sz="4400" b="0" i="0" u="none" strike="noStrike" kern="0" cap="none" spc="0" normalizeH="0" baseline="0" noProof="0" dirty="0">
                <a:ln>
                  <a:noFill/>
                </a:ln>
                <a:solidFill>
                  <a:srgbClr val="000000"/>
                </a:solidFill>
                <a:effectLst/>
                <a:uLnTx/>
                <a:uFillTx/>
                <a:latin typeface="Arial"/>
                <a:ea typeface="ＭＳ Ｐゴシック"/>
                <a:cs typeface="+mn-cs"/>
              </a:rPr>
            </a:br>
            <a:endParaRPr kumimoji="1" lang="ja-JP" altLang="en-US" sz="4400" b="0" i="0" u="none" strike="noStrike" kern="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519270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3AE6EA64-045D-47FC-9998-280D74E3B4BA}"/>
              </a:ext>
            </a:extLst>
          </p:cNvPr>
          <p:cNvSpPr txBox="1"/>
          <p:nvPr/>
        </p:nvSpPr>
        <p:spPr>
          <a:xfrm>
            <a:off x="391885" y="383720"/>
            <a:ext cx="10050235" cy="4893647"/>
          </a:xfrm>
          <a:prstGeom prst="rect">
            <a:avLst/>
          </a:prstGeom>
          <a:noFill/>
        </p:spPr>
        <p:txBody>
          <a:bodyPr wrap="square">
            <a:spAutoFit/>
          </a:bodyPr>
          <a:lstStyle/>
          <a:p>
            <a:r>
              <a:rPr lang="ja-JP" altLang="en-US" sz="2400" dirty="0"/>
              <a:t>問 </a:t>
            </a:r>
            <a:r>
              <a:rPr lang="en-US" altLang="ja-JP" sz="2400" dirty="0"/>
              <a:t>239</a:t>
            </a:r>
            <a:r>
              <a:rPr lang="ja-JP" altLang="en-US" sz="2400" dirty="0"/>
              <a:t>（実務）</a:t>
            </a:r>
          </a:p>
          <a:p>
            <a:r>
              <a:rPr lang="ja-JP" altLang="en-US" sz="2400" dirty="0"/>
              <a:t>今回、病院を受診した患者の一部には、重篤な食中毒症状がみられた。その患者に投与すべき薬剤として、適切なのはどれか。</a:t>
            </a:r>
            <a:r>
              <a:rPr lang="en-US" altLang="ja-JP" sz="2400" dirty="0"/>
              <a:t>1</a:t>
            </a:r>
            <a:r>
              <a:rPr lang="ja-JP" altLang="en-US" sz="2400" dirty="0"/>
              <a:t>つ選べ。</a:t>
            </a:r>
          </a:p>
          <a:p>
            <a:endParaRPr lang="en-US" altLang="ja-JP" sz="2400" dirty="0"/>
          </a:p>
          <a:p>
            <a:r>
              <a:rPr lang="en-US" altLang="ja-JP" sz="2400" dirty="0"/>
              <a:t>1</a:t>
            </a:r>
            <a:r>
              <a:rPr lang="ja-JP" altLang="en-US" sz="2400" dirty="0"/>
              <a:t>　ロペラミド塩酸塩カプセル</a:t>
            </a:r>
          </a:p>
          <a:p>
            <a:endParaRPr lang="en-US" altLang="ja-JP" sz="2400" dirty="0"/>
          </a:p>
          <a:p>
            <a:r>
              <a:rPr lang="en-US" altLang="ja-JP" sz="2400" dirty="0"/>
              <a:t>2</a:t>
            </a:r>
            <a:r>
              <a:rPr lang="ja-JP" altLang="en-US" sz="2400" dirty="0"/>
              <a:t>　５ ％ブドウ糖加酢酸リンゲル液</a:t>
            </a:r>
          </a:p>
          <a:p>
            <a:endParaRPr lang="en-US" altLang="ja-JP" sz="2400" dirty="0"/>
          </a:p>
          <a:p>
            <a:r>
              <a:rPr lang="en-US" altLang="ja-JP" sz="2400" dirty="0"/>
              <a:t>3</a:t>
            </a:r>
            <a:r>
              <a:rPr lang="ja-JP" altLang="en-US" sz="2400" dirty="0"/>
              <a:t>　アトロピン硫酸塩注射液</a:t>
            </a:r>
          </a:p>
          <a:p>
            <a:endParaRPr lang="en-US" altLang="ja-JP" sz="2400" dirty="0"/>
          </a:p>
          <a:p>
            <a:r>
              <a:rPr lang="en-US" altLang="ja-JP" sz="2400" dirty="0"/>
              <a:t>4 </a:t>
            </a:r>
            <a:r>
              <a:rPr lang="ja-JP" altLang="en-US" sz="2400" dirty="0"/>
              <a:t>　</a:t>
            </a:r>
            <a:r>
              <a:rPr lang="en-US" altLang="ja-JP" sz="2400" dirty="0"/>
              <a:t>d‐</a:t>
            </a:r>
            <a:r>
              <a:rPr lang="ja-JP" altLang="en-US" sz="2400" dirty="0"/>
              <a:t>クロルフェニラミンマレイン酸塩注射液</a:t>
            </a:r>
          </a:p>
          <a:p>
            <a:endParaRPr lang="en-US" altLang="ja-JP" sz="2400" dirty="0"/>
          </a:p>
          <a:p>
            <a:r>
              <a:rPr lang="en-US" altLang="ja-JP" sz="2400" dirty="0"/>
              <a:t>5</a:t>
            </a:r>
            <a:r>
              <a:rPr lang="ja-JP" altLang="en-US" sz="2400" dirty="0"/>
              <a:t>　ブチルスコポラミン臭化物注射液</a:t>
            </a:r>
          </a:p>
        </p:txBody>
      </p:sp>
      <p:pic>
        <p:nvPicPr>
          <p:cNvPr id="4" name="図 3">
            <a:extLst>
              <a:ext uri="{FF2B5EF4-FFF2-40B4-BE49-F238E27FC236}">
                <a16:creationId xmlns:a16="http://schemas.microsoft.com/office/drawing/2014/main" id="{EA8C54A6-919A-40ED-8300-5AF4A8759740}"/>
              </a:ext>
            </a:extLst>
          </p:cNvPr>
          <p:cNvPicPr>
            <a:picLocks noChangeAspect="1"/>
          </p:cNvPicPr>
          <p:nvPr/>
        </p:nvPicPr>
        <p:blipFill>
          <a:blip r:embed="rId2"/>
          <a:stretch>
            <a:fillRect/>
          </a:stretch>
        </p:blipFill>
        <p:spPr>
          <a:xfrm>
            <a:off x="391885" y="2623261"/>
            <a:ext cx="426757" cy="414564"/>
          </a:xfrm>
          <a:prstGeom prst="rect">
            <a:avLst/>
          </a:prstGeom>
        </p:spPr>
      </p:pic>
    </p:spTree>
    <p:extLst>
      <p:ext uri="{BB962C8B-B14F-4D97-AF65-F5344CB8AC3E}">
        <p14:creationId xmlns:p14="http://schemas.microsoft.com/office/powerpoint/2010/main" val="1909786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49E7E2E8-9772-4F35-8590-D49ABF8E575B}"/>
              </a:ext>
            </a:extLst>
          </p:cNvPr>
          <p:cNvSpPr txBox="1"/>
          <p:nvPr/>
        </p:nvSpPr>
        <p:spPr>
          <a:xfrm>
            <a:off x="269421" y="187779"/>
            <a:ext cx="11723915" cy="6740307"/>
          </a:xfrm>
          <a:prstGeom prst="rect">
            <a:avLst/>
          </a:prstGeom>
          <a:noFill/>
        </p:spPr>
        <p:txBody>
          <a:bodyPr wrap="square">
            <a:spAutoFit/>
          </a:bodyPr>
          <a:lstStyle/>
          <a:p>
            <a:r>
              <a:rPr lang="ja-JP" altLang="en-US" sz="2400" dirty="0"/>
              <a:t>問 </a:t>
            </a:r>
            <a:r>
              <a:rPr lang="en-US" altLang="ja-JP" sz="2400" dirty="0"/>
              <a:t>242−243</a:t>
            </a:r>
            <a:r>
              <a:rPr lang="ja-JP" altLang="en-US" sz="2400" dirty="0"/>
              <a:t>　連日、猛暑のために熱中症警戒アラートが発表されている。そこで、高校の体育教員が経口補水液を買いに薬局に来て、薬剤師に熱中症や暑さ指数</a:t>
            </a:r>
          </a:p>
          <a:p>
            <a:r>
              <a:rPr lang="ja-JP" altLang="en-US" sz="2400" dirty="0"/>
              <a:t>（</a:t>
            </a:r>
            <a:r>
              <a:rPr lang="en-US" altLang="ja-JP" sz="2400" dirty="0"/>
              <a:t>WBGT</a:t>
            </a:r>
            <a:r>
              <a:rPr lang="ja-JP" altLang="en-US" sz="2400" dirty="0"/>
              <a:t>）について質問をした。</a:t>
            </a:r>
          </a:p>
          <a:p>
            <a:endParaRPr lang="en-US" altLang="ja-JP" sz="2400" dirty="0"/>
          </a:p>
          <a:p>
            <a:r>
              <a:rPr lang="ja-JP" altLang="en-US" sz="2400" dirty="0"/>
              <a:t>問 </a:t>
            </a:r>
            <a:r>
              <a:rPr lang="en-US" altLang="ja-JP" sz="2400" dirty="0"/>
              <a:t>242</a:t>
            </a:r>
            <a:r>
              <a:rPr lang="ja-JP" altLang="en-US" sz="2400" dirty="0"/>
              <a:t>（実務）</a:t>
            </a:r>
          </a:p>
          <a:p>
            <a:r>
              <a:rPr lang="ja-JP" altLang="en-US" sz="2400" dirty="0"/>
              <a:t>熱中症や暑さ指数（</a:t>
            </a:r>
            <a:r>
              <a:rPr lang="en-US" altLang="ja-JP" sz="2400" dirty="0"/>
              <a:t>WBGT</a:t>
            </a:r>
            <a:r>
              <a:rPr lang="ja-JP" altLang="en-US" sz="2400" dirty="0"/>
              <a:t>）に関する説明として、誤っているのはどれか。</a:t>
            </a:r>
            <a:r>
              <a:rPr lang="en-US" altLang="ja-JP" sz="2400" dirty="0"/>
              <a:t>1</a:t>
            </a:r>
            <a:r>
              <a:rPr lang="ja-JP" altLang="en-US" sz="2400" dirty="0"/>
              <a:t>つ選べ。</a:t>
            </a:r>
          </a:p>
          <a:p>
            <a:endParaRPr lang="en-US" altLang="ja-JP" sz="2400" dirty="0"/>
          </a:p>
          <a:p>
            <a:r>
              <a:rPr lang="en-US" altLang="ja-JP" sz="2400" dirty="0"/>
              <a:t>1</a:t>
            </a:r>
            <a:r>
              <a:rPr lang="ja-JP" altLang="en-US" sz="2400" dirty="0"/>
              <a:t>　熱中症は、体内の水分や電解質が欠乏することで起こる健康障害です。</a:t>
            </a:r>
          </a:p>
          <a:p>
            <a:endParaRPr lang="en-US" altLang="ja-JP" sz="2400" dirty="0"/>
          </a:p>
          <a:p>
            <a:r>
              <a:rPr lang="en-US" altLang="ja-JP" sz="2400" dirty="0"/>
              <a:t>2</a:t>
            </a:r>
            <a:r>
              <a:rPr lang="ja-JP" altLang="en-US" sz="2400" dirty="0"/>
              <a:t>　熱中症は、屋内でも起こることがあるので、特に厚手の衣類を着用するスポーツ</a:t>
            </a:r>
            <a:endParaRPr lang="en-US" altLang="ja-JP" sz="2400" dirty="0"/>
          </a:p>
          <a:p>
            <a:r>
              <a:rPr lang="ja-JP" altLang="en-US" sz="2400" dirty="0"/>
              <a:t>　　では注意が必要です。</a:t>
            </a:r>
          </a:p>
          <a:p>
            <a:endParaRPr lang="en-US" altLang="ja-JP" sz="2400" dirty="0"/>
          </a:p>
          <a:p>
            <a:r>
              <a:rPr lang="en-US" altLang="ja-JP" sz="2400" dirty="0"/>
              <a:t>3</a:t>
            </a:r>
            <a:r>
              <a:rPr lang="ja-JP" altLang="en-US" sz="2400" dirty="0"/>
              <a:t>　同じ気温でも、湿度が高いときほど熱中症の危険性は高くなります。</a:t>
            </a:r>
          </a:p>
          <a:p>
            <a:endParaRPr lang="en-US" altLang="ja-JP" sz="2400" dirty="0"/>
          </a:p>
          <a:p>
            <a:r>
              <a:rPr lang="en-US" altLang="ja-JP" sz="2400" dirty="0"/>
              <a:t>4</a:t>
            </a:r>
            <a:r>
              <a:rPr lang="ja-JP" altLang="en-US" sz="2400" dirty="0"/>
              <a:t>　暑さ指数（</a:t>
            </a:r>
            <a:r>
              <a:rPr lang="en-US" altLang="ja-JP" sz="2400" dirty="0"/>
              <a:t>WBGT</a:t>
            </a:r>
            <a:r>
              <a:rPr lang="ja-JP" altLang="en-US" sz="2400" dirty="0"/>
              <a:t>）は、熱中症を予防することを目的として提案された指標</a:t>
            </a:r>
          </a:p>
          <a:p>
            <a:r>
              <a:rPr lang="ja-JP" altLang="en-US" sz="2400" dirty="0"/>
              <a:t>　　で、℃の単位で表されます。</a:t>
            </a:r>
          </a:p>
          <a:p>
            <a:endParaRPr lang="en-US" altLang="ja-JP" sz="2400" dirty="0"/>
          </a:p>
          <a:p>
            <a:r>
              <a:rPr lang="en-US" altLang="ja-JP" sz="2400" dirty="0"/>
              <a:t>5</a:t>
            </a:r>
            <a:r>
              <a:rPr lang="ja-JP" altLang="en-US" sz="2400" dirty="0"/>
              <a:t>　暑さ指数（</a:t>
            </a:r>
            <a:r>
              <a:rPr lang="en-US" altLang="ja-JP" sz="2400" dirty="0"/>
              <a:t>WBGT</a:t>
            </a:r>
            <a:r>
              <a:rPr lang="ja-JP" altLang="en-US" sz="2400" dirty="0"/>
              <a:t>）は、感覚温度図表を用いて算出されます。</a:t>
            </a:r>
          </a:p>
        </p:txBody>
      </p:sp>
      <p:pic>
        <p:nvPicPr>
          <p:cNvPr id="4" name="図 3">
            <a:extLst>
              <a:ext uri="{FF2B5EF4-FFF2-40B4-BE49-F238E27FC236}">
                <a16:creationId xmlns:a16="http://schemas.microsoft.com/office/drawing/2014/main" id="{0A169F5F-0FB7-4F27-9352-B9F4C67CCD90}"/>
              </a:ext>
            </a:extLst>
          </p:cNvPr>
          <p:cNvPicPr>
            <a:picLocks noChangeAspect="1"/>
          </p:cNvPicPr>
          <p:nvPr/>
        </p:nvPicPr>
        <p:blipFill>
          <a:blip r:embed="rId2"/>
          <a:stretch>
            <a:fillRect/>
          </a:stretch>
        </p:blipFill>
        <p:spPr>
          <a:xfrm>
            <a:off x="198664" y="6443436"/>
            <a:ext cx="426757" cy="414564"/>
          </a:xfrm>
          <a:prstGeom prst="rect">
            <a:avLst/>
          </a:prstGeom>
        </p:spPr>
      </p:pic>
    </p:spTree>
    <p:extLst>
      <p:ext uri="{BB962C8B-B14F-4D97-AF65-F5344CB8AC3E}">
        <p14:creationId xmlns:p14="http://schemas.microsoft.com/office/powerpoint/2010/main" val="3165753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4DDF847-A5EB-4D5D-9E98-6ACF5F6DA64B}"/>
              </a:ext>
            </a:extLst>
          </p:cNvPr>
          <p:cNvSpPr txBox="1"/>
          <p:nvPr/>
        </p:nvSpPr>
        <p:spPr>
          <a:xfrm>
            <a:off x="266700" y="208981"/>
            <a:ext cx="11658600" cy="1569660"/>
          </a:xfrm>
          <a:prstGeom prst="rect">
            <a:avLst/>
          </a:prstGeom>
          <a:noFill/>
        </p:spPr>
        <p:txBody>
          <a:bodyPr wrap="square">
            <a:spAutoFit/>
          </a:bodyPr>
          <a:lstStyle/>
          <a:p>
            <a:r>
              <a:rPr lang="ja-JP" altLang="en-US" sz="2400" dirty="0"/>
              <a:t>問 </a:t>
            </a:r>
            <a:r>
              <a:rPr lang="en-US" altLang="ja-JP" sz="2400" dirty="0"/>
              <a:t>243</a:t>
            </a:r>
            <a:r>
              <a:rPr lang="ja-JP" altLang="en-US" sz="2400" dirty="0"/>
              <a:t>（衛生）</a:t>
            </a:r>
          </a:p>
          <a:p>
            <a:r>
              <a:rPr lang="ja-JP" altLang="en-US" sz="2400" dirty="0"/>
              <a:t>熱中症及び暑さ指数（</a:t>
            </a:r>
            <a:r>
              <a:rPr lang="en-US" altLang="ja-JP" sz="2400" dirty="0"/>
              <a:t>WBGT</a:t>
            </a:r>
            <a:r>
              <a:rPr lang="ja-JP" altLang="en-US" sz="2400" dirty="0"/>
              <a:t>）について説明したところ、「近々開催する運動会</a:t>
            </a:r>
          </a:p>
          <a:p>
            <a:r>
              <a:rPr lang="ja-JP" altLang="en-US" sz="2400" dirty="0"/>
              <a:t>の当日に暑さ指数を測定したいので、必要な器具を紹介して欲しい」との依頼が</a:t>
            </a:r>
          </a:p>
          <a:p>
            <a:r>
              <a:rPr lang="ja-JP" altLang="en-US" sz="2400" dirty="0"/>
              <a:t>あった。暑さ指数（</a:t>
            </a:r>
            <a:r>
              <a:rPr lang="en-US" altLang="ja-JP" sz="2400" dirty="0"/>
              <a:t>WBGT</a:t>
            </a:r>
            <a:r>
              <a:rPr lang="ja-JP" altLang="en-US" sz="2400" dirty="0"/>
              <a:t>）を求めるために必要な測定器具はどれか。</a:t>
            </a:r>
            <a:r>
              <a:rPr lang="en-US" altLang="ja-JP" sz="2400" dirty="0"/>
              <a:t>2</a:t>
            </a:r>
            <a:r>
              <a:rPr lang="ja-JP" altLang="en-US" sz="2400" dirty="0"/>
              <a:t>つ選べ。</a:t>
            </a:r>
          </a:p>
        </p:txBody>
      </p:sp>
      <p:pic>
        <p:nvPicPr>
          <p:cNvPr id="6" name="図 5">
            <a:extLst>
              <a:ext uri="{FF2B5EF4-FFF2-40B4-BE49-F238E27FC236}">
                <a16:creationId xmlns:a16="http://schemas.microsoft.com/office/drawing/2014/main" id="{78DB229D-0274-4C51-B485-EB3068ECFC78}"/>
              </a:ext>
            </a:extLst>
          </p:cNvPr>
          <p:cNvPicPr>
            <a:picLocks noChangeAspect="1"/>
          </p:cNvPicPr>
          <p:nvPr/>
        </p:nvPicPr>
        <p:blipFill>
          <a:blip r:embed="rId2"/>
          <a:stretch>
            <a:fillRect/>
          </a:stretch>
        </p:blipFill>
        <p:spPr>
          <a:xfrm>
            <a:off x="0" y="1934936"/>
            <a:ext cx="7004590" cy="2988128"/>
          </a:xfrm>
          <a:prstGeom prst="rect">
            <a:avLst/>
          </a:prstGeom>
        </p:spPr>
      </p:pic>
      <p:pic>
        <p:nvPicPr>
          <p:cNvPr id="7" name="図 6">
            <a:extLst>
              <a:ext uri="{FF2B5EF4-FFF2-40B4-BE49-F238E27FC236}">
                <a16:creationId xmlns:a16="http://schemas.microsoft.com/office/drawing/2014/main" id="{C02979BA-3BBD-4E90-87E6-2F0468F263BD}"/>
              </a:ext>
            </a:extLst>
          </p:cNvPr>
          <p:cNvPicPr>
            <a:picLocks noChangeAspect="1"/>
          </p:cNvPicPr>
          <p:nvPr/>
        </p:nvPicPr>
        <p:blipFill rotWithShape="1">
          <a:blip r:embed="rId3"/>
          <a:srcRect r="6720"/>
          <a:stretch/>
        </p:blipFill>
        <p:spPr>
          <a:xfrm>
            <a:off x="6280899" y="3660891"/>
            <a:ext cx="5911101" cy="2988128"/>
          </a:xfrm>
          <a:prstGeom prst="rect">
            <a:avLst/>
          </a:prstGeom>
        </p:spPr>
      </p:pic>
      <p:pic>
        <p:nvPicPr>
          <p:cNvPr id="8" name="図 7">
            <a:extLst>
              <a:ext uri="{FF2B5EF4-FFF2-40B4-BE49-F238E27FC236}">
                <a16:creationId xmlns:a16="http://schemas.microsoft.com/office/drawing/2014/main" id="{03695F28-D4CE-45FB-958E-7B48203DCBE4}"/>
              </a:ext>
            </a:extLst>
          </p:cNvPr>
          <p:cNvPicPr>
            <a:picLocks noChangeAspect="1"/>
          </p:cNvPicPr>
          <p:nvPr/>
        </p:nvPicPr>
        <p:blipFill>
          <a:blip r:embed="rId4"/>
          <a:stretch>
            <a:fillRect/>
          </a:stretch>
        </p:blipFill>
        <p:spPr>
          <a:xfrm>
            <a:off x="162541" y="2024852"/>
            <a:ext cx="426757" cy="414564"/>
          </a:xfrm>
          <a:prstGeom prst="rect">
            <a:avLst/>
          </a:prstGeom>
        </p:spPr>
      </p:pic>
      <p:pic>
        <p:nvPicPr>
          <p:cNvPr id="9" name="図 8">
            <a:extLst>
              <a:ext uri="{FF2B5EF4-FFF2-40B4-BE49-F238E27FC236}">
                <a16:creationId xmlns:a16="http://schemas.microsoft.com/office/drawing/2014/main" id="{42C46503-00F4-4ABF-9AAA-C1507F9C2E1B}"/>
              </a:ext>
            </a:extLst>
          </p:cNvPr>
          <p:cNvPicPr>
            <a:picLocks noChangeAspect="1"/>
          </p:cNvPicPr>
          <p:nvPr/>
        </p:nvPicPr>
        <p:blipFill>
          <a:blip r:embed="rId4"/>
          <a:stretch>
            <a:fillRect/>
          </a:stretch>
        </p:blipFill>
        <p:spPr>
          <a:xfrm>
            <a:off x="6461760" y="3821158"/>
            <a:ext cx="406418" cy="414564"/>
          </a:xfrm>
          <a:prstGeom prst="rect">
            <a:avLst/>
          </a:prstGeom>
        </p:spPr>
      </p:pic>
    </p:spTree>
    <p:extLst>
      <p:ext uri="{BB962C8B-B14F-4D97-AF65-F5344CB8AC3E}">
        <p14:creationId xmlns:p14="http://schemas.microsoft.com/office/powerpoint/2010/main" val="3243017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4925109-C808-4AE4-8737-1DD6BD71D140}"/>
              </a:ext>
            </a:extLst>
          </p:cNvPr>
          <p:cNvSpPr txBox="1"/>
          <p:nvPr/>
        </p:nvSpPr>
        <p:spPr>
          <a:xfrm>
            <a:off x="130629" y="382012"/>
            <a:ext cx="11781064" cy="2677656"/>
          </a:xfrm>
          <a:prstGeom prst="rect">
            <a:avLst/>
          </a:prstGeom>
          <a:noFill/>
        </p:spPr>
        <p:txBody>
          <a:bodyPr wrap="square">
            <a:spAutoFit/>
          </a:bodyPr>
          <a:lstStyle/>
          <a:p>
            <a:r>
              <a:rPr lang="ja-JP" altLang="en-US" sz="2400" dirty="0"/>
              <a:t>問 </a:t>
            </a:r>
            <a:r>
              <a:rPr lang="en-US" altLang="ja-JP" sz="2400" dirty="0"/>
              <a:t>244−245</a:t>
            </a:r>
            <a:r>
              <a:rPr lang="ja-JP" altLang="en-US" sz="2400" dirty="0"/>
              <a:t>　校舎が老朽化したため、一部の教室の改築が行われた。改築した教室を利用した生徒から、目、鼻、のどの刺激、めまいの訴えが続いたため、養護教諭から学校薬剤師に相談があった。学校薬剤師がこの教室内の空気中の化学物質を検査したところ、「学校環境衛生基準」で定められている２つの物質が高濃度で検出された。</a:t>
            </a:r>
          </a:p>
          <a:p>
            <a:endParaRPr lang="en-US" altLang="ja-JP" sz="2400" dirty="0"/>
          </a:p>
          <a:p>
            <a:r>
              <a:rPr lang="ja-JP" altLang="en-US" sz="2400" dirty="0"/>
              <a:t>問 </a:t>
            </a:r>
            <a:r>
              <a:rPr lang="en-US" altLang="ja-JP" sz="2400" dirty="0"/>
              <a:t>244</a:t>
            </a:r>
            <a:r>
              <a:rPr lang="ja-JP" altLang="en-US" sz="2400" dirty="0"/>
              <a:t>（実務）</a:t>
            </a:r>
          </a:p>
          <a:p>
            <a:r>
              <a:rPr lang="ja-JP" altLang="en-US" sz="2400" dirty="0"/>
              <a:t>生徒の症状の原因と考えられる物質の組合せとして、正しいのはどれか。</a:t>
            </a:r>
            <a:r>
              <a:rPr lang="en-US" altLang="ja-JP" sz="2400" dirty="0"/>
              <a:t>1</a:t>
            </a:r>
            <a:r>
              <a:rPr lang="ja-JP" altLang="en-US" sz="2400" dirty="0"/>
              <a:t>つ選べ。</a:t>
            </a:r>
          </a:p>
        </p:txBody>
      </p:sp>
      <p:pic>
        <p:nvPicPr>
          <p:cNvPr id="5" name="図 4">
            <a:extLst>
              <a:ext uri="{FF2B5EF4-FFF2-40B4-BE49-F238E27FC236}">
                <a16:creationId xmlns:a16="http://schemas.microsoft.com/office/drawing/2014/main" id="{372D55F2-0381-42C0-8065-FF7FACD04951}"/>
              </a:ext>
            </a:extLst>
          </p:cNvPr>
          <p:cNvPicPr>
            <a:picLocks noChangeAspect="1"/>
          </p:cNvPicPr>
          <p:nvPr/>
        </p:nvPicPr>
        <p:blipFill>
          <a:blip r:embed="rId2"/>
          <a:stretch>
            <a:fillRect/>
          </a:stretch>
        </p:blipFill>
        <p:spPr>
          <a:xfrm>
            <a:off x="771524" y="3099958"/>
            <a:ext cx="9156247" cy="3475184"/>
          </a:xfrm>
          <a:prstGeom prst="rect">
            <a:avLst/>
          </a:prstGeom>
        </p:spPr>
      </p:pic>
      <p:pic>
        <p:nvPicPr>
          <p:cNvPr id="6" name="図 5">
            <a:extLst>
              <a:ext uri="{FF2B5EF4-FFF2-40B4-BE49-F238E27FC236}">
                <a16:creationId xmlns:a16="http://schemas.microsoft.com/office/drawing/2014/main" id="{7A5D53DD-B3B9-4D0A-A4E9-B81435E0E3A5}"/>
              </a:ext>
            </a:extLst>
          </p:cNvPr>
          <p:cNvPicPr>
            <a:picLocks noChangeAspect="1"/>
          </p:cNvPicPr>
          <p:nvPr/>
        </p:nvPicPr>
        <p:blipFill>
          <a:blip r:embed="rId3"/>
          <a:stretch>
            <a:fillRect/>
          </a:stretch>
        </p:blipFill>
        <p:spPr>
          <a:xfrm>
            <a:off x="1066781" y="4948918"/>
            <a:ext cx="426757" cy="414564"/>
          </a:xfrm>
          <a:prstGeom prst="rect">
            <a:avLst/>
          </a:prstGeom>
        </p:spPr>
      </p:pic>
    </p:spTree>
    <p:extLst>
      <p:ext uri="{BB962C8B-B14F-4D97-AF65-F5344CB8AC3E}">
        <p14:creationId xmlns:p14="http://schemas.microsoft.com/office/powerpoint/2010/main" val="162639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CACF628A-4280-4ECB-8C62-836290C8B73A}"/>
              </a:ext>
            </a:extLst>
          </p:cNvPr>
          <p:cNvSpPr txBox="1"/>
          <p:nvPr/>
        </p:nvSpPr>
        <p:spPr>
          <a:xfrm>
            <a:off x="81643" y="228601"/>
            <a:ext cx="11968843" cy="1200329"/>
          </a:xfrm>
          <a:prstGeom prst="rect">
            <a:avLst/>
          </a:prstGeom>
          <a:noFill/>
        </p:spPr>
        <p:txBody>
          <a:bodyPr wrap="square">
            <a:spAutoFit/>
          </a:bodyPr>
          <a:lstStyle/>
          <a:p>
            <a:r>
              <a:rPr lang="ja-JP" altLang="en-US" sz="2400" dirty="0"/>
              <a:t>問 </a:t>
            </a:r>
            <a:r>
              <a:rPr lang="en-US" altLang="ja-JP" sz="2400" dirty="0"/>
              <a:t>245</a:t>
            </a:r>
            <a:r>
              <a:rPr lang="ja-JP" altLang="en-US" sz="2400" dirty="0"/>
              <a:t>（衛生）</a:t>
            </a:r>
          </a:p>
          <a:p>
            <a:r>
              <a:rPr lang="ja-JP" altLang="en-US" sz="2400" dirty="0"/>
              <a:t>前問で選択した原因物質 １ 及び原因物質２ を測定するための試験法の組合せとして、正しいのはどれか。</a:t>
            </a:r>
            <a:r>
              <a:rPr lang="en-US" altLang="ja-JP" sz="2400" dirty="0"/>
              <a:t>1</a:t>
            </a:r>
            <a:r>
              <a:rPr lang="ja-JP" altLang="en-US" sz="2400" dirty="0"/>
              <a:t>つ選べ。</a:t>
            </a:r>
          </a:p>
        </p:txBody>
      </p:sp>
      <p:pic>
        <p:nvPicPr>
          <p:cNvPr id="7" name="図 6">
            <a:extLst>
              <a:ext uri="{FF2B5EF4-FFF2-40B4-BE49-F238E27FC236}">
                <a16:creationId xmlns:a16="http://schemas.microsoft.com/office/drawing/2014/main" id="{6F3ECF50-4C2D-49E5-8E00-A446F7F36A90}"/>
              </a:ext>
            </a:extLst>
          </p:cNvPr>
          <p:cNvPicPr>
            <a:picLocks noChangeAspect="1"/>
          </p:cNvPicPr>
          <p:nvPr/>
        </p:nvPicPr>
        <p:blipFill>
          <a:blip r:embed="rId2"/>
          <a:stretch>
            <a:fillRect/>
          </a:stretch>
        </p:blipFill>
        <p:spPr>
          <a:xfrm>
            <a:off x="587286" y="1693085"/>
            <a:ext cx="10238557" cy="4323994"/>
          </a:xfrm>
          <a:prstGeom prst="rect">
            <a:avLst/>
          </a:prstGeom>
        </p:spPr>
      </p:pic>
      <p:pic>
        <p:nvPicPr>
          <p:cNvPr id="8" name="図 7">
            <a:extLst>
              <a:ext uri="{FF2B5EF4-FFF2-40B4-BE49-F238E27FC236}">
                <a16:creationId xmlns:a16="http://schemas.microsoft.com/office/drawing/2014/main" id="{F680F336-E290-4B4A-99BB-04F22116A19D}"/>
              </a:ext>
            </a:extLst>
          </p:cNvPr>
          <p:cNvPicPr>
            <a:picLocks noChangeAspect="1"/>
          </p:cNvPicPr>
          <p:nvPr/>
        </p:nvPicPr>
        <p:blipFill>
          <a:blip r:embed="rId3"/>
          <a:stretch>
            <a:fillRect/>
          </a:stretch>
        </p:blipFill>
        <p:spPr>
          <a:xfrm>
            <a:off x="812781" y="5164915"/>
            <a:ext cx="426757" cy="414564"/>
          </a:xfrm>
          <a:prstGeom prst="rect">
            <a:avLst/>
          </a:prstGeom>
        </p:spPr>
      </p:pic>
    </p:spTree>
    <p:extLst>
      <p:ext uri="{BB962C8B-B14F-4D97-AF65-F5344CB8AC3E}">
        <p14:creationId xmlns:p14="http://schemas.microsoft.com/office/powerpoint/2010/main" val="1110774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AFD0516-6090-4205-B93C-5FFA5D469922}"/>
              </a:ext>
            </a:extLst>
          </p:cNvPr>
          <p:cNvSpPr txBox="1"/>
          <p:nvPr/>
        </p:nvSpPr>
        <p:spPr>
          <a:xfrm>
            <a:off x="432707" y="106136"/>
            <a:ext cx="11242222" cy="1938992"/>
          </a:xfrm>
          <a:prstGeom prst="rect">
            <a:avLst/>
          </a:prstGeom>
          <a:noFill/>
        </p:spPr>
        <p:txBody>
          <a:bodyPr wrap="square">
            <a:spAutoFit/>
          </a:bodyPr>
          <a:lstStyle/>
          <a:p>
            <a:r>
              <a:rPr lang="ja-JP" altLang="en-US" sz="2400" dirty="0"/>
              <a:t>問 </a:t>
            </a:r>
            <a:r>
              <a:rPr lang="en-US" altLang="ja-JP" sz="2400" dirty="0"/>
              <a:t>21</a:t>
            </a:r>
            <a:r>
              <a:rPr lang="ja-JP" altLang="en-US" sz="2400" dirty="0"/>
              <a:t>　</a:t>
            </a:r>
            <a:endParaRPr lang="en-US" altLang="ja-JP" sz="2400" dirty="0"/>
          </a:p>
          <a:p>
            <a:r>
              <a:rPr lang="ja-JP" altLang="en-US" sz="2400" dirty="0"/>
              <a:t>図は、我が国の薬物事犯について、２０１０ 年から２０１９年の法律別検挙人数を示したものである。法律Ａ～Ｅは、覚醒剤取締法、大麻取締法、麻薬及び向精神薬取締 法、あへん法、毒物及び劇物取締法のいずれかである。近年、法律Ｂによる検挙人数が増加傾向にある。法律Ｂとして正しいのはどれか。</a:t>
            </a:r>
            <a:r>
              <a:rPr lang="en-US" altLang="ja-JP" sz="2400" dirty="0"/>
              <a:t>1</a:t>
            </a:r>
            <a:r>
              <a:rPr lang="ja-JP" altLang="en-US" sz="2400" dirty="0"/>
              <a:t>つ選べ</a:t>
            </a:r>
          </a:p>
        </p:txBody>
      </p:sp>
      <p:pic>
        <p:nvPicPr>
          <p:cNvPr id="4" name="図 3">
            <a:extLst>
              <a:ext uri="{FF2B5EF4-FFF2-40B4-BE49-F238E27FC236}">
                <a16:creationId xmlns:a16="http://schemas.microsoft.com/office/drawing/2014/main" id="{785FD9FC-94AD-4724-889D-93572A6BB572}"/>
              </a:ext>
            </a:extLst>
          </p:cNvPr>
          <p:cNvPicPr>
            <a:picLocks noChangeAspect="1"/>
          </p:cNvPicPr>
          <p:nvPr/>
        </p:nvPicPr>
        <p:blipFill>
          <a:blip r:embed="rId2"/>
          <a:stretch>
            <a:fillRect/>
          </a:stretch>
        </p:blipFill>
        <p:spPr>
          <a:xfrm>
            <a:off x="0" y="2057401"/>
            <a:ext cx="6842544" cy="4800600"/>
          </a:xfrm>
          <a:prstGeom prst="rect">
            <a:avLst/>
          </a:prstGeom>
        </p:spPr>
      </p:pic>
      <p:sp>
        <p:nvSpPr>
          <p:cNvPr id="6" name="テキスト ボックス 5">
            <a:extLst>
              <a:ext uri="{FF2B5EF4-FFF2-40B4-BE49-F238E27FC236}">
                <a16:creationId xmlns:a16="http://schemas.microsoft.com/office/drawing/2014/main" id="{75765A2B-3A9B-495B-B472-2D8B14C60353}"/>
              </a:ext>
            </a:extLst>
          </p:cNvPr>
          <p:cNvSpPr txBox="1"/>
          <p:nvPr/>
        </p:nvSpPr>
        <p:spPr>
          <a:xfrm>
            <a:off x="7021287" y="2408464"/>
            <a:ext cx="4465864" cy="3416320"/>
          </a:xfrm>
          <a:prstGeom prst="rect">
            <a:avLst/>
          </a:prstGeom>
          <a:noFill/>
        </p:spPr>
        <p:txBody>
          <a:bodyPr wrap="square">
            <a:spAutoFit/>
          </a:bodyPr>
          <a:lstStyle/>
          <a:p>
            <a:r>
              <a:rPr lang="en-US" altLang="ja-JP" sz="2400" dirty="0"/>
              <a:t>1</a:t>
            </a:r>
            <a:r>
              <a:rPr lang="ja-JP" altLang="en-US" sz="2400" dirty="0"/>
              <a:t>　覚醒剤取締法</a:t>
            </a:r>
            <a:endParaRPr lang="en-US" altLang="ja-JP" sz="2400" dirty="0"/>
          </a:p>
          <a:p>
            <a:endParaRPr lang="ja-JP" altLang="en-US" sz="2400" dirty="0"/>
          </a:p>
          <a:p>
            <a:r>
              <a:rPr lang="en-US" altLang="ja-JP" sz="2400" dirty="0"/>
              <a:t>2</a:t>
            </a:r>
            <a:r>
              <a:rPr lang="ja-JP" altLang="en-US" sz="2400" dirty="0"/>
              <a:t>　大麻取締法</a:t>
            </a:r>
            <a:endParaRPr lang="en-US" altLang="ja-JP" sz="2400" dirty="0"/>
          </a:p>
          <a:p>
            <a:endParaRPr lang="ja-JP" altLang="en-US" sz="2400" dirty="0"/>
          </a:p>
          <a:p>
            <a:r>
              <a:rPr lang="en-US" altLang="ja-JP" sz="2400" dirty="0"/>
              <a:t>3</a:t>
            </a:r>
            <a:r>
              <a:rPr lang="ja-JP" altLang="en-US" sz="2400" dirty="0"/>
              <a:t>　麻薬及び向精神薬取締法</a:t>
            </a:r>
            <a:endParaRPr lang="en-US" altLang="ja-JP" sz="2400" dirty="0"/>
          </a:p>
          <a:p>
            <a:endParaRPr lang="ja-JP" altLang="en-US" sz="2400" dirty="0"/>
          </a:p>
          <a:p>
            <a:r>
              <a:rPr lang="en-US" altLang="ja-JP" sz="2400" dirty="0"/>
              <a:t>4</a:t>
            </a:r>
            <a:r>
              <a:rPr lang="ja-JP" altLang="en-US" sz="2400" dirty="0"/>
              <a:t>　あへん法</a:t>
            </a:r>
            <a:endParaRPr lang="en-US" altLang="ja-JP" sz="2400" dirty="0"/>
          </a:p>
          <a:p>
            <a:endParaRPr lang="ja-JP" altLang="en-US" sz="2400" dirty="0"/>
          </a:p>
          <a:p>
            <a:r>
              <a:rPr lang="en-US" altLang="ja-JP" sz="2400" dirty="0"/>
              <a:t>5</a:t>
            </a:r>
            <a:r>
              <a:rPr lang="ja-JP" altLang="en-US" sz="2400" dirty="0"/>
              <a:t>　毒物及び劇物取締法</a:t>
            </a:r>
          </a:p>
        </p:txBody>
      </p:sp>
      <p:sp>
        <p:nvSpPr>
          <p:cNvPr id="7" name="円: 塗りつぶしなし 6">
            <a:extLst>
              <a:ext uri="{FF2B5EF4-FFF2-40B4-BE49-F238E27FC236}">
                <a16:creationId xmlns:a16="http://schemas.microsoft.com/office/drawing/2014/main" id="{82B54896-F3CA-4685-A9C1-5F6FD9D3A83D}"/>
              </a:ext>
            </a:extLst>
          </p:cNvPr>
          <p:cNvSpPr/>
          <p:nvPr/>
        </p:nvSpPr>
        <p:spPr>
          <a:xfrm>
            <a:off x="6964136" y="3151415"/>
            <a:ext cx="481693" cy="400050"/>
          </a:xfrm>
          <a:prstGeom prst="donut">
            <a:avLst>
              <a:gd name="adj" fmla="val 1391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2170683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F8D4C4BA-E1E7-4528-94BD-5B7EE54E324B}"/>
              </a:ext>
            </a:extLst>
          </p:cNvPr>
          <p:cNvSpPr txBox="1"/>
          <p:nvPr/>
        </p:nvSpPr>
        <p:spPr>
          <a:xfrm>
            <a:off x="808264" y="465363"/>
            <a:ext cx="10515600" cy="4893647"/>
          </a:xfrm>
          <a:prstGeom prst="rect">
            <a:avLst/>
          </a:prstGeom>
          <a:noFill/>
        </p:spPr>
        <p:txBody>
          <a:bodyPr wrap="square">
            <a:spAutoFit/>
          </a:bodyPr>
          <a:lstStyle/>
          <a:p>
            <a:r>
              <a:rPr lang="ja-JP" altLang="en-US" sz="2400" dirty="0"/>
              <a:t>問 </a:t>
            </a:r>
            <a:r>
              <a:rPr lang="en-US" altLang="ja-JP" sz="2400" dirty="0"/>
              <a:t>80</a:t>
            </a:r>
            <a:r>
              <a:rPr lang="ja-JP" altLang="en-US" sz="2400" dirty="0"/>
              <a:t>　</a:t>
            </a:r>
            <a:endParaRPr lang="en-US" altLang="ja-JP" sz="2400" dirty="0"/>
          </a:p>
          <a:p>
            <a:r>
              <a:rPr lang="ja-JP" altLang="en-US" sz="2400" dirty="0"/>
              <a:t>学校薬剤師の設置が法律で義務付けられていないのはどれか。</a:t>
            </a:r>
            <a:r>
              <a:rPr lang="en-US" altLang="ja-JP" sz="2400" dirty="0"/>
              <a:t>1</a:t>
            </a:r>
            <a:r>
              <a:rPr lang="ja-JP" altLang="en-US" sz="2400" dirty="0"/>
              <a:t>つ選べ。</a:t>
            </a:r>
            <a:endParaRPr lang="en-US" altLang="ja-JP" sz="2400" dirty="0"/>
          </a:p>
          <a:p>
            <a:endParaRPr lang="ja-JP" altLang="en-US" sz="2400" dirty="0"/>
          </a:p>
          <a:p>
            <a:endParaRPr lang="en-US" altLang="ja-JP" sz="2400" dirty="0"/>
          </a:p>
          <a:p>
            <a:r>
              <a:rPr lang="en-US" altLang="ja-JP" sz="2400" dirty="0"/>
              <a:t>1</a:t>
            </a:r>
            <a:r>
              <a:rPr lang="ja-JP" altLang="en-US" sz="2400" dirty="0"/>
              <a:t>　幼稚園</a:t>
            </a:r>
          </a:p>
          <a:p>
            <a:endParaRPr lang="en-US" altLang="ja-JP" sz="2400" dirty="0"/>
          </a:p>
          <a:p>
            <a:r>
              <a:rPr lang="en-US" altLang="ja-JP" sz="2400" dirty="0"/>
              <a:t>2</a:t>
            </a:r>
            <a:r>
              <a:rPr lang="ja-JP" altLang="en-US" sz="2400" dirty="0"/>
              <a:t>　小・中学校</a:t>
            </a:r>
          </a:p>
          <a:p>
            <a:endParaRPr lang="en-US" altLang="ja-JP" sz="2400" dirty="0"/>
          </a:p>
          <a:p>
            <a:r>
              <a:rPr lang="en-US" altLang="ja-JP" sz="2400" dirty="0"/>
              <a:t>3</a:t>
            </a:r>
            <a:r>
              <a:rPr lang="ja-JP" altLang="en-US" sz="2400" dirty="0"/>
              <a:t>　高等学校</a:t>
            </a:r>
          </a:p>
          <a:p>
            <a:endParaRPr lang="en-US" altLang="ja-JP" sz="2400" dirty="0"/>
          </a:p>
          <a:p>
            <a:r>
              <a:rPr lang="en-US" altLang="ja-JP" sz="2400" dirty="0"/>
              <a:t>4</a:t>
            </a:r>
            <a:r>
              <a:rPr lang="ja-JP" altLang="en-US" sz="2400" dirty="0"/>
              <a:t>　大学</a:t>
            </a:r>
          </a:p>
          <a:p>
            <a:endParaRPr lang="en-US" altLang="ja-JP" sz="2400" dirty="0"/>
          </a:p>
          <a:p>
            <a:r>
              <a:rPr lang="en-US" altLang="ja-JP" sz="2400" dirty="0"/>
              <a:t>5</a:t>
            </a:r>
            <a:r>
              <a:rPr lang="ja-JP" altLang="en-US" sz="2400" dirty="0"/>
              <a:t>　特別支援学校</a:t>
            </a:r>
          </a:p>
        </p:txBody>
      </p:sp>
      <p:sp>
        <p:nvSpPr>
          <p:cNvPr id="4" name="円: 塗りつぶしなし 3">
            <a:extLst>
              <a:ext uri="{FF2B5EF4-FFF2-40B4-BE49-F238E27FC236}">
                <a16:creationId xmlns:a16="http://schemas.microsoft.com/office/drawing/2014/main" id="{777BF91F-3810-47E3-A8A7-585B6DBF09CD}"/>
              </a:ext>
            </a:extLst>
          </p:cNvPr>
          <p:cNvSpPr/>
          <p:nvPr/>
        </p:nvSpPr>
        <p:spPr>
          <a:xfrm>
            <a:off x="808264" y="4106636"/>
            <a:ext cx="465365" cy="498021"/>
          </a:xfrm>
          <a:prstGeom prst="donut">
            <a:avLst>
              <a:gd name="adj" fmla="val 1775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93294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DAE879B3-DBAB-4155-AF64-6C0DC113D071}"/>
              </a:ext>
            </a:extLst>
          </p:cNvPr>
          <p:cNvSpPr txBox="1"/>
          <p:nvPr/>
        </p:nvSpPr>
        <p:spPr>
          <a:xfrm>
            <a:off x="457201" y="636813"/>
            <a:ext cx="10744199" cy="4893647"/>
          </a:xfrm>
          <a:prstGeom prst="rect">
            <a:avLst/>
          </a:prstGeom>
          <a:noFill/>
        </p:spPr>
        <p:txBody>
          <a:bodyPr wrap="square">
            <a:spAutoFit/>
          </a:bodyPr>
          <a:lstStyle/>
          <a:p>
            <a:r>
              <a:rPr lang="ja-JP" altLang="en-US" sz="2400" dirty="0"/>
              <a:t>問 </a:t>
            </a:r>
            <a:r>
              <a:rPr lang="en-US" altLang="ja-JP" sz="2400" dirty="0"/>
              <a:t>90 </a:t>
            </a:r>
          </a:p>
          <a:p>
            <a:r>
              <a:rPr lang="ja-JP" altLang="en-US" sz="2400" dirty="0"/>
              <a:t>直近 １０ 年間の世界アンチドーピング規程において、禁止物質として指定されていない薬物はどれか。</a:t>
            </a:r>
            <a:r>
              <a:rPr lang="en-US" altLang="ja-JP" sz="2400" dirty="0"/>
              <a:t>1</a:t>
            </a:r>
            <a:r>
              <a:rPr lang="ja-JP" altLang="en-US" sz="2400" dirty="0"/>
              <a:t>つ選べ。</a:t>
            </a:r>
          </a:p>
          <a:p>
            <a:endParaRPr lang="en-US" altLang="ja-JP" sz="2400" dirty="0"/>
          </a:p>
          <a:p>
            <a:r>
              <a:rPr lang="en-US" altLang="ja-JP" sz="2400" dirty="0"/>
              <a:t>1</a:t>
            </a:r>
            <a:r>
              <a:rPr lang="ja-JP" altLang="en-US" sz="2400" dirty="0"/>
              <a:t>　アセタゾラミド</a:t>
            </a:r>
          </a:p>
          <a:p>
            <a:endParaRPr lang="en-US" altLang="ja-JP" sz="2400" dirty="0"/>
          </a:p>
          <a:p>
            <a:r>
              <a:rPr lang="en-US" altLang="ja-JP" sz="2400" dirty="0"/>
              <a:t>2</a:t>
            </a:r>
            <a:r>
              <a:rPr lang="ja-JP" altLang="en-US" sz="2400" dirty="0"/>
              <a:t>　エリスロポエチン</a:t>
            </a:r>
          </a:p>
          <a:p>
            <a:endParaRPr lang="en-US" altLang="ja-JP" sz="2400" dirty="0"/>
          </a:p>
          <a:p>
            <a:r>
              <a:rPr lang="en-US" altLang="ja-JP" sz="2400" dirty="0"/>
              <a:t>3</a:t>
            </a:r>
            <a:r>
              <a:rPr lang="ja-JP" altLang="en-US" sz="2400" dirty="0"/>
              <a:t>　メチルテストステロン</a:t>
            </a:r>
          </a:p>
          <a:p>
            <a:endParaRPr lang="en-US" altLang="ja-JP" sz="2400" dirty="0"/>
          </a:p>
          <a:p>
            <a:r>
              <a:rPr lang="en-US" altLang="ja-JP" sz="2400" dirty="0"/>
              <a:t>4</a:t>
            </a:r>
            <a:r>
              <a:rPr lang="ja-JP" altLang="en-US" sz="2400" dirty="0"/>
              <a:t>　カフェイン</a:t>
            </a:r>
          </a:p>
          <a:p>
            <a:endParaRPr lang="en-US" altLang="ja-JP" sz="2400" dirty="0"/>
          </a:p>
          <a:p>
            <a:r>
              <a:rPr lang="en-US" altLang="ja-JP" sz="2400" dirty="0"/>
              <a:t>5</a:t>
            </a:r>
            <a:r>
              <a:rPr lang="ja-JP" altLang="en-US" sz="2400" dirty="0"/>
              <a:t>　メチルフェニデート</a:t>
            </a:r>
          </a:p>
        </p:txBody>
      </p:sp>
      <p:pic>
        <p:nvPicPr>
          <p:cNvPr id="5" name="図 4">
            <a:extLst>
              <a:ext uri="{FF2B5EF4-FFF2-40B4-BE49-F238E27FC236}">
                <a16:creationId xmlns:a16="http://schemas.microsoft.com/office/drawing/2014/main" id="{47BC3711-A022-4298-B8A3-2862CD841F14}"/>
              </a:ext>
            </a:extLst>
          </p:cNvPr>
          <p:cNvPicPr>
            <a:picLocks noChangeAspect="1"/>
          </p:cNvPicPr>
          <p:nvPr/>
        </p:nvPicPr>
        <p:blipFill>
          <a:blip r:embed="rId2"/>
          <a:stretch>
            <a:fillRect/>
          </a:stretch>
        </p:blipFill>
        <p:spPr>
          <a:xfrm>
            <a:off x="457201" y="4329158"/>
            <a:ext cx="426757" cy="414564"/>
          </a:xfrm>
          <a:prstGeom prst="rect">
            <a:avLst/>
          </a:prstGeom>
        </p:spPr>
      </p:pic>
    </p:spTree>
    <p:extLst>
      <p:ext uri="{BB962C8B-B14F-4D97-AF65-F5344CB8AC3E}">
        <p14:creationId xmlns:p14="http://schemas.microsoft.com/office/powerpoint/2010/main" val="1681047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E96A628-F9A8-4C41-8621-56E86206B2FD}"/>
              </a:ext>
            </a:extLst>
          </p:cNvPr>
          <p:cNvSpPr txBox="1"/>
          <p:nvPr/>
        </p:nvSpPr>
        <p:spPr>
          <a:xfrm>
            <a:off x="481694" y="375557"/>
            <a:ext cx="11291206" cy="6155872"/>
          </a:xfrm>
          <a:prstGeom prst="rect">
            <a:avLst/>
          </a:prstGeom>
          <a:noFill/>
        </p:spPr>
        <p:txBody>
          <a:bodyPr wrap="square">
            <a:spAutoFit/>
          </a:bodyPr>
          <a:lstStyle/>
          <a:p>
            <a:r>
              <a:rPr lang="ja-JP" altLang="en-US" sz="2400" dirty="0"/>
              <a:t>問 </a:t>
            </a:r>
            <a:r>
              <a:rPr lang="en-US" altLang="ja-JP" sz="2400" dirty="0"/>
              <a:t>140</a:t>
            </a:r>
            <a:r>
              <a:rPr lang="ja-JP" altLang="en-US" sz="2400" dirty="0"/>
              <a:t>　</a:t>
            </a:r>
            <a:endParaRPr lang="en-US" altLang="ja-JP" sz="2400" dirty="0"/>
          </a:p>
          <a:p>
            <a:r>
              <a:rPr lang="ja-JP" altLang="en-US" sz="2400" dirty="0"/>
              <a:t>大気中の窒素酸化物に関する記述のうち、正しいのはどれか。</a:t>
            </a:r>
            <a:r>
              <a:rPr lang="en-US" altLang="ja-JP" sz="2400" dirty="0"/>
              <a:t>2</a:t>
            </a:r>
            <a:r>
              <a:rPr lang="ja-JP" altLang="en-US" sz="2400" dirty="0"/>
              <a:t>つ選べ。</a:t>
            </a:r>
          </a:p>
          <a:p>
            <a:endParaRPr lang="en-US" altLang="ja-JP" sz="2400" dirty="0"/>
          </a:p>
          <a:p>
            <a:r>
              <a:rPr lang="en-US" altLang="ja-JP" sz="2400" dirty="0"/>
              <a:t>1</a:t>
            </a:r>
            <a:r>
              <a:rPr lang="ja-JP" altLang="en-US" sz="2400" dirty="0"/>
              <a:t>　大気中の窒素酸化物は水分と反応して、酸性雨の原因となる。</a:t>
            </a:r>
          </a:p>
          <a:p>
            <a:endParaRPr lang="en-US" altLang="ja-JP" sz="2400" dirty="0"/>
          </a:p>
          <a:p>
            <a:r>
              <a:rPr lang="en-US" altLang="ja-JP" sz="2400" dirty="0"/>
              <a:t>2</a:t>
            </a:r>
            <a:r>
              <a:rPr lang="ja-JP" altLang="en-US" sz="2400" dirty="0"/>
              <a:t>　サーマル </a:t>
            </a:r>
            <a:r>
              <a:rPr lang="en-US" altLang="ja-JP" sz="2400" dirty="0"/>
              <a:t>NOx </a:t>
            </a:r>
            <a:r>
              <a:rPr lang="ja-JP" altLang="en-US" sz="2400" dirty="0"/>
              <a:t>は、化石燃料中の窒素化合物の燃焼に由来する。</a:t>
            </a:r>
          </a:p>
          <a:p>
            <a:endParaRPr lang="en-US" altLang="ja-JP" sz="2400" dirty="0"/>
          </a:p>
          <a:p>
            <a:r>
              <a:rPr lang="en-US" altLang="ja-JP" sz="2400" dirty="0"/>
              <a:t>3</a:t>
            </a:r>
            <a:r>
              <a:rPr lang="ja-JP" altLang="en-US" sz="2400" dirty="0"/>
              <a:t>　大気中の窒素酸化物は、非メタン炭化水素と反応して、光化学オキシダント　　の原因となる。</a:t>
            </a:r>
          </a:p>
          <a:p>
            <a:endParaRPr lang="en-US" altLang="ja-JP" sz="2400" dirty="0"/>
          </a:p>
          <a:p>
            <a:r>
              <a:rPr lang="en-US" altLang="ja-JP" sz="2400" dirty="0"/>
              <a:t>4</a:t>
            </a:r>
            <a:r>
              <a:rPr lang="ja-JP" altLang="en-US" sz="2400" dirty="0"/>
              <a:t>　大気中へ排出される窒素酸化物は、大気汚染防止法により施設単位の排出基　準に基づく規制（</a:t>
            </a:r>
            <a:r>
              <a:rPr lang="en-US" altLang="ja-JP" sz="2400" dirty="0"/>
              <a:t>K </a:t>
            </a:r>
            <a:r>
              <a:rPr lang="ja-JP" altLang="en-US" sz="2400" dirty="0"/>
              <a:t>値規制）が行われている。</a:t>
            </a:r>
          </a:p>
          <a:p>
            <a:endParaRPr lang="en-US" altLang="ja-JP" sz="2400" dirty="0"/>
          </a:p>
          <a:p>
            <a:r>
              <a:rPr lang="en-US" altLang="ja-JP" sz="2400" dirty="0"/>
              <a:t>5</a:t>
            </a:r>
            <a:r>
              <a:rPr lang="ja-JP" altLang="en-US" sz="2400" dirty="0"/>
              <a:t>　２０１０ 年度以降における二酸化窒素の大気環境基準の達成率は、一般環境大気測定局（一般局）、自動車排出ガス測定局（自排局）のいずれにおいても約８０％で推移している。</a:t>
            </a:r>
          </a:p>
        </p:txBody>
      </p:sp>
      <p:pic>
        <p:nvPicPr>
          <p:cNvPr id="8" name="図 7">
            <a:extLst>
              <a:ext uri="{FF2B5EF4-FFF2-40B4-BE49-F238E27FC236}">
                <a16:creationId xmlns:a16="http://schemas.microsoft.com/office/drawing/2014/main" id="{D2A618E1-DD2D-4CDE-A4B2-55F409E1A3CD}"/>
              </a:ext>
            </a:extLst>
          </p:cNvPr>
          <p:cNvPicPr>
            <a:picLocks noChangeAspect="1"/>
          </p:cNvPicPr>
          <p:nvPr/>
        </p:nvPicPr>
        <p:blipFill>
          <a:blip r:embed="rId2"/>
          <a:stretch>
            <a:fillRect/>
          </a:stretch>
        </p:blipFill>
        <p:spPr>
          <a:xfrm>
            <a:off x="419100" y="1464038"/>
            <a:ext cx="426757" cy="414564"/>
          </a:xfrm>
          <a:prstGeom prst="rect">
            <a:avLst/>
          </a:prstGeom>
        </p:spPr>
      </p:pic>
      <p:pic>
        <p:nvPicPr>
          <p:cNvPr id="10" name="図 9">
            <a:extLst>
              <a:ext uri="{FF2B5EF4-FFF2-40B4-BE49-F238E27FC236}">
                <a16:creationId xmlns:a16="http://schemas.microsoft.com/office/drawing/2014/main" id="{183A74E0-A9E4-4FDD-8828-027C2469B5A0}"/>
              </a:ext>
            </a:extLst>
          </p:cNvPr>
          <p:cNvPicPr>
            <a:picLocks noChangeAspect="1"/>
          </p:cNvPicPr>
          <p:nvPr/>
        </p:nvPicPr>
        <p:blipFill>
          <a:blip r:embed="rId2"/>
          <a:stretch>
            <a:fillRect/>
          </a:stretch>
        </p:blipFill>
        <p:spPr>
          <a:xfrm>
            <a:off x="419099" y="2967083"/>
            <a:ext cx="426757" cy="414564"/>
          </a:xfrm>
          <a:prstGeom prst="rect">
            <a:avLst/>
          </a:prstGeom>
        </p:spPr>
      </p:pic>
    </p:spTree>
    <p:extLst>
      <p:ext uri="{BB962C8B-B14F-4D97-AF65-F5344CB8AC3E}">
        <p14:creationId xmlns:p14="http://schemas.microsoft.com/office/powerpoint/2010/main" val="2835892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490D1E1B-E235-4F91-9A14-3BA3790D8DBD}"/>
              </a:ext>
            </a:extLst>
          </p:cNvPr>
          <p:cNvSpPr txBox="1"/>
          <p:nvPr/>
        </p:nvSpPr>
        <p:spPr>
          <a:xfrm>
            <a:off x="261257" y="253093"/>
            <a:ext cx="11495314" cy="6370975"/>
          </a:xfrm>
          <a:prstGeom prst="rect">
            <a:avLst/>
          </a:prstGeom>
          <a:noFill/>
        </p:spPr>
        <p:txBody>
          <a:bodyPr wrap="square">
            <a:spAutoFit/>
          </a:bodyPr>
          <a:lstStyle/>
          <a:p>
            <a:r>
              <a:rPr lang="ja-JP" altLang="en-US" sz="2400" dirty="0"/>
              <a:t>問 </a:t>
            </a:r>
            <a:r>
              <a:rPr lang="en-US" altLang="ja-JP" sz="2400" dirty="0"/>
              <a:t>141</a:t>
            </a:r>
          </a:p>
          <a:p>
            <a:r>
              <a:rPr lang="ja-JP" altLang="en-US" sz="2400" dirty="0"/>
              <a:t>　室内環境と健康に関する記述のうち、正しいのはどれか。</a:t>
            </a:r>
            <a:r>
              <a:rPr lang="en-US" altLang="ja-JP" sz="2400" dirty="0"/>
              <a:t>2</a:t>
            </a:r>
            <a:r>
              <a:rPr lang="ja-JP" altLang="en-US" sz="2400" dirty="0"/>
              <a:t>つ選べ。</a:t>
            </a:r>
          </a:p>
          <a:p>
            <a:endParaRPr lang="en-US" altLang="ja-JP" sz="2400" dirty="0"/>
          </a:p>
          <a:p>
            <a:r>
              <a:rPr lang="en-US" altLang="ja-JP" sz="2400" dirty="0"/>
              <a:t>1</a:t>
            </a:r>
            <a:r>
              <a:rPr lang="ja-JP" altLang="en-US" sz="2400" dirty="0"/>
              <a:t>　ヒョウダニの死骸や排泄物は、気管支ぜん息や鼻炎などのアレルギー性疾患の</a:t>
            </a:r>
          </a:p>
          <a:p>
            <a:r>
              <a:rPr lang="ja-JP" altLang="en-US" sz="2400" dirty="0"/>
              <a:t>　　原因となる。</a:t>
            </a:r>
          </a:p>
          <a:p>
            <a:endParaRPr lang="en-US" altLang="ja-JP" sz="2400" dirty="0"/>
          </a:p>
          <a:p>
            <a:r>
              <a:rPr lang="en-US" altLang="ja-JP" sz="2400" dirty="0"/>
              <a:t>2</a:t>
            </a:r>
            <a:r>
              <a:rPr lang="ja-JP" altLang="en-US" sz="2400" dirty="0"/>
              <a:t>　暖房器具の不完全燃焼で生成する一酸化炭素は、一酸化窒素よりもヘモグロビ</a:t>
            </a:r>
          </a:p>
          <a:p>
            <a:r>
              <a:rPr lang="ja-JP" altLang="en-US" sz="2400" dirty="0"/>
              <a:t>　　ンに対する親和性が高い。</a:t>
            </a:r>
          </a:p>
          <a:p>
            <a:endParaRPr lang="en-US" altLang="ja-JP" sz="2400" dirty="0"/>
          </a:p>
          <a:p>
            <a:r>
              <a:rPr lang="en-US" altLang="ja-JP" sz="2400" dirty="0"/>
              <a:t>3</a:t>
            </a:r>
            <a:r>
              <a:rPr lang="ja-JP" altLang="en-US" sz="2400" dirty="0"/>
              <a:t>　レジオネラ属菌が混入したエアロゾルを吸入すると、日和見感染症として肺炎</a:t>
            </a:r>
          </a:p>
          <a:p>
            <a:r>
              <a:rPr lang="ja-JP" altLang="en-US" sz="2400" dirty="0"/>
              <a:t>　　を引き起こすことがある。</a:t>
            </a:r>
          </a:p>
          <a:p>
            <a:endParaRPr lang="en-US" altLang="ja-JP" sz="2400" dirty="0"/>
          </a:p>
          <a:p>
            <a:r>
              <a:rPr lang="en-US" altLang="ja-JP" sz="2400" dirty="0"/>
              <a:t>4</a:t>
            </a:r>
            <a:r>
              <a:rPr lang="ja-JP" altLang="en-US" sz="2400" dirty="0"/>
              <a:t>　総揮発性有機化合物（</a:t>
            </a:r>
            <a:r>
              <a:rPr lang="en-US" altLang="ja-JP" sz="2400" dirty="0"/>
              <a:t>TVOC</a:t>
            </a:r>
            <a:r>
              <a:rPr lang="ja-JP" altLang="en-US" sz="2400" dirty="0"/>
              <a:t>）の暫定目標値は、室内空気汚染物質の毒性を基</a:t>
            </a:r>
          </a:p>
          <a:p>
            <a:r>
              <a:rPr lang="ja-JP" altLang="en-US" sz="2400" dirty="0"/>
              <a:t>　　に定められている。</a:t>
            </a:r>
          </a:p>
          <a:p>
            <a:endParaRPr lang="en-US" altLang="ja-JP" sz="2400" dirty="0"/>
          </a:p>
          <a:p>
            <a:r>
              <a:rPr lang="en-US" altLang="ja-JP" sz="2400" dirty="0"/>
              <a:t>5</a:t>
            </a:r>
            <a:r>
              <a:rPr lang="ja-JP" altLang="en-US" sz="2400" dirty="0"/>
              <a:t>　化学物質の室内濃度指針値は、それぞれの化学物質がシックハウス症候群を引</a:t>
            </a:r>
          </a:p>
          <a:p>
            <a:r>
              <a:rPr lang="ja-JP" altLang="en-US" sz="2400" dirty="0"/>
              <a:t>　　き起こす閾値に不確実係数を適用して定められている。</a:t>
            </a:r>
          </a:p>
        </p:txBody>
      </p:sp>
      <p:pic>
        <p:nvPicPr>
          <p:cNvPr id="4" name="図 3">
            <a:extLst>
              <a:ext uri="{FF2B5EF4-FFF2-40B4-BE49-F238E27FC236}">
                <a16:creationId xmlns:a16="http://schemas.microsoft.com/office/drawing/2014/main" id="{664D01F6-8485-484B-B66A-01A93671EED8}"/>
              </a:ext>
            </a:extLst>
          </p:cNvPr>
          <p:cNvPicPr>
            <a:picLocks noChangeAspect="1"/>
          </p:cNvPicPr>
          <p:nvPr/>
        </p:nvPicPr>
        <p:blipFill>
          <a:blip r:embed="rId2"/>
          <a:stretch>
            <a:fillRect/>
          </a:stretch>
        </p:blipFill>
        <p:spPr>
          <a:xfrm>
            <a:off x="211888" y="1286835"/>
            <a:ext cx="426757" cy="414564"/>
          </a:xfrm>
          <a:prstGeom prst="rect">
            <a:avLst/>
          </a:prstGeom>
        </p:spPr>
      </p:pic>
      <p:pic>
        <p:nvPicPr>
          <p:cNvPr id="5" name="図 4">
            <a:extLst>
              <a:ext uri="{FF2B5EF4-FFF2-40B4-BE49-F238E27FC236}">
                <a16:creationId xmlns:a16="http://schemas.microsoft.com/office/drawing/2014/main" id="{2478E833-A373-485E-B891-CFBD6B2B8242}"/>
              </a:ext>
            </a:extLst>
          </p:cNvPr>
          <p:cNvPicPr>
            <a:picLocks noChangeAspect="1"/>
          </p:cNvPicPr>
          <p:nvPr/>
        </p:nvPicPr>
        <p:blipFill>
          <a:blip r:embed="rId2"/>
          <a:stretch>
            <a:fillRect/>
          </a:stretch>
        </p:blipFill>
        <p:spPr>
          <a:xfrm>
            <a:off x="211888" y="3542277"/>
            <a:ext cx="426757" cy="414564"/>
          </a:xfrm>
          <a:prstGeom prst="rect">
            <a:avLst/>
          </a:prstGeom>
        </p:spPr>
      </p:pic>
    </p:spTree>
    <p:extLst>
      <p:ext uri="{BB962C8B-B14F-4D97-AF65-F5344CB8AC3E}">
        <p14:creationId xmlns:p14="http://schemas.microsoft.com/office/powerpoint/2010/main" val="395807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36A15D6-3D8E-4AB2-B8A5-2330D5020AEC}"/>
              </a:ext>
            </a:extLst>
          </p:cNvPr>
          <p:cNvSpPr txBox="1"/>
          <p:nvPr/>
        </p:nvSpPr>
        <p:spPr>
          <a:xfrm>
            <a:off x="141515" y="595992"/>
            <a:ext cx="12050485" cy="4893647"/>
          </a:xfrm>
          <a:prstGeom prst="rect">
            <a:avLst/>
          </a:prstGeom>
          <a:noFill/>
        </p:spPr>
        <p:txBody>
          <a:bodyPr wrap="square">
            <a:spAutoFit/>
          </a:bodyPr>
          <a:lstStyle/>
          <a:p>
            <a:r>
              <a:rPr lang="ja-JP" altLang="en-US" sz="2400" dirty="0"/>
              <a:t>問 </a:t>
            </a:r>
            <a:r>
              <a:rPr lang="en-US" altLang="ja-JP" sz="2400" dirty="0"/>
              <a:t>152</a:t>
            </a:r>
          </a:p>
          <a:p>
            <a:r>
              <a:rPr lang="ja-JP" altLang="en-US" sz="2400" dirty="0"/>
              <a:t>薬物依存及びその治療薬に関する記述のうち、正しいのはどれか。</a:t>
            </a:r>
            <a:r>
              <a:rPr lang="en-US" altLang="ja-JP" sz="2400" dirty="0"/>
              <a:t>2</a:t>
            </a:r>
            <a:r>
              <a:rPr lang="ja-JP" altLang="en-US" sz="2400" dirty="0"/>
              <a:t>つ選べ。</a:t>
            </a:r>
          </a:p>
          <a:p>
            <a:endParaRPr lang="en-US" altLang="ja-JP" sz="2400" dirty="0"/>
          </a:p>
          <a:p>
            <a:r>
              <a:rPr lang="en-US" altLang="ja-JP" sz="2400" dirty="0"/>
              <a:t>1</a:t>
            </a:r>
            <a:r>
              <a:rPr lang="ja-JP" altLang="en-US" sz="2400" dirty="0"/>
              <a:t>　身体依存は、薬物の反復使用により、その効果が減弱し目的の効果を得るため</a:t>
            </a:r>
          </a:p>
          <a:p>
            <a:r>
              <a:rPr lang="ja-JP" altLang="en-US" sz="2400" dirty="0"/>
              <a:t>　　に増量しなければならなくなった状態である。</a:t>
            </a:r>
          </a:p>
          <a:p>
            <a:endParaRPr lang="en-US" altLang="ja-JP" sz="2400" dirty="0"/>
          </a:p>
          <a:p>
            <a:r>
              <a:rPr lang="en-US" altLang="ja-JP" sz="2400" dirty="0"/>
              <a:t>2</a:t>
            </a:r>
            <a:r>
              <a:rPr lang="ja-JP" altLang="en-US" sz="2400" dirty="0"/>
              <a:t>　コカインの長期連用は、精神依存を起こすが、身体依存を起こしにくい。</a:t>
            </a:r>
          </a:p>
          <a:p>
            <a:endParaRPr lang="en-US" altLang="ja-JP" sz="2400" dirty="0"/>
          </a:p>
          <a:p>
            <a:r>
              <a:rPr lang="en-US" altLang="ja-JP" sz="2400" dirty="0"/>
              <a:t>3</a:t>
            </a:r>
            <a:r>
              <a:rPr lang="ja-JP" altLang="en-US" sz="2400" dirty="0"/>
              <a:t>　慢性疼痛下のがん患者に適正に使用されたモルヒネは、精神依存を起こしにくい。</a:t>
            </a:r>
          </a:p>
          <a:p>
            <a:endParaRPr lang="en-US" altLang="ja-JP" sz="2400" dirty="0"/>
          </a:p>
          <a:p>
            <a:r>
              <a:rPr lang="en-US" altLang="ja-JP" sz="2400" dirty="0"/>
              <a:t>4</a:t>
            </a:r>
            <a:r>
              <a:rPr lang="ja-JP" altLang="en-US" sz="2400" dirty="0"/>
              <a:t>　依存性薬物は、脳内報酬系におけるドパミン作動性神経を抑制する。</a:t>
            </a:r>
          </a:p>
          <a:p>
            <a:endParaRPr lang="en-US" altLang="ja-JP" sz="2400" dirty="0"/>
          </a:p>
          <a:p>
            <a:r>
              <a:rPr lang="en-US" altLang="ja-JP" sz="2400" dirty="0"/>
              <a:t>5</a:t>
            </a:r>
            <a:r>
              <a:rPr lang="ja-JP" altLang="en-US" sz="2400" dirty="0"/>
              <a:t>　ジスルフィラムは、グルタミン酸 </a:t>
            </a:r>
            <a:r>
              <a:rPr lang="en-US" altLang="ja-JP" sz="2400" dirty="0"/>
              <a:t>NMDA </a:t>
            </a:r>
            <a:r>
              <a:rPr lang="ja-JP" altLang="en-US" sz="2400" dirty="0"/>
              <a:t>受容体を遮断して飲酒欲求を抑制する。</a:t>
            </a:r>
          </a:p>
        </p:txBody>
      </p:sp>
      <p:pic>
        <p:nvPicPr>
          <p:cNvPr id="4" name="図 3">
            <a:extLst>
              <a:ext uri="{FF2B5EF4-FFF2-40B4-BE49-F238E27FC236}">
                <a16:creationId xmlns:a16="http://schemas.microsoft.com/office/drawing/2014/main" id="{1259D5EF-28F9-4289-94EF-13FFB4F16167}"/>
              </a:ext>
            </a:extLst>
          </p:cNvPr>
          <p:cNvPicPr>
            <a:picLocks noChangeAspect="1"/>
          </p:cNvPicPr>
          <p:nvPr/>
        </p:nvPicPr>
        <p:blipFill>
          <a:blip r:embed="rId2"/>
          <a:stretch>
            <a:fillRect/>
          </a:stretch>
        </p:blipFill>
        <p:spPr>
          <a:xfrm>
            <a:off x="75836" y="2736034"/>
            <a:ext cx="426757" cy="414564"/>
          </a:xfrm>
          <a:prstGeom prst="rect">
            <a:avLst/>
          </a:prstGeom>
        </p:spPr>
      </p:pic>
      <p:pic>
        <p:nvPicPr>
          <p:cNvPr id="5" name="図 4">
            <a:extLst>
              <a:ext uri="{FF2B5EF4-FFF2-40B4-BE49-F238E27FC236}">
                <a16:creationId xmlns:a16="http://schemas.microsoft.com/office/drawing/2014/main" id="{FDB9CD68-ADEA-45D1-A9DE-2A170F49C9C6}"/>
              </a:ext>
            </a:extLst>
          </p:cNvPr>
          <p:cNvPicPr>
            <a:picLocks noChangeAspect="1"/>
          </p:cNvPicPr>
          <p:nvPr/>
        </p:nvPicPr>
        <p:blipFill>
          <a:blip r:embed="rId2"/>
          <a:stretch>
            <a:fillRect/>
          </a:stretch>
        </p:blipFill>
        <p:spPr>
          <a:xfrm>
            <a:off x="71137" y="3500121"/>
            <a:ext cx="426757" cy="414564"/>
          </a:xfrm>
          <a:prstGeom prst="rect">
            <a:avLst/>
          </a:prstGeom>
        </p:spPr>
      </p:pic>
    </p:spTree>
    <p:extLst>
      <p:ext uri="{BB962C8B-B14F-4D97-AF65-F5344CB8AC3E}">
        <p14:creationId xmlns:p14="http://schemas.microsoft.com/office/powerpoint/2010/main" val="1813369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A2C8F795-BE01-45E0-8A55-EEB469D5B4FE}"/>
              </a:ext>
            </a:extLst>
          </p:cNvPr>
          <p:cNvSpPr txBox="1"/>
          <p:nvPr/>
        </p:nvSpPr>
        <p:spPr>
          <a:xfrm>
            <a:off x="449036" y="204107"/>
            <a:ext cx="11609614" cy="4154984"/>
          </a:xfrm>
          <a:prstGeom prst="rect">
            <a:avLst/>
          </a:prstGeom>
          <a:noFill/>
        </p:spPr>
        <p:txBody>
          <a:bodyPr wrap="square">
            <a:spAutoFit/>
          </a:bodyPr>
          <a:lstStyle/>
          <a:p>
            <a:r>
              <a:rPr lang="ja-JP" altLang="en-US" sz="2400" dirty="0"/>
              <a:t>問 </a:t>
            </a:r>
            <a:r>
              <a:rPr lang="en-US" altLang="ja-JP" sz="2400" dirty="0"/>
              <a:t>238−239</a:t>
            </a:r>
            <a:r>
              <a:rPr lang="ja-JP" altLang="en-US" sz="2400" dirty="0"/>
              <a:t>　</a:t>
            </a:r>
            <a:endParaRPr lang="en-US" altLang="ja-JP" sz="2400" dirty="0"/>
          </a:p>
          <a:p>
            <a:endParaRPr lang="en-US" altLang="ja-JP" sz="2400" dirty="0"/>
          </a:p>
          <a:p>
            <a:r>
              <a:rPr lang="ja-JP" altLang="en-US" sz="2400" dirty="0"/>
              <a:t>１０ 月 １４ 日（月曜日）に小学校において、５０ 名の児童が発熱・嘔吐・下痢</a:t>
            </a:r>
          </a:p>
          <a:p>
            <a:r>
              <a:rPr lang="ja-JP" altLang="en-US" sz="2400" dirty="0"/>
              <a:t>の症状で欠席し、翌日にも同様の症状でさらに６５ 名が欠席し児童の多くが病院を受診しているとの連絡が保健所にあった。早速、これらの患者のうち、６０ 名の検体について検査を行ったところ、４８ 名の検体から同一の病因物質を検出した。患者らの共通食は学校給食のみであり、１０ 月 １１ 日（金曜日）に遠足のために給食を食べなかった学年に有症者がいないことから、給食が食中毒の原因と断定した。なお、衛生検査用に冷凍保存されていた同じ給食を調べた結果、原材料の鶏肉からも同じ病因物質を検出した。これを顕微鏡で観察したところ、写真の様に細長い、らせん状の形態を示していた。</a:t>
            </a:r>
          </a:p>
        </p:txBody>
      </p:sp>
      <p:pic>
        <p:nvPicPr>
          <p:cNvPr id="4" name="図 3">
            <a:extLst>
              <a:ext uri="{FF2B5EF4-FFF2-40B4-BE49-F238E27FC236}">
                <a16:creationId xmlns:a16="http://schemas.microsoft.com/office/drawing/2014/main" id="{089A0711-AC4D-4FDE-A6DB-AAFC9F6B98CC}"/>
              </a:ext>
            </a:extLst>
          </p:cNvPr>
          <p:cNvPicPr>
            <a:picLocks noChangeAspect="1"/>
          </p:cNvPicPr>
          <p:nvPr/>
        </p:nvPicPr>
        <p:blipFill>
          <a:blip r:embed="rId2"/>
          <a:stretch>
            <a:fillRect/>
          </a:stretch>
        </p:blipFill>
        <p:spPr>
          <a:xfrm>
            <a:off x="7764237" y="4084970"/>
            <a:ext cx="2751364" cy="2581637"/>
          </a:xfrm>
          <a:prstGeom prst="rect">
            <a:avLst/>
          </a:prstGeom>
        </p:spPr>
      </p:pic>
    </p:spTree>
    <p:extLst>
      <p:ext uri="{BB962C8B-B14F-4D97-AF65-F5344CB8AC3E}">
        <p14:creationId xmlns:p14="http://schemas.microsoft.com/office/powerpoint/2010/main" val="49512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6D31939-7600-4B7D-BBA7-38235FFB59CC}"/>
              </a:ext>
            </a:extLst>
          </p:cNvPr>
          <p:cNvSpPr txBox="1"/>
          <p:nvPr/>
        </p:nvSpPr>
        <p:spPr>
          <a:xfrm>
            <a:off x="157162" y="339021"/>
            <a:ext cx="11787187" cy="1200329"/>
          </a:xfrm>
          <a:prstGeom prst="rect">
            <a:avLst/>
          </a:prstGeom>
          <a:noFill/>
        </p:spPr>
        <p:txBody>
          <a:bodyPr wrap="square">
            <a:spAutoFit/>
          </a:bodyPr>
          <a:lstStyle/>
          <a:p>
            <a:r>
              <a:rPr lang="ja-JP" altLang="en-US" sz="2400" dirty="0"/>
              <a:t>問 </a:t>
            </a:r>
            <a:r>
              <a:rPr lang="en-US" altLang="ja-JP" sz="2400" dirty="0"/>
              <a:t>238</a:t>
            </a:r>
            <a:r>
              <a:rPr lang="ja-JP" altLang="en-US" sz="2400" dirty="0"/>
              <a:t>（衛生）</a:t>
            </a:r>
          </a:p>
          <a:p>
            <a:r>
              <a:rPr lang="ja-JP" altLang="en-US" sz="2400" dirty="0"/>
              <a:t>下図は、病因物質（Ａ～Ｅ）による食中毒の患者数と事件数の年次別推移を示し</a:t>
            </a:r>
          </a:p>
          <a:p>
            <a:r>
              <a:rPr lang="ja-JP" altLang="en-US" sz="2400" dirty="0"/>
              <a:t>たものである。この給食による食中毒の病因物質はどれか。</a:t>
            </a:r>
            <a:r>
              <a:rPr lang="en-US" altLang="ja-JP" sz="2400" dirty="0"/>
              <a:t>1</a:t>
            </a:r>
            <a:r>
              <a:rPr lang="ja-JP" altLang="en-US" sz="2400" dirty="0"/>
              <a:t>つ選べ。</a:t>
            </a:r>
          </a:p>
        </p:txBody>
      </p:sp>
      <p:pic>
        <p:nvPicPr>
          <p:cNvPr id="7" name="図 6">
            <a:extLst>
              <a:ext uri="{FF2B5EF4-FFF2-40B4-BE49-F238E27FC236}">
                <a16:creationId xmlns:a16="http://schemas.microsoft.com/office/drawing/2014/main" id="{3295B2CC-E41B-446F-B9FC-1EFA1F551F87}"/>
              </a:ext>
            </a:extLst>
          </p:cNvPr>
          <p:cNvPicPr>
            <a:picLocks noChangeAspect="1"/>
          </p:cNvPicPr>
          <p:nvPr/>
        </p:nvPicPr>
        <p:blipFill rotWithShape="1">
          <a:blip r:embed="rId2"/>
          <a:srcRect l="26438" t="32262" r="24901" b="19643"/>
          <a:stretch/>
        </p:blipFill>
        <p:spPr>
          <a:xfrm>
            <a:off x="220435" y="1718018"/>
            <a:ext cx="6642174" cy="4690946"/>
          </a:xfrm>
          <a:prstGeom prst="rect">
            <a:avLst/>
          </a:prstGeom>
        </p:spPr>
      </p:pic>
      <p:sp>
        <p:nvSpPr>
          <p:cNvPr id="9" name="テキスト ボックス 8">
            <a:extLst>
              <a:ext uri="{FF2B5EF4-FFF2-40B4-BE49-F238E27FC236}">
                <a16:creationId xmlns:a16="http://schemas.microsoft.com/office/drawing/2014/main" id="{CFFAD09C-FBE6-4CEB-89C4-8875F64A316F}"/>
              </a:ext>
            </a:extLst>
          </p:cNvPr>
          <p:cNvSpPr txBox="1"/>
          <p:nvPr/>
        </p:nvSpPr>
        <p:spPr>
          <a:xfrm>
            <a:off x="8294913" y="2731388"/>
            <a:ext cx="2710543" cy="3416320"/>
          </a:xfrm>
          <a:prstGeom prst="rect">
            <a:avLst/>
          </a:prstGeom>
          <a:noFill/>
        </p:spPr>
        <p:txBody>
          <a:bodyPr wrap="square">
            <a:spAutoFit/>
          </a:bodyPr>
          <a:lstStyle/>
          <a:p>
            <a:r>
              <a:rPr lang="en-US" altLang="zh-TW" sz="2400" dirty="0"/>
              <a:t>1</a:t>
            </a:r>
            <a:r>
              <a:rPr lang="zh-TW" altLang="en-US" sz="2400" dirty="0"/>
              <a:t>　病因物質Ａ</a:t>
            </a:r>
            <a:endParaRPr lang="en-US" altLang="zh-TW" sz="2400" dirty="0"/>
          </a:p>
          <a:p>
            <a:endParaRPr lang="zh-TW" altLang="en-US" sz="2400" dirty="0"/>
          </a:p>
          <a:p>
            <a:r>
              <a:rPr lang="en-US" altLang="zh-TW" sz="2400" dirty="0"/>
              <a:t>2</a:t>
            </a:r>
            <a:r>
              <a:rPr lang="zh-TW" altLang="en-US" sz="2400" dirty="0"/>
              <a:t>　病因物質Ｂ</a:t>
            </a:r>
            <a:endParaRPr lang="en-US" altLang="zh-TW" sz="2400" dirty="0"/>
          </a:p>
          <a:p>
            <a:endParaRPr lang="zh-TW" altLang="en-US" sz="2400" dirty="0"/>
          </a:p>
          <a:p>
            <a:r>
              <a:rPr lang="en-US" altLang="zh-TW" sz="2400" dirty="0"/>
              <a:t>3</a:t>
            </a:r>
            <a:r>
              <a:rPr lang="zh-TW" altLang="en-US" sz="2400" dirty="0"/>
              <a:t>　病因物質Ｃ</a:t>
            </a:r>
            <a:endParaRPr lang="en-US" altLang="zh-TW" sz="2400" dirty="0"/>
          </a:p>
          <a:p>
            <a:endParaRPr lang="zh-TW" altLang="en-US" sz="2400" dirty="0"/>
          </a:p>
          <a:p>
            <a:r>
              <a:rPr lang="en-US" altLang="zh-TW" sz="2400" dirty="0"/>
              <a:t>4</a:t>
            </a:r>
            <a:r>
              <a:rPr lang="zh-TW" altLang="en-US" sz="2400" dirty="0"/>
              <a:t>　病因物質Ｄ</a:t>
            </a:r>
            <a:endParaRPr lang="en-US" altLang="zh-TW" sz="2400" dirty="0"/>
          </a:p>
          <a:p>
            <a:endParaRPr lang="zh-TW" altLang="en-US" sz="2400" dirty="0"/>
          </a:p>
          <a:p>
            <a:r>
              <a:rPr lang="en-US" altLang="zh-TW" sz="2400" dirty="0"/>
              <a:t>5</a:t>
            </a:r>
            <a:r>
              <a:rPr lang="zh-TW" altLang="en-US" sz="2400" dirty="0"/>
              <a:t>　病因物質Ｅ</a:t>
            </a:r>
            <a:endParaRPr lang="ja-JP" altLang="en-US" sz="2400" dirty="0"/>
          </a:p>
        </p:txBody>
      </p:sp>
      <p:pic>
        <p:nvPicPr>
          <p:cNvPr id="10" name="図 9">
            <a:extLst>
              <a:ext uri="{FF2B5EF4-FFF2-40B4-BE49-F238E27FC236}">
                <a16:creationId xmlns:a16="http://schemas.microsoft.com/office/drawing/2014/main" id="{186F7AC6-F773-4788-87AA-321AD7248B08}"/>
              </a:ext>
            </a:extLst>
          </p:cNvPr>
          <p:cNvPicPr>
            <a:picLocks noChangeAspect="1"/>
          </p:cNvPicPr>
          <p:nvPr/>
        </p:nvPicPr>
        <p:blipFill>
          <a:blip r:embed="rId3"/>
          <a:stretch>
            <a:fillRect/>
          </a:stretch>
        </p:blipFill>
        <p:spPr>
          <a:xfrm>
            <a:off x="8233953" y="3429000"/>
            <a:ext cx="426757" cy="414564"/>
          </a:xfrm>
          <a:prstGeom prst="rect">
            <a:avLst/>
          </a:prstGeom>
        </p:spPr>
      </p:pic>
    </p:spTree>
    <p:extLst>
      <p:ext uri="{BB962C8B-B14F-4D97-AF65-F5344CB8AC3E}">
        <p14:creationId xmlns:p14="http://schemas.microsoft.com/office/powerpoint/2010/main" val="3237907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797</TotalTime>
  <Words>1365</Words>
  <Application>Microsoft Office PowerPoint</Application>
  <PresentationFormat>ワイド画面</PresentationFormat>
  <Paragraphs>134</Paragraphs>
  <Slides>14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14</vt:i4>
      </vt:variant>
    </vt:vector>
  </HeadingPairs>
  <TitlesOfParts>
    <vt:vector size="18"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tukushi-yaku77@kkf.biglobe.ne.jp</dc:creator>
  <cp:lastModifiedBy>ODA</cp:lastModifiedBy>
  <cp:revision>7</cp:revision>
  <dcterms:created xsi:type="dcterms:W3CDTF">2022-03-29T09:25:22Z</dcterms:created>
  <dcterms:modified xsi:type="dcterms:W3CDTF">2022-05-09T01:09:36Z</dcterms:modified>
</cp:coreProperties>
</file>