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7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1E2DF-F84D-90DF-6566-7566CDB4A5D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C3DB295-6F18-3278-A709-42FC288B0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B182DFF-3E0E-6ED3-C578-A2B33F35B235}"/>
              </a:ext>
            </a:extLst>
          </p:cNvPr>
          <p:cNvSpPr>
            <a:spLocks noGrp="1"/>
          </p:cNvSpPr>
          <p:nvPr>
            <p:ph type="dt" sz="half" idx="10"/>
          </p:nvPr>
        </p:nvSpPr>
        <p:spPr/>
        <p:txBody>
          <a:bodyPr/>
          <a:lstStyle/>
          <a:p>
            <a:fld id="{3580E006-012D-49A9-AA32-D3A717CA7C76}"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0801B80D-5C71-99BA-C3A5-820441B42D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B7FE2E-EDCD-0460-4C5B-5081318254DE}"/>
              </a:ext>
            </a:extLst>
          </p:cNvPr>
          <p:cNvSpPr>
            <a:spLocks noGrp="1"/>
          </p:cNvSpPr>
          <p:nvPr>
            <p:ph type="sldNum" sz="quarter" idx="12"/>
          </p:nvPr>
        </p:nvSpPr>
        <p:spPr/>
        <p:txBody>
          <a:body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162153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5ECB2F-A200-BE42-1BBD-59DBF672686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F6D0A1-F6CB-0171-8C3E-E9DDEBC4BFC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9AC6CE-39BD-C24E-A0C1-265DB7E9BEE4}"/>
              </a:ext>
            </a:extLst>
          </p:cNvPr>
          <p:cNvSpPr>
            <a:spLocks noGrp="1"/>
          </p:cNvSpPr>
          <p:nvPr>
            <p:ph type="dt" sz="half" idx="10"/>
          </p:nvPr>
        </p:nvSpPr>
        <p:spPr/>
        <p:txBody>
          <a:bodyPr/>
          <a:lstStyle/>
          <a:p>
            <a:fld id="{3580E006-012D-49A9-AA32-D3A717CA7C76}"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EDBE04B7-312C-0F3D-EB07-5C72D28599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DC2F84-FAFE-3438-94EA-3C7965E9DE6F}"/>
              </a:ext>
            </a:extLst>
          </p:cNvPr>
          <p:cNvSpPr>
            <a:spLocks noGrp="1"/>
          </p:cNvSpPr>
          <p:nvPr>
            <p:ph type="sldNum" sz="quarter" idx="12"/>
          </p:nvPr>
        </p:nvSpPr>
        <p:spPr/>
        <p:txBody>
          <a:body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178212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0E58550-D366-C53E-3F32-16DCD481C3E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DF19B29-6588-5AD3-DEE1-B6F8262B3B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10E7EB-182D-91C0-06D6-14CE04999001}"/>
              </a:ext>
            </a:extLst>
          </p:cNvPr>
          <p:cNvSpPr>
            <a:spLocks noGrp="1"/>
          </p:cNvSpPr>
          <p:nvPr>
            <p:ph type="dt" sz="half" idx="10"/>
          </p:nvPr>
        </p:nvSpPr>
        <p:spPr/>
        <p:txBody>
          <a:bodyPr/>
          <a:lstStyle/>
          <a:p>
            <a:fld id="{3580E006-012D-49A9-AA32-D3A717CA7C76}"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6572AA7F-076B-03D1-7810-09FBB94424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763833-763F-BD0A-9F41-2464E81F1DA5}"/>
              </a:ext>
            </a:extLst>
          </p:cNvPr>
          <p:cNvSpPr>
            <a:spLocks noGrp="1"/>
          </p:cNvSpPr>
          <p:nvPr>
            <p:ph type="sldNum" sz="quarter" idx="12"/>
          </p:nvPr>
        </p:nvSpPr>
        <p:spPr/>
        <p:txBody>
          <a:body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151431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28AAE-F8F3-C72E-E620-33F11CE7A13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DA7704-B0AF-9B04-57EB-95E2CDD65DA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88A0E1-485C-C8A2-1A61-E3054F330005}"/>
              </a:ext>
            </a:extLst>
          </p:cNvPr>
          <p:cNvSpPr>
            <a:spLocks noGrp="1"/>
          </p:cNvSpPr>
          <p:nvPr>
            <p:ph type="dt" sz="half" idx="10"/>
          </p:nvPr>
        </p:nvSpPr>
        <p:spPr/>
        <p:txBody>
          <a:bodyPr/>
          <a:lstStyle/>
          <a:p>
            <a:fld id="{3580E006-012D-49A9-AA32-D3A717CA7C76}"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1741D9E8-977B-E86A-5B18-3D0A2ED96B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1BB7BD-134A-8379-9178-103DE5E2529B}"/>
              </a:ext>
            </a:extLst>
          </p:cNvPr>
          <p:cNvSpPr>
            <a:spLocks noGrp="1"/>
          </p:cNvSpPr>
          <p:nvPr>
            <p:ph type="sldNum" sz="quarter" idx="12"/>
          </p:nvPr>
        </p:nvSpPr>
        <p:spPr/>
        <p:txBody>
          <a:body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229379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CAE7F-4DF1-024B-F6D1-9213BFFB56E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91D513-EEBD-8BF4-9391-C8DFD8D58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E532C84-0715-8745-F6F4-09BA50A78102}"/>
              </a:ext>
            </a:extLst>
          </p:cNvPr>
          <p:cNvSpPr>
            <a:spLocks noGrp="1"/>
          </p:cNvSpPr>
          <p:nvPr>
            <p:ph type="dt" sz="half" idx="10"/>
          </p:nvPr>
        </p:nvSpPr>
        <p:spPr/>
        <p:txBody>
          <a:bodyPr/>
          <a:lstStyle/>
          <a:p>
            <a:fld id="{3580E006-012D-49A9-AA32-D3A717CA7C76}"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9875F111-38C2-7673-D6D2-0B6A80E604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09A85E-332D-7D98-0D8D-79345465C227}"/>
              </a:ext>
            </a:extLst>
          </p:cNvPr>
          <p:cNvSpPr>
            <a:spLocks noGrp="1"/>
          </p:cNvSpPr>
          <p:nvPr>
            <p:ph type="sldNum" sz="quarter" idx="12"/>
          </p:nvPr>
        </p:nvSpPr>
        <p:spPr/>
        <p:txBody>
          <a:body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70454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CD52BA-EC11-D49D-A30C-3D8BF71CF3A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F9DE9C-4469-37AA-0F18-8B87CAB84E8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4823664-42F1-6E10-BCE4-0F41A0001CA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24956E1-2119-A2DB-B24F-FC96A5EE0AA4}"/>
              </a:ext>
            </a:extLst>
          </p:cNvPr>
          <p:cNvSpPr>
            <a:spLocks noGrp="1"/>
          </p:cNvSpPr>
          <p:nvPr>
            <p:ph type="dt" sz="half" idx="10"/>
          </p:nvPr>
        </p:nvSpPr>
        <p:spPr/>
        <p:txBody>
          <a:bodyPr/>
          <a:lstStyle/>
          <a:p>
            <a:fld id="{3580E006-012D-49A9-AA32-D3A717CA7C76}" type="datetimeFigureOut">
              <a:rPr kumimoji="1" lang="ja-JP" altLang="en-US" smtClean="0"/>
              <a:t>2023/5/16</a:t>
            </a:fld>
            <a:endParaRPr kumimoji="1" lang="ja-JP" altLang="en-US"/>
          </a:p>
        </p:txBody>
      </p:sp>
      <p:sp>
        <p:nvSpPr>
          <p:cNvPr id="6" name="フッター プレースホルダー 5">
            <a:extLst>
              <a:ext uri="{FF2B5EF4-FFF2-40B4-BE49-F238E27FC236}">
                <a16:creationId xmlns:a16="http://schemas.microsoft.com/office/drawing/2014/main" id="{758B79A8-A001-FFD2-2F9F-2637FE7B486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10E5E5-A17C-4C23-2010-BC6CF7DD2AAE}"/>
              </a:ext>
            </a:extLst>
          </p:cNvPr>
          <p:cNvSpPr>
            <a:spLocks noGrp="1"/>
          </p:cNvSpPr>
          <p:nvPr>
            <p:ph type="sldNum" sz="quarter" idx="12"/>
          </p:nvPr>
        </p:nvSpPr>
        <p:spPr/>
        <p:txBody>
          <a:body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329339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D9E177-5477-E584-5FAC-4FBF181DDBF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CCBA9C-B844-8284-3C5F-EC1872ABF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B1E735A-A558-3F6D-94E4-13433F0FE2F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FA4B3B9-2DF1-16AE-4C27-E96030F4DE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E88A8B4-7723-441C-AF58-AB42793A4CA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CCA8BC8-0D2B-4CF0-15DD-14261C088ED0}"/>
              </a:ext>
            </a:extLst>
          </p:cNvPr>
          <p:cNvSpPr>
            <a:spLocks noGrp="1"/>
          </p:cNvSpPr>
          <p:nvPr>
            <p:ph type="dt" sz="half" idx="10"/>
          </p:nvPr>
        </p:nvSpPr>
        <p:spPr/>
        <p:txBody>
          <a:bodyPr/>
          <a:lstStyle/>
          <a:p>
            <a:fld id="{3580E006-012D-49A9-AA32-D3A717CA7C76}" type="datetimeFigureOut">
              <a:rPr kumimoji="1" lang="ja-JP" altLang="en-US" smtClean="0"/>
              <a:t>2023/5/16</a:t>
            </a:fld>
            <a:endParaRPr kumimoji="1" lang="ja-JP" altLang="en-US"/>
          </a:p>
        </p:txBody>
      </p:sp>
      <p:sp>
        <p:nvSpPr>
          <p:cNvPr id="8" name="フッター プレースホルダー 7">
            <a:extLst>
              <a:ext uri="{FF2B5EF4-FFF2-40B4-BE49-F238E27FC236}">
                <a16:creationId xmlns:a16="http://schemas.microsoft.com/office/drawing/2014/main" id="{D0ADC422-BD2A-B32D-3AB2-6D4201DE4E0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BED4E89-0E77-2ABA-492D-3CAC5D704B66}"/>
              </a:ext>
            </a:extLst>
          </p:cNvPr>
          <p:cNvSpPr>
            <a:spLocks noGrp="1"/>
          </p:cNvSpPr>
          <p:nvPr>
            <p:ph type="sldNum" sz="quarter" idx="12"/>
          </p:nvPr>
        </p:nvSpPr>
        <p:spPr/>
        <p:txBody>
          <a:body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184223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4D5BE6-F55A-CABE-1C64-0F01E81227A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72663B5-57FC-4525-A0B8-7949E0FAB8F5}"/>
              </a:ext>
            </a:extLst>
          </p:cNvPr>
          <p:cNvSpPr>
            <a:spLocks noGrp="1"/>
          </p:cNvSpPr>
          <p:nvPr>
            <p:ph type="dt" sz="half" idx="10"/>
          </p:nvPr>
        </p:nvSpPr>
        <p:spPr/>
        <p:txBody>
          <a:bodyPr/>
          <a:lstStyle/>
          <a:p>
            <a:fld id="{3580E006-012D-49A9-AA32-D3A717CA7C76}" type="datetimeFigureOut">
              <a:rPr kumimoji="1" lang="ja-JP" altLang="en-US" smtClean="0"/>
              <a:t>2023/5/16</a:t>
            </a:fld>
            <a:endParaRPr kumimoji="1" lang="ja-JP" altLang="en-US"/>
          </a:p>
        </p:txBody>
      </p:sp>
      <p:sp>
        <p:nvSpPr>
          <p:cNvPr id="4" name="フッター プレースホルダー 3">
            <a:extLst>
              <a:ext uri="{FF2B5EF4-FFF2-40B4-BE49-F238E27FC236}">
                <a16:creationId xmlns:a16="http://schemas.microsoft.com/office/drawing/2014/main" id="{9671A367-2740-6F31-08CF-55410BFCF55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3D2EF92-F9B7-0CDC-0963-0B4FE76EE94F}"/>
              </a:ext>
            </a:extLst>
          </p:cNvPr>
          <p:cNvSpPr>
            <a:spLocks noGrp="1"/>
          </p:cNvSpPr>
          <p:nvPr>
            <p:ph type="sldNum" sz="quarter" idx="12"/>
          </p:nvPr>
        </p:nvSpPr>
        <p:spPr/>
        <p:txBody>
          <a:body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1306364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C5A1A00-D00C-D7C1-93AC-4E9291715172}"/>
              </a:ext>
            </a:extLst>
          </p:cNvPr>
          <p:cNvSpPr>
            <a:spLocks noGrp="1"/>
          </p:cNvSpPr>
          <p:nvPr>
            <p:ph type="dt" sz="half" idx="10"/>
          </p:nvPr>
        </p:nvSpPr>
        <p:spPr/>
        <p:txBody>
          <a:bodyPr/>
          <a:lstStyle/>
          <a:p>
            <a:fld id="{3580E006-012D-49A9-AA32-D3A717CA7C76}" type="datetimeFigureOut">
              <a:rPr kumimoji="1" lang="ja-JP" altLang="en-US" smtClean="0"/>
              <a:t>2023/5/16</a:t>
            </a:fld>
            <a:endParaRPr kumimoji="1" lang="ja-JP" altLang="en-US"/>
          </a:p>
        </p:txBody>
      </p:sp>
      <p:sp>
        <p:nvSpPr>
          <p:cNvPr id="3" name="フッター プレースホルダー 2">
            <a:extLst>
              <a:ext uri="{FF2B5EF4-FFF2-40B4-BE49-F238E27FC236}">
                <a16:creationId xmlns:a16="http://schemas.microsoft.com/office/drawing/2014/main" id="{0122CA19-682F-D99A-785D-A36C617890D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941E52B-9333-5256-3E62-6C4DC545425B}"/>
              </a:ext>
            </a:extLst>
          </p:cNvPr>
          <p:cNvSpPr>
            <a:spLocks noGrp="1"/>
          </p:cNvSpPr>
          <p:nvPr>
            <p:ph type="sldNum" sz="quarter" idx="12"/>
          </p:nvPr>
        </p:nvSpPr>
        <p:spPr/>
        <p:txBody>
          <a:body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181375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48221-D77F-650A-43B0-1D5DFF818B4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3BD8D9-B3C6-A8A3-1D2B-51B88E0C8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F40CE63-DCF7-8028-5D35-2B733C456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604233E-E172-B153-62C9-175CF435660E}"/>
              </a:ext>
            </a:extLst>
          </p:cNvPr>
          <p:cNvSpPr>
            <a:spLocks noGrp="1"/>
          </p:cNvSpPr>
          <p:nvPr>
            <p:ph type="dt" sz="half" idx="10"/>
          </p:nvPr>
        </p:nvSpPr>
        <p:spPr/>
        <p:txBody>
          <a:bodyPr/>
          <a:lstStyle/>
          <a:p>
            <a:fld id="{3580E006-012D-49A9-AA32-D3A717CA7C76}" type="datetimeFigureOut">
              <a:rPr kumimoji="1" lang="ja-JP" altLang="en-US" smtClean="0"/>
              <a:t>2023/5/16</a:t>
            </a:fld>
            <a:endParaRPr kumimoji="1" lang="ja-JP" altLang="en-US"/>
          </a:p>
        </p:txBody>
      </p:sp>
      <p:sp>
        <p:nvSpPr>
          <p:cNvPr id="6" name="フッター プレースホルダー 5">
            <a:extLst>
              <a:ext uri="{FF2B5EF4-FFF2-40B4-BE49-F238E27FC236}">
                <a16:creationId xmlns:a16="http://schemas.microsoft.com/office/drawing/2014/main" id="{C6E619E3-D670-FE45-0785-D75255F4B2D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0C4FEA3-EE28-6549-1AA6-99F20E27F12B}"/>
              </a:ext>
            </a:extLst>
          </p:cNvPr>
          <p:cNvSpPr>
            <a:spLocks noGrp="1"/>
          </p:cNvSpPr>
          <p:nvPr>
            <p:ph type="sldNum" sz="quarter" idx="12"/>
          </p:nvPr>
        </p:nvSpPr>
        <p:spPr/>
        <p:txBody>
          <a:body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6329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289627-EE24-4318-3EA2-2EC888B353D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13FEA13-A6F9-7EB0-BCBC-E85856CBD5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676AF33-313A-CFA6-2072-CC7E8B55A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26C4224-FE3F-6690-D6CF-7EBB6BD70483}"/>
              </a:ext>
            </a:extLst>
          </p:cNvPr>
          <p:cNvSpPr>
            <a:spLocks noGrp="1"/>
          </p:cNvSpPr>
          <p:nvPr>
            <p:ph type="dt" sz="half" idx="10"/>
          </p:nvPr>
        </p:nvSpPr>
        <p:spPr/>
        <p:txBody>
          <a:bodyPr/>
          <a:lstStyle/>
          <a:p>
            <a:fld id="{3580E006-012D-49A9-AA32-D3A717CA7C76}" type="datetimeFigureOut">
              <a:rPr kumimoji="1" lang="ja-JP" altLang="en-US" smtClean="0"/>
              <a:t>2023/5/16</a:t>
            </a:fld>
            <a:endParaRPr kumimoji="1" lang="ja-JP" altLang="en-US"/>
          </a:p>
        </p:txBody>
      </p:sp>
      <p:sp>
        <p:nvSpPr>
          <p:cNvPr id="6" name="フッター プレースホルダー 5">
            <a:extLst>
              <a:ext uri="{FF2B5EF4-FFF2-40B4-BE49-F238E27FC236}">
                <a16:creationId xmlns:a16="http://schemas.microsoft.com/office/drawing/2014/main" id="{66B0BF54-DF6A-1608-8BAA-1570045B561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1AF4FF3-33D1-CA33-6608-2ABD005DB8C9}"/>
              </a:ext>
            </a:extLst>
          </p:cNvPr>
          <p:cNvSpPr>
            <a:spLocks noGrp="1"/>
          </p:cNvSpPr>
          <p:nvPr>
            <p:ph type="sldNum" sz="quarter" idx="12"/>
          </p:nvPr>
        </p:nvSpPr>
        <p:spPr/>
        <p:txBody>
          <a:body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358920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3C36CC0-1A6B-6EB4-B978-081A64313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0AC81C-3BD9-6AFC-CED9-5AD6C15991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E1911B-532B-972D-ACB7-3706356DC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0E006-012D-49A9-AA32-D3A717CA7C76}" type="datetimeFigureOut">
              <a:rPr kumimoji="1" lang="ja-JP" altLang="en-US" smtClean="0"/>
              <a:t>2023/5/16</a:t>
            </a:fld>
            <a:endParaRPr kumimoji="1" lang="ja-JP" altLang="en-US"/>
          </a:p>
        </p:txBody>
      </p:sp>
      <p:sp>
        <p:nvSpPr>
          <p:cNvPr id="5" name="フッター プレースホルダー 4">
            <a:extLst>
              <a:ext uri="{FF2B5EF4-FFF2-40B4-BE49-F238E27FC236}">
                <a16:creationId xmlns:a16="http://schemas.microsoft.com/office/drawing/2014/main" id="{1A73D406-B69B-B37B-1D48-245255C43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54F1F8F-93DF-4A43-3058-93A5B03E34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DE01-07DD-4E90-B918-FB9942D56442}" type="slidenum">
              <a:rPr kumimoji="1" lang="ja-JP" altLang="en-US" smtClean="0"/>
              <a:t>‹#›</a:t>
            </a:fld>
            <a:endParaRPr kumimoji="1" lang="ja-JP" altLang="en-US"/>
          </a:p>
        </p:txBody>
      </p:sp>
    </p:spTree>
    <p:extLst>
      <p:ext uri="{BB962C8B-B14F-4D97-AF65-F5344CB8AC3E}">
        <p14:creationId xmlns:p14="http://schemas.microsoft.com/office/powerpoint/2010/main" val="882827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62BB8A6-C432-FBB2-D28F-A8DEB5CAD2E7}"/>
              </a:ext>
            </a:extLst>
          </p:cNvPr>
          <p:cNvSpPr>
            <a:spLocks noGrp="1"/>
          </p:cNvSpPr>
          <p:nvPr>
            <p:ph type="title"/>
          </p:nvPr>
        </p:nvSpPr>
        <p:spPr>
          <a:xfrm>
            <a:off x="838200" y="365125"/>
            <a:ext cx="10515600" cy="2585893"/>
          </a:xfrm>
        </p:spPr>
        <p:style>
          <a:lnRef idx="1">
            <a:schemeClr val="accent2"/>
          </a:lnRef>
          <a:fillRef idx="2">
            <a:schemeClr val="accent2"/>
          </a:fillRef>
          <a:effectRef idx="1">
            <a:schemeClr val="accent2"/>
          </a:effectRef>
          <a:fontRef idx="minor">
            <a:schemeClr val="dk1"/>
          </a:fontRef>
        </p:style>
        <p:txBody>
          <a:bodyPr>
            <a:normAutofit/>
          </a:bodyPr>
          <a:lstStyle/>
          <a:p>
            <a:r>
              <a:rPr lang="ja-JP" altLang="en-US" dirty="0">
                <a:latin typeface="HGP創英角ｺﾞｼｯｸUB" panose="020B0900000000000000" pitchFamily="50" charset="-128"/>
                <a:ea typeface="HGP創英角ｺﾞｼｯｸUB" panose="020B0900000000000000" pitchFamily="50" charset="-128"/>
              </a:rPr>
              <a:t>第１０８回　薬剤師国家試験　</a:t>
            </a:r>
            <a:br>
              <a:rPr lang="ja-JP" altLang="en-US"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　　　学校薬剤師が知っておくべき問題</a:t>
            </a:r>
          </a:p>
        </p:txBody>
      </p:sp>
    </p:spTree>
    <p:extLst>
      <p:ext uri="{BB962C8B-B14F-4D97-AF65-F5344CB8AC3E}">
        <p14:creationId xmlns:p14="http://schemas.microsoft.com/office/powerpoint/2010/main" val="165760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962ECF4-CC37-A293-F0CB-9797ACD08673}"/>
              </a:ext>
            </a:extLst>
          </p:cNvPr>
          <p:cNvPicPr>
            <a:picLocks noChangeAspect="1"/>
          </p:cNvPicPr>
          <p:nvPr/>
        </p:nvPicPr>
        <p:blipFill>
          <a:blip r:embed="rId2"/>
          <a:stretch>
            <a:fillRect/>
          </a:stretch>
        </p:blipFill>
        <p:spPr>
          <a:xfrm>
            <a:off x="4221049" y="0"/>
            <a:ext cx="6970564" cy="3500029"/>
          </a:xfrm>
          <a:prstGeom prst="rect">
            <a:avLst/>
          </a:prstGeom>
        </p:spPr>
      </p:pic>
      <p:sp>
        <p:nvSpPr>
          <p:cNvPr id="4" name="テキスト ボックス 3">
            <a:extLst>
              <a:ext uri="{FF2B5EF4-FFF2-40B4-BE49-F238E27FC236}">
                <a16:creationId xmlns:a16="http://schemas.microsoft.com/office/drawing/2014/main" id="{ECA384B7-68EC-09B0-D707-4AE3D344FD14}"/>
              </a:ext>
            </a:extLst>
          </p:cNvPr>
          <p:cNvSpPr txBox="1"/>
          <p:nvPr/>
        </p:nvSpPr>
        <p:spPr>
          <a:xfrm>
            <a:off x="299258" y="3344640"/>
            <a:ext cx="11770822" cy="3416320"/>
          </a:xfrm>
          <a:prstGeom prst="rect">
            <a:avLst/>
          </a:prstGeom>
          <a:noFill/>
        </p:spPr>
        <p:txBody>
          <a:bodyPr wrap="square">
            <a:spAutoFit/>
          </a:bodyPr>
          <a:lstStyle/>
          <a:p>
            <a:r>
              <a:rPr lang="ja-JP" altLang="en-US" sz="2400" dirty="0">
                <a:latin typeface="+mn-ea"/>
              </a:rPr>
              <a:t>問 </a:t>
            </a:r>
            <a:r>
              <a:rPr lang="en-US" altLang="ja-JP" sz="2400" dirty="0">
                <a:latin typeface="+mn-ea"/>
              </a:rPr>
              <a:t>242</a:t>
            </a:r>
            <a:r>
              <a:rPr lang="ja-JP" altLang="en-US" sz="2400" dirty="0">
                <a:latin typeface="+mn-ea"/>
              </a:rPr>
              <a:t>）（実務）</a:t>
            </a:r>
          </a:p>
          <a:p>
            <a:r>
              <a:rPr lang="ja-JP" altLang="en-US" sz="2400" dirty="0">
                <a:latin typeface="+mn-ea"/>
              </a:rPr>
              <a:t>今回の定期水質検査の結果に基づく学校薬剤師の説明として誤っているのはどれ</a:t>
            </a:r>
          </a:p>
          <a:p>
            <a:r>
              <a:rPr lang="ja-JP" altLang="en-US" sz="2400" dirty="0">
                <a:latin typeface="+mn-ea"/>
              </a:rPr>
              <a:t>か。</a:t>
            </a:r>
            <a:r>
              <a:rPr lang="en-US" altLang="ja-JP" sz="2400" dirty="0">
                <a:latin typeface="+mn-ea"/>
              </a:rPr>
              <a:t>1</a:t>
            </a:r>
            <a:r>
              <a:rPr lang="ja-JP" altLang="en-US" sz="2400" dirty="0">
                <a:latin typeface="+mn-ea"/>
              </a:rPr>
              <a:t>つ選べ。</a:t>
            </a:r>
          </a:p>
          <a:p>
            <a:r>
              <a:rPr lang="en-US" altLang="ja-JP" sz="2400" dirty="0">
                <a:latin typeface="+mn-ea"/>
              </a:rPr>
              <a:t>1</a:t>
            </a:r>
            <a:r>
              <a:rPr lang="ja-JP" altLang="en-US" sz="2400" dirty="0">
                <a:latin typeface="+mn-ea"/>
              </a:rPr>
              <a:t>　</a:t>
            </a:r>
            <a:r>
              <a:rPr lang="en-US" altLang="ja-JP" sz="2400" dirty="0">
                <a:latin typeface="+mn-ea"/>
              </a:rPr>
              <a:t>pH </a:t>
            </a:r>
            <a:r>
              <a:rPr lang="ja-JP" altLang="en-US" sz="2400" dirty="0">
                <a:latin typeface="+mn-ea"/>
              </a:rPr>
              <a:t>は基準を満たしています。</a:t>
            </a:r>
          </a:p>
          <a:p>
            <a:r>
              <a:rPr lang="en-US" altLang="ja-JP" sz="2400" dirty="0">
                <a:latin typeface="+mn-ea"/>
              </a:rPr>
              <a:t>2</a:t>
            </a:r>
            <a:r>
              <a:rPr lang="ja-JP" altLang="en-US" sz="2400" dirty="0">
                <a:latin typeface="+mn-ea"/>
              </a:rPr>
              <a:t>　遊離残留塩素は基準を満たしていないので、塩素消毒を強化する必要があります。</a:t>
            </a:r>
          </a:p>
          <a:p>
            <a:r>
              <a:rPr lang="en-US" altLang="ja-JP" sz="2400" dirty="0">
                <a:latin typeface="+mn-ea"/>
              </a:rPr>
              <a:t>3</a:t>
            </a:r>
            <a:r>
              <a:rPr lang="ja-JP" altLang="en-US" sz="2400" dirty="0">
                <a:latin typeface="+mn-ea"/>
              </a:rPr>
              <a:t>　表の検査項目に加え、総トリハロメタンにも基準が定められています。</a:t>
            </a:r>
          </a:p>
          <a:p>
            <a:r>
              <a:rPr lang="en-US" altLang="ja-JP" sz="2400" dirty="0">
                <a:latin typeface="+mn-ea"/>
              </a:rPr>
              <a:t>4</a:t>
            </a:r>
            <a:r>
              <a:rPr lang="ja-JP" altLang="en-US" sz="2400" dirty="0">
                <a:latin typeface="+mn-ea"/>
              </a:rPr>
              <a:t>　過マンガン酸カリウム消費量は、主に有機物による汚染の指標として用いられています。</a:t>
            </a:r>
          </a:p>
          <a:p>
            <a:r>
              <a:rPr lang="en-US" altLang="ja-JP" sz="2400" dirty="0">
                <a:latin typeface="+mn-ea"/>
              </a:rPr>
              <a:t>5</a:t>
            </a:r>
            <a:r>
              <a:rPr lang="ja-JP" altLang="en-US" sz="2400" dirty="0">
                <a:latin typeface="+mn-ea"/>
              </a:rPr>
              <a:t>　一般細菌が検出されたので、プールの使用を中止してください。</a:t>
            </a:r>
          </a:p>
        </p:txBody>
      </p:sp>
      <p:sp>
        <p:nvSpPr>
          <p:cNvPr id="5" name="円: 塗りつぶしなし 4">
            <a:extLst>
              <a:ext uri="{FF2B5EF4-FFF2-40B4-BE49-F238E27FC236}">
                <a16:creationId xmlns:a16="http://schemas.microsoft.com/office/drawing/2014/main" id="{40EED834-8869-5512-6110-31FF5A061B31}"/>
              </a:ext>
            </a:extLst>
          </p:cNvPr>
          <p:cNvSpPr/>
          <p:nvPr/>
        </p:nvSpPr>
        <p:spPr>
          <a:xfrm>
            <a:off x="299258" y="6284422"/>
            <a:ext cx="349135" cy="407323"/>
          </a:xfrm>
          <a:prstGeom prst="donut">
            <a:avLst>
              <a:gd name="adj" fmla="val 1875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1066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DB33654-8F86-09B5-3187-A23734F50962}"/>
              </a:ext>
            </a:extLst>
          </p:cNvPr>
          <p:cNvSpPr txBox="1"/>
          <p:nvPr/>
        </p:nvSpPr>
        <p:spPr>
          <a:xfrm>
            <a:off x="414251" y="565265"/>
            <a:ext cx="11363498" cy="4893647"/>
          </a:xfrm>
          <a:prstGeom prst="rect">
            <a:avLst/>
          </a:prstGeom>
          <a:noFill/>
        </p:spPr>
        <p:txBody>
          <a:bodyPr wrap="square">
            <a:spAutoFit/>
          </a:bodyPr>
          <a:lstStyle/>
          <a:p>
            <a:r>
              <a:rPr lang="ja-JP" altLang="en-US" sz="2400" dirty="0">
                <a:latin typeface="+mn-ea"/>
              </a:rPr>
              <a:t>問 </a:t>
            </a:r>
            <a:r>
              <a:rPr lang="en-US" altLang="ja-JP" sz="2400" dirty="0">
                <a:latin typeface="+mn-ea"/>
              </a:rPr>
              <a:t>243</a:t>
            </a:r>
            <a:r>
              <a:rPr lang="ja-JP" altLang="en-US" sz="2400" dirty="0">
                <a:latin typeface="+mn-ea"/>
              </a:rPr>
              <a:t>）（衛生）</a:t>
            </a:r>
          </a:p>
          <a:p>
            <a:r>
              <a:rPr lang="ja-JP" altLang="en-US" sz="2400" dirty="0">
                <a:latin typeface="+mn-ea"/>
              </a:rPr>
              <a:t>定期水質検査で検査した項目のうち、学校薬剤師がプール水を採水後直ちに現場</a:t>
            </a:r>
          </a:p>
          <a:p>
            <a:r>
              <a:rPr lang="ja-JP" altLang="en-US" sz="2400" dirty="0">
                <a:latin typeface="+mn-ea"/>
              </a:rPr>
              <a:t>で測定しなければならないのはどれか。</a:t>
            </a:r>
            <a:r>
              <a:rPr lang="en-US" altLang="ja-JP" sz="2400" dirty="0">
                <a:latin typeface="+mn-ea"/>
              </a:rPr>
              <a:t>1</a:t>
            </a:r>
            <a:r>
              <a:rPr lang="ja-JP" altLang="en-US" sz="2400" dirty="0">
                <a:latin typeface="+mn-ea"/>
              </a:rPr>
              <a:t>つ選べ。</a:t>
            </a:r>
            <a:endParaRPr lang="en-US" altLang="ja-JP" sz="2400" dirty="0">
              <a:latin typeface="+mn-ea"/>
            </a:endParaRPr>
          </a:p>
          <a:p>
            <a:endParaRPr lang="ja-JP" altLang="en-US" sz="2400" dirty="0">
              <a:latin typeface="+mn-ea"/>
            </a:endParaRPr>
          </a:p>
          <a:p>
            <a:r>
              <a:rPr lang="en-US" altLang="ja-JP" sz="2400" dirty="0">
                <a:latin typeface="+mn-ea"/>
              </a:rPr>
              <a:t>1</a:t>
            </a:r>
            <a:r>
              <a:rPr lang="ja-JP" altLang="en-US" sz="2400" dirty="0">
                <a:latin typeface="+mn-ea"/>
              </a:rPr>
              <a:t>　遊離残留塩素</a:t>
            </a:r>
          </a:p>
          <a:p>
            <a:endParaRPr lang="en-US" altLang="ja-JP" sz="2400" dirty="0">
              <a:latin typeface="+mn-ea"/>
            </a:endParaRPr>
          </a:p>
          <a:p>
            <a:r>
              <a:rPr lang="en-US" altLang="ja-JP" sz="2400" dirty="0">
                <a:latin typeface="+mn-ea"/>
              </a:rPr>
              <a:t>2</a:t>
            </a:r>
            <a:r>
              <a:rPr lang="ja-JP" altLang="en-US" sz="2400" dirty="0">
                <a:latin typeface="+mn-ea"/>
              </a:rPr>
              <a:t>　濁度</a:t>
            </a:r>
          </a:p>
          <a:p>
            <a:endParaRPr lang="en-US" altLang="ja-JP" sz="2400" dirty="0">
              <a:latin typeface="+mn-ea"/>
            </a:endParaRPr>
          </a:p>
          <a:p>
            <a:r>
              <a:rPr lang="en-US" altLang="ja-JP" sz="2400" dirty="0">
                <a:latin typeface="+mn-ea"/>
              </a:rPr>
              <a:t>3</a:t>
            </a:r>
            <a:r>
              <a:rPr lang="ja-JP" altLang="en-US" sz="2400" dirty="0">
                <a:latin typeface="+mn-ea"/>
              </a:rPr>
              <a:t>　一般細菌</a:t>
            </a:r>
          </a:p>
          <a:p>
            <a:endParaRPr lang="en-US" altLang="ja-JP" sz="2400" dirty="0">
              <a:latin typeface="+mn-ea"/>
            </a:endParaRPr>
          </a:p>
          <a:p>
            <a:r>
              <a:rPr lang="en-US" altLang="ja-JP" sz="2400" dirty="0">
                <a:latin typeface="+mn-ea"/>
              </a:rPr>
              <a:t>4</a:t>
            </a:r>
            <a:r>
              <a:rPr lang="ja-JP" altLang="en-US" sz="2400" dirty="0">
                <a:latin typeface="+mn-ea"/>
              </a:rPr>
              <a:t>　過マンガン酸カリウム消費量</a:t>
            </a:r>
          </a:p>
          <a:p>
            <a:endParaRPr lang="en-US" altLang="ja-JP" sz="2400" dirty="0">
              <a:latin typeface="+mn-ea"/>
            </a:endParaRPr>
          </a:p>
          <a:p>
            <a:r>
              <a:rPr lang="en-US" altLang="ja-JP" sz="2400" dirty="0">
                <a:latin typeface="+mn-ea"/>
              </a:rPr>
              <a:t>5</a:t>
            </a:r>
            <a:r>
              <a:rPr lang="ja-JP" altLang="en-US" sz="2400" dirty="0">
                <a:latin typeface="+mn-ea"/>
              </a:rPr>
              <a:t>　大腸菌</a:t>
            </a:r>
          </a:p>
        </p:txBody>
      </p:sp>
      <p:sp>
        <p:nvSpPr>
          <p:cNvPr id="4" name="円: 塗りつぶしなし 3">
            <a:extLst>
              <a:ext uri="{FF2B5EF4-FFF2-40B4-BE49-F238E27FC236}">
                <a16:creationId xmlns:a16="http://schemas.microsoft.com/office/drawing/2014/main" id="{E3A34065-1984-4DDA-23EC-4950474777FC}"/>
              </a:ext>
            </a:extLst>
          </p:cNvPr>
          <p:cNvSpPr/>
          <p:nvPr/>
        </p:nvSpPr>
        <p:spPr>
          <a:xfrm>
            <a:off x="414251" y="2036619"/>
            <a:ext cx="392084" cy="457200"/>
          </a:xfrm>
          <a:prstGeom prst="donut">
            <a:avLst>
              <a:gd name="adj" fmla="val 175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3893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77F3336-3661-44D5-5264-D8DBFF068610}"/>
              </a:ext>
            </a:extLst>
          </p:cNvPr>
          <p:cNvSpPr txBox="1"/>
          <p:nvPr/>
        </p:nvSpPr>
        <p:spPr>
          <a:xfrm>
            <a:off x="490450" y="390698"/>
            <a:ext cx="11222183" cy="4893647"/>
          </a:xfrm>
          <a:prstGeom prst="rect">
            <a:avLst/>
          </a:prstGeom>
          <a:noFill/>
        </p:spPr>
        <p:txBody>
          <a:bodyPr wrap="square">
            <a:spAutoFit/>
          </a:bodyPr>
          <a:lstStyle/>
          <a:p>
            <a:pPr algn="just"/>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問</a:t>
            </a:r>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20</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）（衛生）</a:t>
            </a:r>
          </a:p>
          <a:p>
            <a:pPr algn="just"/>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耐熱性芽胞を形成する偏性嫌気性細菌で、大型の深鍋で調理したカレーや</a:t>
            </a:r>
            <a:endPar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シチューによる食中毒の原因となるのはどれか。</a:t>
            </a:r>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つ選べ。</a:t>
            </a:r>
          </a:p>
          <a:p>
            <a:pPr algn="just"/>
            <a:endPar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　黄色ブドウ球菌</a:t>
            </a:r>
          </a:p>
          <a:p>
            <a:pPr algn="just"/>
            <a:endPar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　カンピロバクター・ジェジュニ／コリ</a:t>
            </a:r>
          </a:p>
          <a:p>
            <a:pPr algn="just"/>
            <a:endPar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　サルモネラ属菌</a:t>
            </a:r>
          </a:p>
          <a:p>
            <a:pPr algn="just"/>
            <a:endPar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　腸炎ビブリオ</a:t>
            </a:r>
          </a:p>
          <a:p>
            <a:pPr algn="just"/>
            <a:endPar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　ウェルシュ菌</a:t>
            </a:r>
          </a:p>
        </p:txBody>
      </p:sp>
      <p:sp>
        <p:nvSpPr>
          <p:cNvPr id="5" name="円: 塗りつぶしなし 4">
            <a:extLst>
              <a:ext uri="{FF2B5EF4-FFF2-40B4-BE49-F238E27FC236}">
                <a16:creationId xmlns:a16="http://schemas.microsoft.com/office/drawing/2014/main" id="{0FF7792F-BAE6-1633-586F-050914374300}"/>
              </a:ext>
            </a:extLst>
          </p:cNvPr>
          <p:cNvSpPr/>
          <p:nvPr/>
        </p:nvSpPr>
        <p:spPr>
          <a:xfrm>
            <a:off x="479367" y="4804755"/>
            <a:ext cx="423950" cy="479589"/>
          </a:xfrm>
          <a:prstGeom prst="donut">
            <a:avLst>
              <a:gd name="adj" fmla="val 169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ボックス 2">
            <a:extLst>
              <a:ext uri="{FF2B5EF4-FFF2-40B4-BE49-F238E27FC236}">
                <a16:creationId xmlns:a16="http://schemas.microsoft.com/office/drawing/2014/main" id="{90E6B096-CCEB-6267-DDC7-6F0C3B233FA3}"/>
              </a:ext>
            </a:extLst>
          </p:cNvPr>
          <p:cNvSpPr txBox="1"/>
          <p:nvPr/>
        </p:nvSpPr>
        <p:spPr>
          <a:xfrm>
            <a:off x="5734397" y="4603975"/>
            <a:ext cx="6097384"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ja-JP" dirty="0">
                <a:solidFill>
                  <a:srgbClr val="FF0000"/>
                </a:solidFill>
              </a:rPr>
              <a:t>1: </a:t>
            </a:r>
            <a:r>
              <a:rPr lang="ja-JP" altLang="en-US" dirty="0">
                <a:solidFill>
                  <a:srgbClr val="FF0000"/>
                </a:solidFill>
              </a:rPr>
              <a:t>グラム陽性球菌。毒素型食中毒の原因となる</a:t>
            </a:r>
          </a:p>
          <a:p>
            <a:r>
              <a:rPr lang="en-US" altLang="ja-JP" dirty="0">
                <a:solidFill>
                  <a:srgbClr val="FF0000"/>
                </a:solidFill>
              </a:rPr>
              <a:t>2: </a:t>
            </a:r>
            <a:r>
              <a:rPr lang="ja-JP" altLang="en-US" dirty="0">
                <a:solidFill>
                  <a:srgbClr val="FF0000"/>
                </a:solidFill>
              </a:rPr>
              <a:t>グラム陰性の微好気性桿菌。加熱が不十分な食肉（特に鶏肉）やレバー（鶏、豚）等の臓器が原因となることが多い</a:t>
            </a:r>
          </a:p>
          <a:p>
            <a:r>
              <a:rPr lang="en-US" altLang="ja-JP" dirty="0">
                <a:solidFill>
                  <a:srgbClr val="FF0000"/>
                </a:solidFill>
              </a:rPr>
              <a:t>3: </a:t>
            </a:r>
            <a:r>
              <a:rPr lang="ja-JP" altLang="en-US" dirty="0">
                <a:solidFill>
                  <a:srgbClr val="FF0000"/>
                </a:solidFill>
              </a:rPr>
              <a:t>グラム陰性桿菌。鶏卵などの食品のほか、ペット等から感染するケースもある</a:t>
            </a:r>
          </a:p>
          <a:p>
            <a:r>
              <a:rPr lang="en-US" altLang="ja-JP" dirty="0">
                <a:solidFill>
                  <a:srgbClr val="FF0000"/>
                </a:solidFill>
              </a:rPr>
              <a:t>4: </a:t>
            </a:r>
            <a:r>
              <a:rPr lang="ja-JP" altLang="en-US" dirty="0">
                <a:solidFill>
                  <a:srgbClr val="FF0000"/>
                </a:solidFill>
              </a:rPr>
              <a:t>グラム陰性桿菌。主に海産魚介類が感染源となる</a:t>
            </a:r>
          </a:p>
        </p:txBody>
      </p:sp>
    </p:spTree>
    <p:extLst>
      <p:ext uri="{BB962C8B-B14F-4D97-AF65-F5344CB8AC3E}">
        <p14:creationId xmlns:p14="http://schemas.microsoft.com/office/powerpoint/2010/main" val="350730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DD66CA2-A1C3-FFF2-6C5B-C79AF3DFF26A}"/>
              </a:ext>
            </a:extLst>
          </p:cNvPr>
          <p:cNvPicPr>
            <a:picLocks noChangeAspect="1"/>
          </p:cNvPicPr>
          <p:nvPr/>
        </p:nvPicPr>
        <p:blipFill>
          <a:blip r:embed="rId2"/>
          <a:stretch>
            <a:fillRect/>
          </a:stretch>
        </p:blipFill>
        <p:spPr>
          <a:xfrm>
            <a:off x="971203" y="63737"/>
            <a:ext cx="10550237" cy="6919484"/>
          </a:xfrm>
          <a:prstGeom prst="rect">
            <a:avLst/>
          </a:prstGeom>
        </p:spPr>
      </p:pic>
      <p:sp>
        <p:nvSpPr>
          <p:cNvPr id="3" name="円: 塗りつぶしなし 2">
            <a:extLst>
              <a:ext uri="{FF2B5EF4-FFF2-40B4-BE49-F238E27FC236}">
                <a16:creationId xmlns:a16="http://schemas.microsoft.com/office/drawing/2014/main" id="{651F65DB-4CC8-B9A6-D024-45C2773FED16}"/>
              </a:ext>
            </a:extLst>
          </p:cNvPr>
          <p:cNvSpPr/>
          <p:nvPr/>
        </p:nvSpPr>
        <p:spPr>
          <a:xfrm>
            <a:off x="7714211" y="3319817"/>
            <a:ext cx="399011" cy="407324"/>
          </a:xfrm>
          <a:prstGeom prst="donut">
            <a:avLst>
              <a:gd name="adj" fmla="val 1308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73598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6A0FB8F-672A-5690-AFCB-1536C8370571}"/>
              </a:ext>
            </a:extLst>
          </p:cNvPr>
          <p:cNvPicPr>
            <a:picLocks noChangeAspect="1"/>
          </p:cNvPicPr>
          <p:nvPr/>
        </p:nvPicPr>
        <p:blipFill>
          <a:blip r:embed="rId2"/>
          <a:stretch>
            <a:fillRect/>
          </a:stretch>
        </p:blipFill>
        <p:spPr>
          <a:xfrm>
            <a:off x="448887" y="440267"/>
            <a:ext cx="11745574" cy="5968845"/>
          </a:xfrm>
          <a:prstGeom prst="rect">
            <a:avLst/>
          </a:prstGeom>
        </p:spPr>
      </p:pic>
      <p:sp>
        <p:nvSpPr>
          <p:cNvPr id="3" name="円: 塗りつぶしなし 2">
            <a:extLst>
              <a:ext uri="{FF2B5EF4-FFF2-40B4-BE49-F238E27FC236}">
                <a16:creationId xmlns:a16="http://schemas.microsoft.com/office/drawing/2014/main" id="{95A37BC7-AA26-B823-2660-E55DCB601B9C}"/>
              </a:ext>
            </a:extLst>
          </p:cNvPr>
          <p:cNvSpPr/>
          <p:nvPr/>
        </p:nvSpPr>
        <p:spPr>
          <a:xfrm>
            <a:off x="2319251" y="2901142"/>
            <a:ext cx="407324" cy="399011"/>
          </a:xfrm>
          <a:prstGeom prst="donut">
            <a:avLst>
              <a:gd name="adj"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円: 塗りつぶしなし 3">
            <a:extLst>
              <a:ext uri="{FF2B5EF4-FFF2-40B4-BE49-F238E27FC236}">
                <a16:creationId xmlns:a16="http://schemas.microsoft.com/office/drawing/2014/main" id="{3985DAD8-91F1-9E98-0A08-50C5477CCF05}"/>
              </a:ext>
            </a:extLst>
          </p:cNvPr>
          <p:cNvSpPr/>
          <p:nvPr/>
        </p:nvSpPr>
        <p:spPr>
          <a:xfrm>
            <a:off x="2319251" y="4971011"/>
            <a:ext cx="407324" cy="399011"/>
          </a:xfrm>
          <a:prstGeom prst="donut">
            <a:avLst>
              <a:gd name="adj" fmla="val 1405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2196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01478CAE-C219-83E3-256B-42F4BC6FE40C}"/>
              </a:ext>
            </a:extLst>
          </p:cNvPr>
          <p:cNvSpPr txBox="1"/>
          <p:nvPr/>
        </p:nvSpPr>
        <p:spPr>
          <a:xfrm>
            <a:off x="116378" y="473825"/>
            <a:ext cx="12075621" cy="4893647"/>
          </a:xfrm>
          <a:prstGeom prst="rect">
            <a:avLst/>
          </a:prstGeom>
          <a:noFill/>
        </p:spPr>
        <p:txBody>
          <a:bodyPr wrap="square">
            <a:spAutoFit/>
          </a:bodyPr>
          <a:lstStyle/>
          <a:p>
            <a:r>
              <a:rPr lang="ja-JP" altLang="en-US" sz="2400" dirty="0">
                <a:latin typeface="+mn-ea"/>
              </a:rPr>
              <a:t>問 </a:t>
            </a:r>
            <a:r>
              <a:rPr lang="en-US" altLang="ja-JP" sz="2400" dirty="0">
                <a:latin typeface="+mn-ea"/>
              </a:rPr>
              <a:t>138</a:t>
            </a:r>
            <a:r>
              <a:rPr lang="ja-JP" altLang="en-US" sz="2400" dirty="0">
                <a:latin typeface="+mn-ea"/>
              </a:rPr>
              <a:t>）（衛生）</a:t>
            </a:r>
          </a:p>
          <a:p>
            <a:r>
              <a:rPr lang="ja-JP" altLang="en-US" sz="2400" dirty="0">
                <a:latin typeface="+mn-ea"/>
              </a:rPr>
              <a:t>水道水質基準の基準項目に関する記述のうち、正しいのはどれか。</a:t>
            </a:r>
            <a:r>
              <a:rPr lang="en-US" altLang="ja-JP" sz="2400" dirty="0">
                <a:latin typeface="+mn-ea"/>
              </a:rPr>
              <a:t>2</a:t>
            </a:r>
            <a:r>
              <a:rPr lang="ja-JP" altLang="en-US" sz="2400" dirty="0">
                <a:latin typeface="+mn-ea"/>
              </a:rPr>
              <a:t>つ選べ。</a:t>
            </a:r>
            <a:endParaRPr lang="en-US" altLang="ja-JP" sz="2400" dirty="0">
              <a:latin typeface="+mn-ea"/>
            </a:endParaRPr>
          </a:p>
          <a:p>
            <a:endParaRPr lang="ja-JP" altLang="en-US" sz="2400" dirty="0">
              <a:latin typeface="+mn-ea"/>
            </a:endParaRPr>
          </a:p>
          <a:p>
            <a:r>
              <a:rPr lang="en-US" altLang="ja-JP" sz="2400" dirty="0">
                <a:latin typeface="+mn-ea"/>
              </a:rPr>
              <a:t>1</a:t>
            </a:r>
            <a:r>
              <a:rPr lang="ja-JP" altLang="en-US" sz="2400" dirty="0">
                <a:latin typeface="+mn-ea"/>
              </a:rPr>
              <a:t>　テトラクロロエチレンは、フミン質を含む水道原水の塩素消毒により生成する。</a:t>
            </a:r>
          </a:p>
          <a:p>
            <a:endParaRPr lang="en-US" altLang="ja-JP" sz="2400" dirty="0">
              <a:latin typeface="+mn-ea"/>
            </a:endParaRPr>
          </a:p>
          <a:p>
            <a:r>
              <a:rPr lang="en-US" altLang="ja-JP" sz="2400" dirty="0">
                <a:latin typeface="+mn-ea"/>
              </a:rPr>
              <a:t>2</a:t>
            </a:r>
            <a:r>
              <a:rPr lang="ja-JP" altLang="en-US" sz="2400" dirty="0">
                <a:latin typeface="+mn-ea"/>
              </a:rPr>
              <a:t>　ブロモジクロロメタンは、臭化物イオンを含む水道原水の塩素消毒により生成する。</a:t>
            </a:r>
          </a:p>
          <a:p>
            <a:endParaRPr lang="en-US" altLang="ja-JP" sz="2400" dirty="0">
              <a:latin typeface="+mn-ea"/>
            </a:endParaRPr>
          </a:p>
          <a:p>
            <a:r>
              <a:rPr lang="en-US" altLang="ja-JP" sz="2400" dirty="0">
                <a:latin typeface="+mn-ea"/>
              </a:rPr>
              <a:t>3</a:t>
            </a:r>
            <a:r>
              <a:rPr lang="ja-JP" altLang="en-US" sz="2400" dirty="0">
                <a:latin typeface="+mn-ea"/>
              </a:rPr>
              <a:t>　ジクロロ酢酸は、水道原水の塩素消毒によりジクロロメタンから生成する。</a:t>
            </a:r>
          </a:p>
          <a:p>
            <a:endParaRPr lang="en-US" altLang="ja-JP" sz="2400" dirty="0">
              <a:latin typeface="+mn-ea"/>
            </a:endParaRPr>
          </a:p>
          <a:p>
            <a:r>
              <a:rPr lang="en-US" altLang="ja-JP" sz="2400" dirty="0">
                <a:latin typeface="+mn-ea"/>
              </a:rPr>
              <a:t>4</a:t>
            </a:r>
            <a:r>
              <a:rPr lang="ja-JP" altLang="en-US" sz="2400" dirty="0">
                <a:latin typeface="+mn-ea"/>
              </a:rPr>
              <a:t>　２－メチルイソボルネオールは、藍藻類や放線菌が産生するカビ臭物質である。</a:t>
            </a:r>
          </a:p>
          <a:p>
            <a:endParaRPr lang="en-US" altLang="ja-JP" sz="2400" dirty="0">
              <a:latin typeface="+mn-ea"/>
            </a:endParaRPr>
          </a:p>
          <a:p>
            <a:r>
              <a:rPr lang="en-US" altLang="ja-JP" sz="2400" dirty="0">
                <a:latin typeface="+mn-ea"/>
              </a:rPr>
              <a:t>5</a:t>
            </a:r>
            <a:r>
              <a:rPr lang="ja-JP" altLang="en-US" sz="2400" dirty="0">
                <a:latin typeface="+mn-ea"/>
              </a:rPr>
              <a:t>　１，</a:t>
            </a:r>
            <a:r>
              <a:rPr lang="en-US" altLang="ja-JP" sz="2400" dirty="0">
                <a:latin typeface="+mn-ea"/>
              </a:rPr>
              <a:t>4</a:t>
            </a:r>
            <a:r>
              <a:rPr lang="ja-JP" altLang="en-US" sz="2400" dirty="0">
                <a:latin typeface="+mn-ea"/>
              </a:rPr>
              <a:t>－ジオキサンは、フェノール類を含む水道原水の塩素消毒により生成する悪　臭物質である。</a:t>
            </a:r>
          </a:p>
        </p:txBody>
      </p:sp>
      <p:sp>
        <p:nvSpPr>
          <p:cNvPr id="12" name="円: 塗りつぶしなし 11">
            <a:extLst>
              <a:ext uri="{FF2B5EF4-FFF2-40B4-BE49-F238E27FC236}">
                <a16:creationId xmlns:a16="http://schemas.microsoft.com/office/drawing/2014/main" id="{2110DEA8-BB8C-1E10-FA4A-5EA6C281D96F}"/>
              </a:ext>
            </a:extLst>
          </p:cNvPr>
          <p:cNvSpPr/>
          <p:nvPr/>
        </p:nvSpPr>
        <p:spPr>
          <a:xfrm>
            <a:off x="116378" y="2346737"/>
            <a:ext cx="378229" cy="399011"/>
          </a:xfrm>
          <a:prstGeom prst="donut">
            <a:avLst>
              <a:gd name="adj" fmla="val 1822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円: 塗りつぶしなし 12">
            <a:extLst>
              <a:ext uri="{FF2B5EF4-FFF2-40B4-BE49-F238E27FC236}">
                <a16:creationId xmlns:a16="http://schemas.microsoft.com/office/drawing/2014/main" id="{D4289E87-467F-F2B1-EC5F-76B17080D543}"/>
              </a:ext>
            </a:extLst>
          </p:cNvPr>
          <p:cNvSpPr/>
          <p:nvPr/>
        </p:nvSpPr>
        <p:spPr>
          <a:xfrm>
            <a:off x="145472" y="3757352"/>
            <a:ext cx="349135" cy="399011"/>
          </a:xfrm>
          <a:prstGeom prst="donut">
            <a:avLst>
              <a:gd name="adj" fmla="val 166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6312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F7D1F07-5B5A-7C2F-3857-A64B41AF414F}"/>
              </a:ext>
            </a:extLst>
          </p:cNvPr>
          <p:cNvSpPr txBox="1"/>
          <p:nvPr/>
        </p:nvSpPr>
        <p:spPr>
          <a:xfrm>
            <a:off x="340822" y="191193"/>
            <a:ext cx="11571316" cy="2308324"/>
          </a:xfrm>
          <a:prstGeom prst="rect">
            <a:avLst/>
          </a:prstGeom>
          <a:noFill/>
        </p:spPr>
        <p:txBody>
          <a:bodyPr wrap="square">
            <a:spAutoFit/>
          </a:bodyPr>
          <a:lstStyle/>
          <a:p>
            <a:r>
              <a:rPr lang="ja-JP" altLang="en-US" sz="2400" dirty="0">
                <a:latin typeface="+mn-ea"/>
              </a:rPr>
              <a:t>問 </a:t>
            </a:r>
            <a:r>
              <a:rPr lang="en-US" altLang="ja-JP" sz="2400" dirty="0">
                <a:latin typeface="+mn-ea"/>
              </a:rPr>
              <a:t>139</a:t>
            </a:r>
            <a:r>
              <a:rPr lang="ja-JP" altLang="en-US" sz="2400" dirty="0">
                <a:latin typeface="+mn-ea"/>
              </a:rPr>
              <a:t>）（衛生）</a:t>
            </a:r>
          </a:p>
          <a:p>
            <a:r>
              <a:rPr lang="ja-JP" altLang="en-US" sz="2400" dirty="0">
                <a:latin typeface="+mn-ea"/>
              </a:rPr>
              <a:t>図</a:t>
            </a:r>
            <a:r>
              <a:rPr lang="en-US" altLang="ja-JP" sz="2400" dirty="0">
                <a:latin typeface="+mn-ea"/>
              </a:rPr>
              <a:t>1</a:t>
            </a:r>
            <a:r>
              <a:rPr lang="ja-JP" altLang="en-US" sz="2400" dirty="0">
                <a:latin typeface="+mn-ea"/>
              </a:rPr>
              <a:t>～３ は、一般環境大気測定局（一般局）及び自動車排出ガス測定局（自排局）における大気汚染物質濃度の年平均値の推移を示したものであり、大気汚染物質ア～ウは二酸化硫黄、二酸化窒素、光化学オキシダントのいずれかである。次の記述のうち、正しいのはどれか。</a:t>
            </a:r>
            <a:r>
              <a:rPr lang="en-US" altLang="ja-JP" sz="2400" dirty="0">
                <a:latin typeface="+mn-ea"/>
              </a:rPr>
              <a:t>1</a:t>
            </a:r>
            <a:r>
              <a:rPr lang="ja-JP" altLang="en-US" sz="2400" dirty="0">
                <a:latin typeface="+mn-ea"/>
              </a:rPr>
              <a:t>つ選べ。</a:t>
            </a:r>
            <a:endParaRPr lang="en-US" altLang="ja-JP" sz="2400" dirty="0">
              <a:latin typeface="+mn-ea"/>
            </a:endParaRPr>
          </a:p>
          <a:p>
            <a:r>
              <a:rPr lang="ja-JP" altLang="en-US" sz="2400" dirty="0">
                <a:latin typeface="+mn-ea"/>
              </a:rPr>
              <a:t>ただし、光化学オキシダントは昼間の日最高１時間値の年平均値である。</a:t>
            </a:r>
          </a:p>
        </p:txBody>
      </p:sp>
      <p:pic>
        <p:nvPicPr>
          <p:cNvPr id="4" name="図 3">
            <a:extLst>
              <a:ext uri="{FF2B5EF4-FFF2-40B4-BE49-F238E27FC236}">
                <a16:creationId xmlns:a16="http://schemas.microsoft.com/office/drawing/2014/main" id="{D720E02B-1424-039C-625A-D6D22D64EAC9}"/>
              </a:ext>
            </a:extLst>
          </p:cNvPr>
          <p:cNvPicPr>
            <a:picLocks noChangeAspect="1"/>
          </p:cNvPicPr>
          <p:nvPr/>
        </p:nvPicPr>
        <p:blipFill>
          <a:blip r:embed="rId2"/>
          <a:stretch>
            <a:fillRect/>
          </a:stretch>
        </p:blipFill>
        <p:spPr>
          <a:xfrm>
            <a:off x="59936" y="2835084"/>
            <a:ext cx="6154847" cy="3515839"/>
          </a:xfrm>
          <a:prstGeom prst="rect">
            <a:avLst/>
          </a:prstGeom>
        </p:spPr>
      </p:pic>
      <p:pic>
        <p:nvPicPr>
          <p:cNvPr id="5" name="図 4">
            <a:extLst>
              <a:ext uri="{FF2B5EF4-FFF2-40B4-BE49-F238E27FC236}">
                <a16:creationId xmlns:a16="http://schemas.microsoft.com/office/drawing/2014/main" id="{09F7C8CE-1451-7886-C5E0-141DC68D43ED}"/>
              </a:ext>
            </a:extLst>
          </p:cNvPr>
          <p:cNvPicPr>
            <a:picLocks noChangeAspect="1"/>
          </p:cNvPicPr>
          <p:nvPr/>
        </p:nvPicPr>
        <p:blipFill>
          <a:blip r:embed="rId3"/>
          <a:stretch>
            <a:fillRect/>
          </a:stretch>
        </p:blipFill>
        <p:spPr>
          <a:xfrm>
            <a:off x="6054733" y="2673592"/>
            <a:ext cx="5857405" cy="3677331"/>
          </a:xfrm>
          <a:prstGeom prst="rect">
            <a:avLst/>
          </a:prstGeom>
        </p:spPr>
      </p:pic>
    </p:spTree>
    <p:extLst>
      <p:ext uri="{BB962C8B-B14F-4D97-AF65-F5344CB8AC3E}">
        <p14:creationId xmlns:p14="http://schemas.microsoft.com/office/powerpoint/2010/main" val="23894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1F170F9-B995-A3FD-5A28-E121E783E84F}"/>
              </a:ext>
            </a:extLst>
          </p:cNvPr>
          <p:cNvPicPr>
            <a:picLocks noChangeAspect="1"/>
          </p:cNvPicPr>
          <p:nvPr/>
        </p:nvPicPr>
        <p:blipFill>
          <a:blip r:embed="rId2"/>
          <a:stretch>
            <a:fillRect/>
          </a:stretch>
        </p:blipFill>
        <p:spPr>
          <a:xfrm>
            <a:off x="1259739" y="242618"/>
            <a:ext cx="5648137" cy="3305663"/>
          </a:xfrm>
          <a:prstGeom prst="rect">
            <a:avLst/>
          </a:prstGeom>
        </p:spPr>
      </p:pic>
      <p:sp>
        <p:nvSpPr>
          <p:cNvPr id="4" name="テキスト ボックス 3">
            <a:extLst>
              <a:ext uri="{FF2B5EF4-FFF2-40B4-BE49-F238E27FC236}">
                <a16:creationId xmlns:a16="http://schemas.microsoft.com/office/drawing/2014/main" id="{9A44BFED-788F-2D90-3F55-243ADA88315B}"/>
              </a:ext>
            </a:extLst>
          </p:cNvPr>
          <p:cNvSpPr txBox="1"/>
          <p:nvPr/>
        </p:nvSpPr>
        <p:spPr>
          <a:xfrm>
            <a:off x="157942" y="3682538"/>
            <a:ext cx="12034058" cy="2677656"/>
          </a:xfrm>
          <a:prstGeom prst="rect">
            <a:avLst/>
          </a:prstGeom>
          <a:noFill/>
        </p:spPr>
        <p:txBody>
          <a:bodyPr wrap="square">
            <a:spAutoFit/>
          </a:bodyPr>
          <a:lstStyle/>
          <a:p>
            <a:r>
              <a:rPr lang="en-US" altLang="ja-JP" sz="2400" dirty="0"/>
              <a:t>1</a:t>
            </a:r>
            <a:r>
              <a:rPr lang="ja-JP" altLang="en-US" sz="2400" dirty="0"/>
              <a:t>　大気汚染物質アは、光化学反応によって生じる二次汚染物質である。</a:t>
            </a:r>
          </a:p>
          <a:p>
            <a:r>
              <a:rPr lang="en-US" altLang="ja-JP" sz="2400" dirty="0"/>
              <a:t>2</a:t>
            </a:r>
            <a:r>
              <a:rPr lang="ja-JP" altLang="en-US" sz="2400" dirty="0"/>
              <a:t>　大気汚染物質イは、燃焼などの高温下で大気成分が酸素と反応して生じる。</a:t>
            </a:r>
          </a:p>
          <a:p>
            <a:r>
              <a:rPr lang="en-US" altLang="ja-JP" sz="2400" dirty="0"/>
              <a:t>3</a:t>
            </a:r>
            <a:r>
              <a:rPr lang="ja-JP" altLang="en-US" sz="2400" dirty="0"/>
              <a:t>　大気汚染物質ウは、主に自動車排出ガス成分として放出され、工場などの固定発生</a:t>
            </a:r>
          </a:p>
          <a:p>
            <a:r>
              <a:rPr lang="ja-JP" altLang="en-US" sz="2400" dirty="0"/>
              <a:t>　　からの排出の影響は小さい。</a:t>
            </a:r>
          </a:p>
          <a:p>
            <a:r>
              <a:rPr lang="en-US" altLang="ja-JP" sz="2400" dirty="0"/>
              <a:t>4</a:t>
            </a:r>
            <a:r>
              <a:rPr lang="ja-JP" altLang="en-US" sz="2400" dirty="0"/>
              <a:t>　大気汚染物質アは、四日市ぜん息の主な原因物質である。</a:t>
            </a:r>
          </a:p>
          <a:p>
            <a:r>
              <a:rPr lang="en-US" altLang="ja-JP" sz="2400" dirty="0"/>
              <a:t>5</a:t>
            </a:r>
            <a:r>
              <a:rPr lang="ja-JP" altLang="en-US" sz="2400" dirty="0"/>
              <a:t>　大気汚染物質イの </a:t>
            </a:r>
            <a:r>
              <a:rPr lang="en-US" altLang="ja-JP" sz="2400" dirty="0"/>
              <a:t>2010</a:t>
            </a:r>
            <a:r>
              <a:rPr lang="ja-JP" altLang="en-US" sz="2400" dirty="0"/>
              <a:t>年度以降における大気環境基準達成率は、一般局と自排局のいずれにおいても低い。</a:t>
            </a:r>
          </a:p>
        </p:txBody>
      </p:sp>
      <p:sp>
        <p:nvSpPr>
          <p:cNvPr id="5" name="円: 塗りつぶしなし 4">
            <a:extLst>
              <a:ext uri="{FF2B5EF4-FFF2-40B4-BE49-F238E27FC236}">
                <a16:creationId xmlns:a16="http://schemas.microsoft.com/office/drawing/2014/main" id="{A4A88AE1-FA07-B8BC-741D-3E2B68C658E3}"/>
              </a:ext>
            </a:extLst>
          </p:cNvPr>
          <p:cNvSpPr/>
          <p:nvPr/>
        </p:nvSpPr>
        <p:spPr>
          <a:xfrm>
            <a:off x="91441" y="5494713"/>
            <a:ext cx="448887" cy="440574"/>
          </a:xfrm>
          <a:prstGeom prst="donut">
            <a:avLst>
              <a:gd name="adj" fmla="val 169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7140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43E880B-608B-E3D9-0F76-A939C16116B1}"/>
              </a:ext>
            </a:extLst>
          </p:cNvPr>
          <p:cNvSpPr txBox="1"/>
          <p:nvPr/>
        </p:nvSpPr>
        <p:spPr>
          <a:xfrm>
            <a:off x="191194" y="243512"/>
            <a:ext cx="11612880" cy="6370975"/>
          </a:xfrm>
          <a:prstGeom prst="rect">
            <a:avLst/>
          </a:prstGeom>
          <a:noFill/>
        </p:spPr>
        <p:txBody>
          <a:bodyPr wrap="square">
            <a:spAutoFit/>
          </a:bodyPr>
          <a:lstStyle/>
          <a:p>
            <a:r>
              <a:rPr lang="ja-JP" altLang="en-US" sz="2400" dirty="0">
                <a:latin typeface="+mn-ea"/>
              </a:rPr>
              <a:t>問 </a:t>
            </a:r>
            <a:r>
              <a:rPr lang="en-US" altLang="ja-JP" sz="2400" dirty="0">
                <a:latin typeface="+mn-ea"/>
              </a:rPr>
              <a:t>140</a:t>
            </a:r>
            <a:r>
              <a:rPr lang="ja-JP" altLang="en-US" sz="2400" dirty="0">
                <a:latin typeface="+mn-ea"/>
              </a:rPr>
              <a:t>）</a:t>
            </a:r>
            <a:r>
              <a:rPr lang="en-US" altLang="ja-JP" sz="2400" dirty="0">
                <a:latin typeface="+mn-ea"/>
              </a:rPr>
              <a:t>(</a:t>
            </a:r>
            <a:r>
              <a:rPr lang="ja-JP" altLang="en-US" sz="2400" dirty="0">
                <a:latin typeface="+mn-ea"/>
              </a:rPr>
              <a:t>衛生</a:t>
            </a:r>
            <a:r>
              <a:rPr lang="en-US" altLang="ja-JP" sz="2400" dirty="0">
                <a:latin typeface="+mn-ea"/>
              </a:rPr>
              <a:t>)</a:t>
            </a:r>
          </a:p>
          <a:p>
            <a:r>
              <a:rPr lang="en-US" altLang="ja-JP" sz="2400" dirty="0">
                <a:latin typeface="+mn-ea"/>
              </a:rPr>
              <a:t> </a:t>
            </a:r>
            <a:r>
              <a:rPr lang="ja-JP" altLang="en-US" sz="2400" dirty="0">
                <a:latin typeface="+mn-ea"/>
              </a:rPr>
              <a:t>窓を開けて換気を行っている講義室で、大学生が講義を受けている。講義開始時に</a:t>
            </a:r>
            <a:r>
              <a:rPr lang="en-US" altLang="ja-JP" sz="2400" dirty="0">
                <a:latin typeface="+mn-ea"/>
              </a:rPr>
              <a:t>400 ppm</a:t>
            </a:r>
            <a:r>
              <a:rPr lang="ja-JP" altLang="en-US" sz="2400" dirty="0">
                <a:latin typeface="+mn-ea"/>
              </a:rPr>
              <a:t>（</a:t>
            </a:r>
            <a:r>
              <a:rPr lang="en-US" altLang="ja-JP" sz="2400" dirty="0">
                <a:latin typeface="+mn-ea"/>
              </a:rPr>
              <a:t>0.04</a:t>
            </a:r>
            <a:r>
              <a:rPr lang="ja-JP" altLang="en-US" sz="2400" dirty="0">
                <a:latin typeface="+mn-ea"/>
              </a:rPr>
              <a:t>％）であった </a:t>
            </a:r>
            <a:r>
              <a:rPr lang="en-US" altLang="ja-JP" sz="2400" dirty="0">
                <a:latin typeface="+mn-ea"/>
              </a:rPr>
              <a:t>CO2 </a:t>
            </a:r>
            <a:r>
              <a:rPr lang="ja-JP" altLang="en-US" sz="2400" dirty="0">
                <a:latin typeface="+mn-ea"/>
              </a:rPr>
              <a:t>濃度が徐々に増加し、</a:t>
            </a:r>
            <a:r>
              <a:rPr lang="en-US" altLang="ja-JP" sz="2400" dirty="0">
                <a:latin typeface="+mn-ea"/>
              </a:rPr>
              <a:t>1,400 ppm</a:t>
            </a:r>
            <a:r>
              <a:rPr lang="ja-JP" altLang="en-US" sz="2400" dirty="0">
                <a:latin typeface="+mn-ea"/>
              </a:rPr>
              <a:t>（</a:t>
            </a:r>
            <a:r>
              <a:rPr lang="en-US" altLang="ja-JP" sz="2400" dirty="0">
                <a:latin typeface="+mn-ea"/>
              </a:rPr>
              <a:t>0.14</a:t>
            </a:r>
            <a:r>
              <a:rPr lang="ja-JP" altLang="en-US" sz="2400" dirty="0">
                <a:latin typeface="+mn-ea"/>
              </a:rPr>
              <a:t>％）に達して一定となった。この講義室の換気量（㎥</a:t>
            </a:r>
            <a:r>
              <a:rPr lang="en-US" altLang="ja-JP" sz="2400" dirty="0">
                <a:latin typeface="+mn-ea"/>
              </a:rPr>
              <a:t>/h</a:t>
            </a:r>
            <a:r>
              <a:rPr lang="ja-JP" altLang="en-US" sz="2400" dirty="0">
                <a:latin typeface="+mn-ea"/>
              </a:rPr>
              <a:t>）として、最も近い値はどれか。</a:t>
            </a:r>
          </a:p>
          <a:p>
            <a:r>
              <a:rPr lang="en-US" altLang="ja-JP" sz="2400" dirty="0">
                <a:latin typeface="+mn-ea"/>
              </a:rPr>
              <a:t>1</a:t>
            </a:r>
            <a:r>
              <a:rPr lang="ja-JP" altLang="en-US" sz="2400" dirty="0">
                <a:latin typeface="+mn-ea"/>
              </a:rPr>
              <a:t>つ選べ。</a:t>
            </a:r>
          </a:p>
          <a:p>
            <a:r>
              <a:rPr lang="ja-JP" altLang="en-US" sz="2400" dirty="0">
                <a:latin typeface="+mn-ea"/>
              </a:rPr>
              <a:t>ただし、講義室には大学生と教員を合わせて</a:t>
            </a:r>
            <a:r>
              <a:rPr lang="en-US" altLang="ja-JP" sz="2400" dirty="0">
                <a:latin typeface="+mn-ea"/>
              </a:rPr>
              <a:t>130</a:t>
            </a:r>
            <a:r>
              <a:rPr lang="ja-JP" altLang="en-US" sz="2400" dirty="0">
                <a:latin typeface="+mn-ea"/>
              </a:rPr>
              <a:t>名がおり、大学生及び教員の一人あたりの </a:t>
            </a:r>
            <a:r>
              <a:rPr lang="en-US" altLang="ja-JP" sz="2400" dirty="0">
                <a:latin typeface="+mn-ea"/>
              </a:rPr>
              <a:t>CO2 </a:t>
            </a:r>
            <a:r>
              <a:rPr lang="ja-JP" altLang="en-US" sz="2400" dirty="0">
                <a:latin typeface="+mn-ea"/>
              </a:rPr>
              <a:t>排出量を </a:t>
            </a:r>
            <a:r>
              <a:rPr lang="en-US" altLang="ja-JP" sz="2400" dirty="0">
                <a:latin typeface="+mn-ea"/>
              </a:rPr>
              <a:t>0.022㎥/h</a:t>
            </a:r>
            <a:r>
              <a:rPr lang="ja-JP" altLang="en-US" sz="2400" dirty="0">
                <a:latin typeface="+mn-ea"/>
              </a:rPr>
              <a:t>、屋外の </a:t>
            </a:r>
            <a:r>
              <a:rPr lang="en-US" altLang="ja-JP" sz="2400" dirty="0">
                <a:latin typeface="+mn-ea"/>
              </a:rPr>
              <a:t>CO2 </a:t>
            </a:r>
            <a:r>
              <a:rPr lang="ja-JP" altLang="en-US" sz="2400" dirty="0">
                <a:latin typeface="+mn-ea"/>
              </a:rPr>
              <a:t>濃度を</a:t>
            </a:r>
            <a:r>
              <a:rPr lang="en-US" altLang="ja-JP" sz="2400" dirty="0">
                <a:latin typeface="+mn-ea"/>
              </a:rPr>
              <a:t>400 ppm</a:t>
            </a:r>
            <a:r>
              <a:rPr lang="ja-JP" altLang="en-US" sz="2400" dirty="0">
                <a:latin typeface="+mn-ea"/>
              </a:rPr>
              <a:t>（</a:t>
            </a:r>
            <a:r>
              <a:rPr lang="en-US" altLang="ja-JP" sz="2400" dirty="0">
                <a:latin typeface="+mn-ea"/>
              </a:rPr>
              <a:t>0.04</a:t>
            </a:r>
            <a:r>
              <a:rPr lang="ja-JP" altLang="en-US" sz="2400" dirty="0">
                <a:latin typeface="+mn-ea"/>
              </a:rPr>
              <a:t>％）とする。</a:t>
            </a:r>
          </a:p>
          <a:p>
            <a:endParaRPr lang="en-US" altLang="ja-JP" sz="2400" dirty="0">
              <a:latin typeface="+mn-ea"/>
            </a:endParaRPr>
          </a:p>
          <a:p>
            <a:r>
              <a:rPr lang="ja-JP" altLang="en-US" sz="2400" dirty="0">
                <a:latin typeface="+mn-ea"/>
              </a:rPr>
              <a:t>　</a:t>
            </a:r>
            <a:r>
              <a:rPr lang="en-US" altLang="ja-JP" sz="2400" dirty="0">
                <a:latin typeface="+mn-ea"/>
              </a:rPr>
              <a:t>1</a:t>
            </a:r>
            <a:r>
              <a:rPr lang="ja-JP" altLang="en-US" sz="2400" dirty="0">
                <a:latin typeface="+mn-ea"/>
              </a:rPr>
              <a:t>　</a:t>
            </a:r>
            <a:r>
              <a:rPr lang="en-US" altLang="ja-JP" sz="2400" dirty="0">
                <a:latin typeface="+mn-ea"/>
              </a:rPr>
              <a:t>320</a:t>
            </a:r>
          </a:p>
          <a:p>
            <a:endParaRPr lang="en-US" altLang="ja-JP" sz="2400" dirty="0">
              <a:latin typeface="+mn-ea"/>
            </a:endParaRPr>
          </a:p>
          <a:p>
            <a:r>
              <a:rPr lang="ja-JP" altLang="en-US" sz="2400" dirty="0">
                <a:latin typeface="+mn-ea"/>
              </a:rPr>
              <a:t>　</a:t>
            </a:r>
            <a:r>
              <a:rPr lang="en-US" altLang="ja-JP" sz="2400" dirty="0">
                <a:latin typeface="+mn-ea"/>
              </a:rPr>
              <a:t>2</a:t>
            </a:r>
            <a:r>
              <a:rPr lang="ja-JP" altLang="en-US" sz="2400" dirty="0">
                <a:latin typeface="+mn-ea"/>
              </a:rPr>
              <a:t>　</a:t>
            </a:r>
            <a:r>
              <a:rPr lang="en-US" altLang="ja-JP" sz="2400" dirty="0">
                <a:latin typeface="+mn-ea"/>
              </a:rPr>
              <a:t>810</a:t>
            </a:r>
          </a:p>
          <a:p>
            <a:endParaRPr lang="en-US" altLang="ja-JP" sz="2400" dirty="0">
              <a:latin typeface="+mn-ea"/>
            </a:endParaRPr>
          </a:p>
          <a:p>
            <a:r>
              <a:rPr lang="ja-JP" altLang="en-US" sz="2400" dirty="0">
                <a:latin typeface="+mn-ea"/>
              </a:rPr>
              <a:t>　</a:t>
            </a:r>
            <a:r>
              <a:rPr lang="en-US" altLang="ja-JP" sz="2400" dirty="0">
                <a:latin typeface="+mn-ea"/>
              </a:rPr>
              <a:t>3</a:t>
            </a:r>
            <a:r>
              <a:rPr lang="ja-JP" altLang="en-US" sz="2400" dirty="0">
                <a:latin typeface="+mn-ea"/>
              </a:rPr>
              <a:t>　</a:t>
            </a:r>
            <a:r>
              <a:rPr lang="en-US" altLang="ja-JP" sz="2400" dirty="0">
                <a:latin typeface="+mn-ea"/>
              </a:rPr>
              <a:t>1,800</a:t>
            </a:r>
          </a:p>
          <a:p>
            <a:endParaRPr lang="en-US" altLang="ja-JP" sz="2400" dirty="0">
              <a:latin typeface="+mn-ea"/>
            </a:endParaRPr>
          </a:p>
          <a:p>
            <a:r>
              <a:rPr lang="ja-JP" altLang="en-US" sz="2400" dirty="0">
                <a:latin typeface="+mn-ea"/>
              </a:rPr>
              <a:t>　</a:t>
            </a:r>
            <a:r>
              <a:rPr lang="en-US" altLang="ja-JP" sz="2400" dirty="0">
                <a:latin typeface="+mn-ea"/>
              </a:rPr>
              <a:t>4</a:t>
            </a:r>
            <a:r>
              <a:rPr lang="ja-JP" altLang="en-US" sz="2400" dirty="0">
                <a:latin typeface="+mn-ea"/>
              </a:rPr>
              <a:t>　</a:t>
            </a:r>
            <a:r>
              <a:rPr lang="en-US" altLang="ja-JP" sz="2400" dirty="0">
                <a:latin typeface="+mn-ea"/>
              </a:rPr>
              <a:t>2,900</a:t>
            </a:r>
          </a:p>
          <a:p>
            <a:endParaRPr lang="en-US" altLang="ja-JP" sz="2400" dirty="0">
              <a:latin typeface="+mn-ea"/>
            </a:endParaRPr>
          </a:p>
          <a:p>
            <a:r>
              <a:rPr lang="ja-JP" altLang="en-US" sz="2400" dirty="0">
                <a:latin typeface="+mn-ea"/>
              </a:rPr>
              <a:t>　</a:t>
            </a:r>
            <a:r>
              <a:rPr lang="en-US" altLang="ja-JP" sz="2400" dirty="0">
                <a:latin typeface="+mn-ea"/>
              </a:rPr>
              <a:t>5</a:t>
            </a:r>
            <a:r>
              <a:rPr lang="ja-JP" altLang="en-US" sz="2400" dirty="0">
                <a:latin typeface="+mn-ea"/>
              </a:rPr>
              <a:t>　</a:t>
            </a:r>
            <a:r>
              <a:rPr lang="en-US" altLang="ja-JP" sz="2400" dirty="0">
                <a:latin typeface="+mn-ea"/>
              </a:rPr>
              <a:t>8,900</a:t>
            </a:r>
          </a:p>
        </p:txBody>
      </p:sp>
      <p:sp>
        <p:nvSpPr>
          <p:cNvPr id="4" name="円: 塗りつぶしなし 3">
            <a:extLst>
              <a:ext uri="{FF2B5EF4-FFF2-40B4-BE49-F238E27FC236}">
                <a16:creationId xmlns:a16="http://schemas.microsoft.com/office/drawing/2014/main" id="{1BE10452-D34B-ED94-E2BA-E68BB309D123}"/>
              </a:ext>
            </a:extLst>
          </p:cNvPr>
          <p:cNvSpPr/>
          <p:nvPr/>
        </p:nvSpPr>
        <p:spPr>
          <a:xfrm>
            <a:off x="482138" y="5411585"/>
            <a:ext cx="407323" cy="382386"/>
          </a:xfrm>
          <a:prstGeom prst="donut">
            <a:avLst>
              <a:gd name="adj" fmla="val 184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183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ABDDFD8-40DB-B45C-0725-40764A71EEEE}"/>
              </a:ext>
            </a:extLst>
          </p:cNvPr>
          <p:cNvSpPr txBox="1"/>
          <p:nvPr/>
        </p:nvSpPr>
        <p:spPr>
          <a:xfrm>
            <a:off x="133002" y="149629"/>
            <a:ext cx="11496502" cy="1938992"/>
          </a:xfrm>
          <a:prstGeom prst="rect">
            <a:avLst/>
          </a:prstGeom>
          <a:noFill/>
        </p:spPr>
        <p:txBody>
          <a:bodyPr wrap="square">
            <a:spAutoFit/>
          </a:bodyPr>
          <a:lstStyle/>
          <a:p>
            <a:r>
              <a:rPr lang="ja-JP" altLang="en-US" sz="2400" dirty="0"/>
              <a:t>問 </a:t>
            </a:r>
            <a:r>
              <a:rPr lang="en-US" altLang="ja-JP" sz="2400" dirty="0"/>
              <a:t>242−243</a:t>
            </a:r>
            <a:r>
              <a:rPr lang="ja-JP" altLang="en-US" sz="2400" dirty="0"/>
              <a:t>）（実務）</a:t>
            </a:r>
          </a:p>
          <a:p>
            <a:r>
              <a:rPr lang="ja-JP" altLang="en-US" sz="2400" dirty="0"/>
              <a:t> </a:t>
            </a:r>
            <a:r>
              <a:rPr lang="en-US" altLang="ja-JP" sz="2400" dirty="0"/>
              <a:t>7</a:t>
            </a:r>
            <a:r>
              <a:rPr lang="ja-JP" altLang="en-US" sz="2400" dirty="0"/>
              <a:t>月某日、小学校で学校薬剤師が屋外プールの定期水質検査を行うことになった。プールは上から見て図に示すような長方形で縦 </a:t>
            </a:r>
            <a:r>
              <a:rPr lang="en-US" altLang="ja-JP" sz="2400" dirty="0"/>
              <a:t>25 m×</a:t>
            </a:r>
            <a:r>
              <a:rPr lang="ja-JP" altLang="en-US" sz="2400" dirty="0"/>
              <a:t>横 </a:t>
            </a:r>
            <a:r>
              <a:rPr lang="en-US" altLang="ja-JP" sz="2400" dirty="0"/>
              <a:t>15 m </a:t>
            </a:r>
            <a:r>
              <a:rPr lang="ja-JP" altLang="en-US" sz="2400" dirty="0"/>
              <a:t>の大きさである。プール端の水深は約 </a:t>
            </a:r>
            <a:r>
              <a:rPr lang="en-US" altLang="ja-JP" sz="2400" dirty="0"/>
              <a:t>0.9 m</a:t>
            </a:r>
            <a:r>
              <a:rPr lang="ja-JP" altLang="en-US" sz="2400" dirty="0"/>
              <a:t>、中央に向かって徐々に深くなり、中央部の水深は約</a:t>
            </a:r>
            <a:r>
              <a:rPr lang="en-US" altLang="ja-JP" sz="2400" dirty="0"/>
              <a:t>1.2 m </a:t>
            </a:r>
            <a:r>
              <a:rPr lang="ja-JP" altLang="en-US" sz="2400" dirty="0"/>
              <a:t>である。</a:t>
            </a:r>
          </a:p>
        </p:txBody>
      </p:sp>
      <p:pic>
        <p:nvPicPr>
          <p:cNvPr id="4" name="図 3">
            <a:extLst>
              <a:ext uri="{FF2B5EF4-FFF2-40B4-BE49-F238E27FC236}">
                <a16:creationId xmlns:a16="http://schemas.microsoft.com/office/drawing/2014/main" id="{6135792D-887D-CB9D-A011-6BCE98F72585}"/>
              </a:ext>
            </a:extLst>
          </p:cNvPr>
          <p:cNvPicPr>
            <a:picLocks noChangeAspect="1"/>
          </p:cNvPicPr>
          <p:nvPr/>
        </p:nvPicPr>
        <p:blipFill>
          <a:blip r:embed="rId2"/>
          <a:stretch>
            <a:fillRect/>
          </a:stretch>
        </p:blipFill>
        <p:spPr>
          <a:xfrm>
            <a:off x="8163098" y="1965738"/>
            <a:ext cx="2793076" cy="1983084"/>
          </a:xfrm>
          <a:prstGeom prst="rect">
            <a:avLst/>
          </a:prstGeom>
        </p:spPr>
      </p:pic>
      <p:sp>
        <p:nvSpPr>
          <p:cNvPr id="6" name="テキスト ボックス 5">
            <a:extLst>
              <a:ext uri="{FF2B5EF4-FFF2-40B4-BE49-F238E27FC236}">
                <a16:creationId xmlns:a16="http://schemas.microsoft.com/office/drawing/2014/main" id="{6D6561DD-5D66-4C1A-EEA5-8DD3C0603060}"/>
              </a:ext>
            </a:extLst>
          </p:cNvPr>
          <p:cNvSpPr txBox="1"/>
          <p:nvPr/>
        </p:nvSpPr>
        <p:spPr>
          <a:xfrm>
            <a:off x="216131" y="4758150"/>
            <a:ext cx="11265825" cy="1200329"/>
          </a:xfrm>
          <a:prstGeom prst="rect">
            <a:avLst/>
          </a:prstGeom>
          <a:noFill/>
        </p:spPr>
        <p:txBody>
          <a:bodyPr wrap="square">
            <a:spAutoFit/>
          </a:bodyPr>
          <a:lstStyle/>
          <a:p>
            <a:r>
              <a:rPr lang="ja-JP" altLang="en-US" sz="2400" dirty="0">
                <a:latin typeface="+mn-ea"/>
              </a:rPr>
              <a:t>採水は図中の３点（Ａ、Ｂ、Ｃ）、水面下</a:t>
            </a:r>
            <a:r>
              <a:rPr lang="en-US" altLang="ja-JP" sz="2400" dirty="0">
                <a:latin typeface="+mn-ea"/>
              </a:rPr>
              <a:t>20 cm </a:t>
            </a:r>
            <a:r>
              <a:rPr lang="ja-JP" altLang="en-US" sz="2400" dirty="0">
                <a:latin typeface="+mn-ea"/>
              </a:rPr>
              <a:t>で、プール使用開始前に実施し</a:t>
            </a:r>
          </a:p>
          <a:p>
            <a:r>
              <a:rPr lang="ja-JP" altLang="en-US" sz="2400" dirty="0">
                <a:latin typeface="+mn-ea"/>
              </a:rPr>
              <a:t>た。一部の検査は外部の検査機関に依頼した。今回の定期水質検査の結果は下表のとおりであった。</a:t>
            </a:r>
          </a:p>
        </p:txBody>
      </p:sp>
    </p:spTree>
    <p:extLst>
      <p:ext uri="{BB962C8B-B14F-4D97-AF65-F5344CB8AC3E}">
        <p14:creationId xmlns:p14="http://schemas.microsoft.com/office/powerpoint/2010/main" val="13679145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940</Words>
  <Application>Microsoft Office PowerPoint</Application>
  <PresentationFormat>ワイド画面</PresentationFormat>
  <Paragraphs>78</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HGP創英角ｺﾞｼｯｸUB</vt:lpstr>
      <vt:lpstr>游ゴシック</vt:lpstr>
      <vt:lpstr>游ゴシック Light</vt:lpstr>
      <vt:lpstr>游明朝</vt:lpstr>
      <vt:lpstr>Arial</vt:lpstr>
      <vt:lpstr>Office テーマ</vt:lpstr>
      <vt:lpstr>第１０８回　薬剤師国家試験　 　　　学校薬剤師が知っておくべき問題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第１０８回　薬剤師国家試験　 　　　学校薬剤師が知っておくべき問題</dc:title>
  <dc:creator>tukushi-yaku77@kkf.biglobe.ne.jp</dc:creator>
  <cp:lastModifiedBy>ODA</cp:lastModifiedBy>
  <cp:revision>2</cp:revision>
  <dcterms:created xsi:type="dcterms:W3CDTF">2023-05-07T08:01:19Z</dcterms:created>
  <dcterms:modified xsi:type="dcterms:W3CDTF">2023-05-16T04:17:52Z</dcterms:modified>
</cp:coreProperties>
</file>