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79"/>
  </p:notesMasterIdLst>
  <p:sldIdLst>
    <p:sldId id="1017" r:id="rId2"/>
    <p:sldId id="1002" r:id="rId3"/>
    <p:sldId id="1003" r:id="rId4"/>
    <p:sldId id="1004" r:id="rId5"/>
    <p:sldId id="1005" r:id="rId6"/>
    <p:sldId id="1006" r:id="rId7"/>
    <p:sldId id="1008" r:id="rId8"/>
    <p:sldId id="1009" r:id="rId9"/>
    <p:sldId id="1010" r:id="rId10"/>
    <p:sldId id="1104" r:id="rId11"/>
    <p:sldId id="1107" r:id="rId12"/>
    <p:sldId id="1108" r:id="rId13"/>
    <p:sldId id="1112" r:id="rId14"/>
    <p:sldId id="1147" r:id="rId15"/>
    <p:sldId id="1012" r:id="rId16"/>
    <p:sldId id="1013" r:id="rId17"/>
    <p:sldId id="1014" r:id="rId18"/>
    <p:sldId id="1015" r:id="rId19"/>
    <p:sldId id="1016" r:id="rId20"/>
    <p:sldId id="1162" r:id="rId21"/>
    <p:sldId id="1079" r:id="rId22"/>
    <p:sldId id="1082" r:id="rId23"/>
    <p:sldId id="1088" r:id="rId24"/>
    <p:sldId id="338" r:id="rId25"/>
    <p:sldId id="340" r:id="rId26"/>
    <p:sldId id="341" r:id="rId27"/>
    <p:sldId id="342" r:id="rId28"/>
    <p:sldId id="615" r:id="rId29"/>
    <p:sldId id="344" r:id="rId30"/>
    <p:sldId id="354" r:id="rId31"/>
    <p:sldId id="353" r:id="rId32"/>
    <p:sldId id="355" r:id="rId33"/>
    <p:sldId id="1042" r:id="rId34"/>
    <p:sldId id="364" r:id="rId35"/>
    <p:sldId id="365" r:id="rId36"/>
    <p:sldId id="366" r:id="rId37"/>
    <p:sldId id="356" r:id="rId38"/>
    <p:sldId id="357" r:id="rId39"/>
    <p:sldId id="358" r:id="rId40"/>
    <p:sldId id="1078" r:id="rId41"/>
    <p:sldId id="1136" r:id="rId42"/>
    <p:sldId id="1138" r:id="rId43"/>
    <p:sldId id="584" r:id="rId44"/>
    <p:sldId id="583" r:id="rId45"/>
    <p:sldId id="1141" r:id="rId46"/>
    <p:sldId id="1142" r:id="rId47"/>
    <p:sldId id="1143" r:id="rId48"/>
    <p:sldId id="1144" r:id="rId49"/>
    <p:sldId id="1145" r:id="rId50"/>
    <p:sldId id="1146" r:id="rId51"/>
    <p:sldId id="265" r:id="rId52"/>
    <p:sldId id="1165" r:id="rId53"/>
    <p:sldId id="272" r:id="rId54"/>
    <p:sldId id="273" r:id="rId55"/>
    <p:sldId id="266" r:id="rId56"/>
    <p:sldId id="268" r:id="rId57"/>
    <p:sldId id="267" r:id="rId58"/>
    <p:sldId id="257" r:id="rId59"/>
    <p:sldId id="258" r:id="rId60"/>
    <p:sldId id="1167" r:id="rId61"/>
    <p:sldId id="595" r:id="rId62"/>
    <p:sldId id="277" r:id="rId63"/>
    <p:sldId id="1157" r:id="rId64"/>
    <p:sldId id="1168" r:id="rId65"/>
    <p:sldId id="270" r:id="rId66"/>
    <p:sldId id="616" r:id="rId67"/>
    <p:sldId id="598" r:id="rId68"/>
    <p:sldId id="585" r:id="rId69"/>
    <p:sldId id="279" r:id="rId70"/>
    <p:sldId id="609" r:id="rId71"/>
    <p:sldId id="1164" r:id="rId72"/>
    <p:sldId id="608" r:id="rId73"/>
    <p:sldId id="269" r:id="rId74"/>
    <p:sldId id="373" r:id="rId75"/>
    <p:sldId id="1166" r:id="rId76"/>
    <p:sldId id="1169" r:id="rId77"/>
    <p:sldId id="1150"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B01B4-9247-4E0B-9FA9-3E08498D268B}" v="112" dt="2024-09-29T06:13:52.96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222" autoAdjust="0"/>
  </p:normalViewPr>
  <p:slideViewPr>
    <p:cSldViewPr>
      <p:cViewPr varScale="1">
        <p:scale>
          <a:sx n="71" d="100"/>
          <a:sy n="71" d="100"/>
        </p:scale>
        <p:origin x="1974"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84E1-4FEC-A24A-322AE4B999AF}"/>
              </c:ext>
            </c:extLst>
          </c:dPt>
          <c:dPt>
            <c:idx val="1"/>
            <c:bubble3D val="0"/>
            <c:spPr>
              <a:solidFill>
                <a:schemeClr val="accent1">
                  <a:lumMod val="75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84E1-4FEC-A24A-322AE4B999AF}"/>
              </c:ext>
            </c:extLst>
          </c:dPt>
          <c:cat>
            <c:strRef>
              <c:f>Sheet1!$A$5:$A$6</c:f>
              <c:strCache>
                <c:ptCount val="2"/>
                <c:pt idx="0">
                  <c:v>あり</c:v>
                </c:pt>
                <c:pt idx="1">
                  <c:v>なし</c:v>
                </c:pt>
              </c:strCache>
            </c:strRef>
          </c:cat>
          <c:val>
            <c:numRef>
              <c:f>Sheet1!$B$5:$B$6</c:f>
              <c:numCache>
                <c:formatCode>General</c:formatCode>
                <c:ptCount val="2"/>
                <c:pt idx="0">
                  <c:v>2</c:v>
                </c:pt>
                <c:pt idx="1">
                  <c:v>98</c:v>
                </c:pt>
              </c:numCache>
            </c:numRef>
          </c:val>
          <c:extLst>
            <c:ext xmlns:c16="http://schemas.microsoft.com/office/drawing/2014/chart" uri="{C3380CC4-5D6E-409C-BE32-E72D297353CC}">
              <c16:uniqueId val="{00000004-84E1-4FEC-A24A-322AE4B99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FF0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AEC-4795-ACD2-95A7761DB73B}"/>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EAEC-4795-ACD2-95A7761DB73B}"/>
              </c:ext>
            </c:extLst>
          </c:dPt>
          <c:cat>
            <c:strRef>
              <c:f>Sheet1!$A$1:$A$2</c:f>
              <c:strCache>
                <c:ptCount val="2"/>
                <c:pt idx="0">
                  <c:v>なし</c:v>
                </c:pt>
                <c:pt idx="1">
                  <c:v>あり</c:v>
                </c:pt>
              </c:strCache>
            </c:strRef>
          </c:cat>
          <c:val>
            <c:numRef>
              <c:f>Sheet1!$B$1:$B$2</c:f>
              <c:numCache>
                <c:formatCode>General</c:formatCode>
                <c:ptCount val="2"/>
                <c:pt idx="0">
                  <c:v>45</c:v>
                </c:pt>
                <c:pt idx="1">
                  <c:v>55</c:v>
                </c:pt>
              </c:numCache>
            </c:numRef>
          </c:val>
          <c:extLst>
            <c:ext xmlns:c16="http://schemas.microsoft.com/office/drawing/2014/chart" uri="{C3380CC4-5D6E-409C-BE32-E72D297353CC}">
              <c16:uniqueId val="{00000004-EAEC-4795-ACD2-95A7761DB7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C0884-DADE-4540-80E9-32D0C3D1991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6541699B-D4E3-47F0-A674-A0A1D465411B}">
      <dgm:prSet phldrT="[テキスト]" custT="1"/>
      <dgm:spPr/>
      <dgm:t>
        <a:bodyPr/>
        <a:lstStyle/>
        <a:p>
          <a:r>
            <a:rPr kumimoji="1" lang="ja-JP" altLang="en-US" sz="2000" dirty="0"/>
            <a:t>眠気を抑制する覚醒作用</a:t>
          </a:r>
        </a:p>
      </dgm:t>
    </dgm:pt>
    <dgm:pt modelId="{4101D95B-2508-4ECA-8B97-FE515ECA0187}" type="parTrans" cxnId="{6F008D8D-5BC8-4DF2-AC98-490BCF62EA3E}">
      <dgm:prSet/>
      <dgm:spPr/>
      <dgm:t>
        <a:bodyPr/>
        <a:lstStyle/>
        <a:p>
          <a:endParaRPr kumimoji="1" lang="ja-JP" altLang="en-US"/>
        </a:p>
      </dgm:t>
    </dgm:pt>
    <dgm:pt modelId="{F616D725-DB40-4567-966F-77113102EBFA}" type="sibTrans" cxnId="{6F008D8D-5BC8-4DF2-AC98-490BCF62EA3E}">
      <dgm:prSet/>
      <dgm:spPr/>
      <dgm:t>
        <a:bodyPr/>
        <a:lstStyle/>
        <a:p>
          <a:endParaRPr kumimoji="1" lang="ja-JP" altLang="en-US"/>
        </a:p>
      </dgm:t>
    </dgm:pt>
    <dgm:pt modelId="{A6EBBA00-5E3C-466A-B94A-AF218382BDC6}">
      <dgm:prSet phldrT="[テキスト]" custT="1"/>
      <dgm:spPr/>
      <dgm:t>
        <a:bodyPr/>
        <a:lstStyle/>
        <a:p>
          <a:r>
            <a:rPr kumimoji="1" lang="ja-JP" altLang="en-US" sz="2000" dirty="0"/>
            <a:t>身体の血流を促す血管拡張作用</a:t>
          </a:r>
        </a:p>
      </dgm:t>
    </dgm:pt>
    <dgm:pt modelId="{5FB114D1-9517-42BD-9D98-D42CB2457066}" type="parTrans" cxnId="{E3E2B14D-65A3-4F2A-AC45-E29B05181F0D}">
      <dgm:prSet/>
      <dgm:spPr/>
      <dgm:t>
        <a:bodyPr/>
        <a:lstStyle/>
        <a:p>
          <a:endParaRPr kumimoji="1" lang="ja-JP" altLang="en-US"/>
        </a:p>
      </dgm:t>
    </dgm:pt>
    <dgm:pt modelId="{A366B738-A80B-4BE2-81CA-9A8F85E216EF}" type="sibTrans" cxnId="{E3E2B14D-65A3-4F2A-AC45-E29B05181F0D}">
      <dgm:prSet/>
      <dgm:spPr/>
      <dgm:t>
        <a:bodyPr/>
        <a:lstStyle/>
        <a:p>
          <a:endParaRPr kumimoji="1" lang="ja-JP" altLang="en-US"/>
        </a:p>
      </dgm:t>
    </dgm:pt>
    <dgm:pt modelId="{6B9B6CFF-1C87-4E10-8E35-D5C2A073EB28}">
      <dgm:prSet phldrT="[テキスト]" custT="1"/>
      <dgm:spPr/>
      <dgm:t>
        <a:bodyPr/>
        <a:lstStyle/>
        <a:p>
          <a:r>
            <a:rPr kumimoji="1" lang="ja-JP" altLang="en-US" sz="2000" dirty="0"/>
            <a:t>老廃物の排出を促す利尿作用</a:t>
          </a:r>
        </a:p>
      </dgm:t>
    </dgm:pt>
    <dgm:pt modelId="{78E25207-A6FC-40B6-83DF-22191B8626D0}" type="parTrans" cxnId="{4762D685-B8E0-4BE2-8602-974B2962CF1E}">
      <dgm:prSet/>
      <dgm:spPr/>
      <dgm:t>
        <a:bodyPr/>
        <a:lstStyle/>
        <a:p>
          <a:endParaRPr kumimoji="1" lang="ja-JP" altLang="en-US"/>
        </a:p>
      </dgm:t>
    </dgm:pt>
    <dgm:pt modelId="{849E0D75-622A-4C18-9BB4-C610972D5E6E}" type="sibTrans" cxnId="{4762D685-B8E0-4BE2-8602-974B2962CF1E}">
      <dgm:prSet/>
      <dgm:spPr/>
      <dgm:t>
        <a:bodyPr/>
        <a:lstStyle/>
        <a:p>
          <a:endParaRPr kumimoji="1" lang="ja-JP" altLang="en-US"/>
        </a:p>
      </dgm:t>
    </dgm:pt>
    <dgm:pt modelId="{0425F6E3-E12B-4068-AE00-ADAAF6D12135}">
      <dgm:prSet custT="1"/>
      <dgm:spPr/>
      <dgm:t>
        <a:bodyPr/>
        <a:lstStyle/>
        <a:p>
          <a:r>
            <a:rPr kumimoji="1" lang="ja-JP" altLang="en-US" sz="2000" dirty="0"/>
            <a:t>アルツハイマー病やパーキンソン病の予防に効果・効能がある可能性も示唆されています。</a:t>
          </a:r>
        </a:p>
      </dgm:t>
    </dgm:pt>
    <dgm:pt modelId="{85305736-37BB-4385-B0A1-C9FBAE1C2C19}" type="sibTrans" cxnId="{09F10D3C-36DA-463A-BEF6-620E29626B31}">
      <dgm:prSet/>
      <dgm:spPr/>
      <dgm:t>
        <a:bodyPr/>
        <a:lstStyle/>
        <a:p>
          <a:endParaRPr kumimoji="1" lang="ja-JP" altLang="en-US"/>
        </a:p>
      </dgm:t>
    </dgm:pt>
    <dgm:pt modelId="{B4AF2247-2655-4D09-A761-C1EF9498254D}" type="parTrans" cxnId="{09F10D3C-36DA-463A-BEF6-620E29626B31}">
      <dgm:prSet/>
      <dgm:spPr/>
      <dgm:t>
        <a:bodyPr/>
        <a:lstStyle/>
        <a:p>
          <a:endParaRPr kumimoji="1" lang="ja-JP" altLang="en-US"/>
        </a:p>
      </dgm:t>
    </dgm:pt>
    <dgm:pt modelId="{B8E87454-7C92-4449-B29C-1C25D8418C0F}">
      <dgm:prSet custT="1"/>
      <dgm:spPr/>
      <dgm:t>
        <a:bodyPr/>
        <a:lstStyle/>
        <a:p>
          <a:r>
            <a:rPr kumimoji="1" lang="ja-JP" altLang="en-US" sz="2000" dirty="0"/>
            <a:t>疲労感を減少・抑制する興奮作用</a:t>
          </a:r>
        </a:p>
      </dgm:t>
    </dgm:pt>
    <dgm:pt modelId="{2197FE46-A355-4351-B05F-31A5CCF523AF}" type="sibTrans" cxnId="{6789FE0E-931A-427A-B186-7BE69B42B926}">
      <dgm:prSet/>
      <dgm:spPr/>
      <dgm:t>
        <a:bodyPr/>
        <a:lstStyle/>
        <a:p>
          <a:endParaRPr kumimoji="1" lang="ja-JP" altLang="en-US"/>
        </a:p>
      </dgm:t>
    </dgm:pt>
    <dgm:pt modelId="{53583F37-B7A7-4898-8802-1C8618C8B354}" type="parTrans" cxnId="{6789FE0E-931A-427A-B186-7BE69B42B926}">
      <dgm:prSet/>
      <dgm:spPr/>
      <dgm:t>
        <a:bodyPr/>
        <a:lstStyle/>
        <a:p>
          <a:endParaRPr kumimoji="1" lang="ja-JP" altLang="en-US"/>
        </a:p>
      </dgm:t>
    </dgm:pt>
    <dgm:pt modelId="{05879EA0-D271-41D8-BFC2-07E8D485DD38}" type="pres">
      <dgm:prSet presAssocID="{95EC0884-DADE-4540-80E9-32D0C3D1991C}" presName="Name0" presStyleCnt="0">
        <dgm:presLayoutVars>
          <dgm:chMax val="7"/>
          <dgm:chPref val="7"/>
          <dgm:dir/>
        </dgm:presLayoutVars>
      </dgm:prSet>
      <dgm:spPr/>
    </dgm:pt>
    <dgm:pt modelId="{73B26C0C-5C0C-4823-A77F-7D83D3CE059D}" type="pres">
      <dgm:prSet presAssocID="{95EC0884-DADE-4540-80E9-32D0C3D1991C}" presName="Name1" presStyleCnt="0"/>
      <dgm:spPr/>
    </dgm:pt>
    <dgm:pt modelId="{0D501782-5515-4604-ABD6-2B6E7A0CA1BA}" type="pres">
      <dgm:prSet presAssocID="{95EC0884-DADE-4540-80E9-32D0C3D1991C}" presName="cycle" presStyleCnt="0"/>
      <dgm:spPr/>
    </dgm:pt>
    <dgm:pt modelId="{EADFCF97-0D9D-4EEB-B8FE-D8E6095007C1}" type="pres">
      <dgm:prSet presAssocID="{95EC0884-DADE-4540-80E9-32D0C3D1991C}" presName="srcNode" presStyleLbl="node1" presStyleIdx="0" presStyleCnt="5"/>
      <dgm:spPr/>
    </dgm:pt>
    <dgm:pt modelId="{62699758-E040-440C-A9BD-222F25963CDD}" type="pres">
      <dgm:prSet presAssocID="{95EC0884-DADE-4540-80E9-32D0C3D1991C}" presName="conn" presStyleLbl="parChTrans1D2" presStyleIdx="0" presStyleCnt="1"/>
      <dgm:spPr/>
    </dgm:pt>
    <dgm:pt modelId="{0D057E70-99DA-4049-970D-34C4C3697DC6}" type="pres">
      <dgm:prSet presAssocID="{95EC0884-DADE-4540-80E9-32D0C3D1991C}" presName="extraNode" presStyleLbl="node1" presStyleIdx="0" presStyleCnt="5"/>
      <dgm:spPr/>
    </dgm:pt>
    <dgm:pt modelId="{B827A4B9-5955-45EA-87AC-7AD04B7AC2A5}" type="pres">
      <dgm:prSet presAssocID="{95EC0884-DADE-4540-80E9-32D0C3D1991C}" presName="dstNode" presStyleLbl="node1" presStyleIdx="0" presStyleCnt="5"/>
      <dgm:spPr/>
    </dgm:pt>
    <dgm:pt modelId="{3E45967F-2014-4C39-AA2C-00B2FEC9A6EB}" type="pres">
      <dgm:prSet presAssocID="{6541699B-D4E3-47F0-A674-A0A1D465411B}" presName="text_1" presStyleLbl="node1" presStyleIdx="0" presStyleCnt="5">
        <dgm:presLayoutVars>
          <dgm:bulletEnabled val="1"/>
        </dgm:presLayoutVars>
      </dgm:prSet>
      <dgm:spPr/>
    </dgm:pt>
    <dgm:pt modelId="{F0C0E477-D2BD-4F31-AAF3-B330EA9DD0A8}" type="pres">
      <dgm:prSet presAssocID="{6541699B-D4E3-47F0-A674-A0A1D465411B}" presName="accent_1" presStyleCnt="0"/>
      <dgm:spPr/>
    </dgm:pt>
    <dgm:pt modelId="{A7549DA0-5355-4AA0-8DDF-5664722F22FE}" type="pres">
      <dgm:prSet presAssocID="{6541699B-D4E3-47F0-A674-A0A1D465411B}" presName="accentRepeatNode" presStyleLbl="solidFgAcc1" presStyleIdx="0" presStyleCnt="5"/>
      <dgm:spPr/>
    </dgm:pt>
    <dgm:pt modelId="{7F96377E-07F6-43A8-B743-ACECD1924CC2}" type="pres">
      <dgm:prSet presAssocID="{B8E87454-7C92-4449-B29C-1C25D8418C0F}" presName="text_2" presStyleLbl="node1" presStyleIdx="1" presStyleCnt="5">
        <dgm:presLayoutVars>
          <dgm:bulletEnabled val="1"/>
        </dgm:presLayoutVars>
      </dgm:prSet>
      <dgm:spPr/>
    </dgm:pt>
    <dgm:pt modelId="{F9C6624E-60BA-443B-B0EF-9DE94FD71DB4}" type="pres">
      <dgm:prSet presAssocID="{B8E87454-7C92-4449-B29C-1C25D8418C0F}" presName="accent_2" presStyleCnt="0"/>
      <dgm:spPr/>
    </dgm:pt>
    <dgm:pt modelId="{7450313C-F651-4EEC-933C-6E2A7CBE2B96}" type="pres">
      <dgm:prSet presAssocID="{B8E87454-7C92-4449-B29C-1C25D8418C0F}" presName="accentRepeatNode" presStyleLbl="solidFgAcc1" presStyleIdx="1" presStyleCnt="5"/>
      <dgm:spPr/>
    </dgm:pt>
    <dgm:pt modelId="{7FBE510B-AAD2-4870-8BB3-C0D67418AED2}" type="pres">
      <dgm:prSet presAssocID="{A6EBBA00-5E3C-466A-B94A-AF218382BDC6}" presName="text_3" presStyleLbl="node1" presStyleIdx="2" presStyleCnt="5">
        <dgm:presLayoutVars>
          <dgm:bulletEnabled val="1"/>
        </dgm:presLayoutVars>
      </dgm:prSet>
      <dgm:spPr/>
    </dgm:pt>
    <dgm:pt modelId="{EDE34158-3E96-4615-B72F-6BC617850D48}" type="pres">
      <dgm:prSet presAssocID="{A6EBBA00-5E3C-466A-B94A-AF218382BDC6}" presName="accent_3" presStyleCnt="0"/>
      <dgm:spPr/>
    </dgm:pt>
    <dgm:pt modelId="{84D1829C-A8EB-4E11-B1A8-0C3569BBC333}" type="pres">
      <dgm:prSet presAssocID="{A6EBBA00-5E3C-466A-B94A-AF218382BDC6}" presName="accentRepeatNode" presStyleLbl="solidFgAcc1" presStyleIdx="2" presStyleCnt="5"/>
      <dgm:spPr/>
    </dgm:pt>
    <dgm:pt modelId="{337F0271-87A0-4C3B-AF5E-45D5CDACA2D1}" type="pres">
      <dgm:prSet presAssocID="{6B9B6CFF-1C87-4E10-8E35-D5C2A073EB28}" presName="text_4" presStyleLbl="node1" presStyleIdx="3" presStyleCnt="5">
        <dgm:presLayoutVars>
          <dgm:bulletEnabled val="1"/>
        </dgm:presLayoutVars>
      </dgm:prSet>
      <dgm:spPr/>
    </dgm:pt>
    <dgm:pt modelId="{F0015BFB-F9AA-4142-AF63-9287AF8CEB19}" type="pres">
      <dgm:prSet presAssocID="{6B9B6CFF-1C87-4E10-8E35-D5C2A073EB28}" presName="accent_4" presStyleCnt="0"/>
      <dgm:spPr/>
    </dgm:pt>
    <dgm:pt modelId="{BA355E8A-91A5-4108-830A-5A8B63DBF600}" type="pres">
      <dgm:prSet presAssocID="{6B9B6CFF-1C87-4E10-8E35-D5C2A073EB28}" presName="accentRepeatNode" presStyleLbl="solidFgAcc1" presStyleIdx="3" presStyleCnt="5"/>
      <dgm:spPr/>
    </dgm:pt>
    <dgm:pt modelId="{7432BF8D-717C-4394-AC65-C6E86F5789FE}" type="pres">
      <dgm:prSet presAssocID="{0425F6E3-E12B-4068-AE00-ADAAF6D12135}" presName="text_5" presStyleLbl="node1" presStyleIdx="4" presStyleCnt="5" custScaleY="124593">
        <dgm:presLayoutVars>
          <dgm:bulletEnabled val="1"/>
        </dgm:presLayoutVars>
      </dgm:prSet>
      <dgm:spPr/>
    </dgm:pt>
    <dgm:pt modelId="{9A0FD521-1C70-4735-8DFD-87DFF1803AEB}" type="pres">
      <dgm:prSet presAssocID="{0425F6E3-E12B-4068-AE00-ADAAF6D12135}" presName="accent_5" presStyleCnt="0"/>
      <dgm:spPr/>
    </dgm:pt>
    <dgm:pt modelId="{136FF3F2-50BC-440D-A3DB-A0FC5D7F7C83}" type="pres">
      <dgm:prSet presAssocID="{0425F6E3-E12B-4068-AE00-ADAAF6D12135}" presName="accentRepeatNode" presStyleLbl="solidFgAcc1" presStyleIdx="4" presStyleCnt="5"/>
      <dgm:spPr/>
    </dgm:pt>
  </dgm:ptLst>
  <dgm:cxnLst>
    <dgm:cxn modelId="{6789FE0E-931A-427A-B186-7BE69B42B926}" srcId="{95EC0884-DADE-4540-80E9-32D0C3D1991C}" destId="{B8E87454-7C92-4449-B29C-1C25D8418C0F}" srcOrd="1" destOrd="0" parTransId="{53583F37-B7A7-4898-8802-1C8618C8B354}" sibTransId="{2197FE46-A355-4351-B05F-31A5CCF523AF}"/>
    <dgm:cxn modelId="{7FAB5213-8F88-4E64-93E9-F1478A29F873}" type="presOf" srcId="{B8E87454-7C92-4449-B29C-1C25D8418C0F}" destId="{7F96377E-07F6-43A8-B743-ACECD1924CC2}" srcOrd="0" destOrd="0" presId="urn:microsoft.com/office/officeart/2008/layout/VerticalCurvedList"/>
    <dgm:cxn modelId="{48C63A1E-F553-42D4-9420-7BA422BAD9BA}" type="presOf" srcId="{6B9B6CFF-1C87-4E10-8E35-D5C2A073EB28}" destId="{337F0271-87A0-4C3B-AF5E-45D5CDACA2D1}" srcOrd="0" destOrd="0" presId="urn:microsoft.com/office/officeart/2008/layout/VerticalCurvedList"/>
    <dgm:cxn modelId="{78D12F23-5CD7-4B16-B570-A658632081AE}" type="presOf" srcId="{F616D725-DB40-4567-966F-77113102EBFA}" destId="{62699758-E040-440C-A9BD-222F25963CDD}" srcOrd="0" destOrd="0" presId="urn:microsoft.com/office/officeart/2008/layout/VerticalCurvedList"/>
    <dgm:cxn modelId="{09F10D3C-36DA-463A-BEF6-620E29626B31}" srcId="{95EC0884-DADE-4540-80E9-32D0C3D1991C}" destId="{0425F6E3-E12B-4068-AE00-ADAAF6D12135}" srcOrd="4" destOrd="0" parTransId="{B4AF2247-2655-4D09-A761-C1EF9498254D}" sibTransId="{85305736-37BB-4385-B0A1-C9FBAE1C2C19}"/>
    <dgm:cxn modelId="{CBB7146A-A128-449C-B4F5-F12564B028E6}" type="presOf" srcId="{95EC0884-DADE-4540-80E9-32D0C3D1991C}" destId="{05879EA0-D271-41D8-BFC2-07E8D485DD38}" srcOrd="0" destOrd="0" presId="urn:microsoft.com/office/officeart/2008/layout/VerticalCurvedList"/>
    <dgm:cxn modelId="{E3E2B14D-65A3-4F2A-AC45-E29B05181F0D}" srcId="{95EC0884-DADE-4540-80E9-32D0C3D1991C}" destId="{A6EBBA00-5E3C-466A-B94A-AF218382BDC6}" srcOrd="2" destOrd="0" parTransId="{5FB114D1-9517-42BD-9D98-D42CB2457066}" sibTransId="{A366B738-A80B-4BE2-81CA-9A8F85E216EF}"/>
    <dgm:cxn modelId="{C8454E59-4D0A-456C-927F-6B470A2567AE}" type="presOf" srcId="{6541699B-D4E3-47F0-A674-A0A1D465411B}" destId="{3E45967F-2014-4C39-AA2C-00B2FEC9A6EB}" srcOrd="0" destOrd="0" presId="urn:microsoft.com/office/officeart/2008/layout/VerticalCurvedList"/>
    <dgm:cxn modelId="{4762D685-B8E0-4BE2-8602-974B2962CF1E}" srcId="{95EC0884-DADE-4540-80E9-32D0C3D1991C}" destId="{6B9B6CFF-1C87-4E10-8E35-D5C2A073EB28}" srcOrd="3" destOrd="0" parTransId="{78E25207-A6FC-40B6-83DF-22191B8626D0}" sibTransId="{849E0D75-622A-4C18-9BB4-C610972D5E6E}"/>
    <dgm:cxn modelId="{6F008D8D-5BC8-4DF2-AC98-490BCF62EA3E}" srcId="{95EC0884-DADE-4540-80E9-32D0C3D1991C}" destId="{6541699B-D4E3-47F0-A674-A0A1D465411B}" srcOrd="0" destOrd="0" parTransId="{4101D95B-2508-4ECA-8B97-FE515ECA0187}" sibTransId="{F616D725-DB40-4567-966F-77113102EBFA}"/>
    <dgm:cxn modelId="{3B357CD4-8478-481C-8A7F-69C457EBC337}" type="presOf" srcId="{A6EBBA00-5E3C-466A-B94A-AF218382BDC6}" destId="{7FBE510B-AAD2-4870-8BB3-C0D67418AED2}" srcOrd="0" destOrd="0" presId="urn:microsoft.com/office/officeart/2008/layout/VerticalCurvedList"/>
    <dgm:cxn modelId="{752CF9F3-5DCF-4851-803D-65DFC026541E}" type="presOf" srcId="{0425F6E3-E12B-4068-AE00-ADAAF6D12135}" destId="{7432BF8D-717C-4394-AC65-C6E86F5789FE}" srcOrd="0" destOrd="0" presId="urn:microsoft.com/office/officeart/2008/layout/VerticalCurvedList"/>
    <dgm:cxn modelId="{41E923FB-A5AE-43AD-921A-C07BB6E3DF42}" type="presParOf" srcId="{05879EA0-D271-41D8-BFC2-07E8D485DD38}" destId="{73B26C0C-5C0C-4823-A77F-7D83D3CE059D}" srcOrd="0" destOrd="0" presId="urn:microsoft.com/office/officeart/2008/layout/VerticalCurvedList"/>
    <dgm:cxn modelId="{F037013A-EB78-43B2-9C0B-C4C13AB1A7E3}" type="presParOf" srcId="{73B26C0C-5C0C-4823-A77F-7D83D3CE059D}" destId="{0D501782-5515-4604-ABD6-2B6E7A0CA1BA}" srcOrd="0" destOrd="0" presId="urn:microsoft.com/office/officeart/2008/layout/VerticalCurvedList"/>
    <dgm:cxn modelId="{771A189E-31EA-459D-BB45-332A7E76A1C2}" type="presParOf" srcId="{0D501782-5515-4604-ABD6-2B6E7A0CA1BA}" destId="{EADFCF97-0D9D-4EEB-B8FE-D8E6095007C1}" srcOrd="0" destOrd="0" presId="urn:microsoft.com/office/officeart/2008/layout/VerticalCurvedList"/>
    <dgm:cxn modelId="{C802F7D8-5A5A-4425-A7DA-ABFB08F5EE6A}" type="presParOf" srcId="{0D501782-5515-4604-ABD6-2B6E7A0CA1BA}" destId="{62699758-E040-440C-A9BD-222F25963CDD}" srcOrd="1" destOrd="0" presId="urn:microsoft.com/office/officeart/2008/layout/VerticalCurvedList"/>
    <dgm:cxn modelId="{E6D8D7E4-8511-4F4E-B734-23070EF520FC}" type="presParOf" srcId="{0D501782-5515-4604-ABD6-2B6E7A0CA1BA}" destId="{0D057E70-99DA-4049-970D-34C4C3697DC6}" srcOrd="2" destOrd="0" presId="urn:microsoft.com/office/officeart/2008/layout/VerticalCurvedList"/>
    <dgm:cxn modelId="{3A4F08C4-E427-49F8-BBB9-6F3529A993A5}" type="presParOf" srcId="{0D501782-5515-4604-ABD6-2B6E7A0CA1BA}" destId="{B827A4B9-5955-45EA-87AC-7AD04B7AC2A5}" srcOrd="3" destOrd="0" presId="urn:microsoft.com/office/officeart/2008/layout/VerticalCurvedList"/>
    <dgm:cxn modelId="{C5B54302-DCB5-4916-91BC-EA852597B253}" type="presParOf" srcId="{73B26C0C-5C0C-4823-A77F-7D83D3CE059D}" destId="{3E45967F-2014-4C39-AA2C-00B2FEC9A6EB}" srcOrd="1" destOrd="0" presId="urn:microsoft.com/office/officeart/2008/layout/VerticalCurvedList"/>
    <dgm:cxn modelId="{5F20C55F-B758-4805-9DCD-87395699DE26}" type="presParOf" srcId="{73B26C0C-5C0C-4823-A77F-7D83D3CE059D}" destId="{F0C0E477-D2BD-4F31-AAF3-B330EA9DD0A8}" srcOrd="2" destOrd="0" presId="urn:microsoft.com/office/officeart/2008/layout/VerticalCurvedList"/>
    <dgm:cxn modelId="{C1A5B4BF-3319-491F-9312-09D2E71676C7}" type="presParOf" srcId="{F0C0E477-D2BD-4F31-AAF3-B330EA9DD0A8}" destId="{A7549DA0-5355-4AA0-8DDF-5664722F22FE}" srcOrd="0" destOrd="0" presId="urn:microsoft.com/office/officeart/2008/layout/VerticalCurvedList"/>
    <dgm:cxn modelId="{7D804C6A-117E-49FF-9A99-3F8BCB16D633}" type="presParOf" srcId="{73B26C0C-5C0C-4823-A77F-7D83D3CE059D}" destId="{7F96377E-07F6-43A8-B743-ACECD1924CC2}" srcOrd="3" destOrd="0" presId="urn:microsoft.com/office/officeart/2008/layout/VerticalCurvedList"/>
    <dgm:cxn modelId="{258656E2-FD20-44F0-864E-CB855418FF13}" type="presParOf" srcId="{73B26C0C-5C0C-4823-A77F-7D83D3CE059D}" destId="{F9C6624E-60BA-443B-B0EF-9DE94FD71DB4}" srcOrd="4" destOrd="0" presId="urn:microsoft.com/office/officeart/2008/layout/VerticalCurvedList"/>
    <dgm:cxn modelId="{80A3E5DF-7DD5-4BDA-B1CC-F7E68FD5A338}" type="presParOf" srcId="{F9C6624E-60BA-443B-B0EF-9DE94FD71DB4}" destId="{7450313C-F651-4EEC-933C-6E2A7CBE2B96}" srcOrd="0" destOrd="0" presId="urn:microsoft.com/office/officeart/2008/layout/VerticalCurvedList"/>
    <dgm:cxn modelId="{4DE5FA44-1DB1-43E8-81FC-446283CDFD88}" type="presParOf" srcId="{73B26C0C-5C0C-4823-A77F-7D83D3CE059D}" destId="{7FBE510B-AAD2-4870-8BB3-C0D67418AED2}" srcOrd="5" destOrd="0" presId="urn:microsoft.com/office/officeart/2008/layout/VerticalCurvedList"/>
    <dgm:cxn modelId="{E3B6BFC0-96EB-4518-9FBB-4A114F790690}" type="presParOf" srcId="{73B26C0C-5C0C-4823-A77F-7D83D3CE059D}" destId="{EDE34158-3E96-4615-B72F-6BC617850D48}" srcOrd="6" destOrd="0" presId="urn:microsoft.com/office/officeart/2008/layout/VerticalCurvedList"/>
    <dgm:cxn modelId="{5817B3FC-1FBA-4322-A306-99BFCBC37B97}" type="presParOf" srcId="{EDE34158-3E96-4615-B72F-6BC617850D48}" destId="{84D1829C-A8EB-4E11-B1A8-0C3569BBC333}" srcOrd="0" destOrd="0" presId="urn:microsoft.com/office/officeart/2008/layout/VerticalCurvedList"/>
    <dgm:cxn modelId="{42569E40-BE0A-48AF-A69E-4DBC1DA6FFC2}" type="presParOf" srcId="{73B26C0C-5C0C-4823-A77F-7D83D3CE059D}" destId="{337F0271-87A0-4C3B-AF5E-45D5CDACA2D1}" srcOrd="7" destOrd="0" presId="urn:microsoft.com/office/officeart/2008/layout/VerticalCurvedList"/>
    <dgm:cxn modelId="{FD2EC83C-1EC3-4651-8685-DCDFF551C0AD}" type="presParOf" srcId="{73B26C0C-5C0C-4823-A77F-7D83D3CE059D}" destId="{F0015BFB-F9AA-4142-AF63-9287AF8CEB19}" srcOrd="8" destOrd="0" presId="urn:microsoft.com/office/officeart/2008/layout/VerticalCurvedList"/>
    <dgm:cxn modelId="{A25543F0-8554-4593-AE20-44665F87BA8D}" type="presParOf" srcId="{F0015BFB-F9AA-4142-AF63-9287AF8CEB19}" destId="{BA355E8A-91A5-4108-830A-5A8B63DBF600}" srcOrd="0" destOrd="0" presId="urn:microsoft.com/office/officeart/2008/layout/VerticalCurvedList"/>
    <dgm:cxn modelId="{1E09E08A-5685-4A43-832B-0741BD983DF1}" type="presParOf" srcId="{73B26C0C-5C0C-4823-A77F-7D83D3CE059D}" destId="{7432BF8D-717C-4394-AC65-C6E86F5789FE}" srcOrd="9" destOrd="0" presId="urn:microsoft.com/office/officeart/2008/layout/VerticalCurvedList"/>
    <dgm:cxn modelId="{DEA5FF49-F0C0-43F4-B653-4E797D192B5F}" type="presParOf" srcId="{73B26C0C-5C0C-4823-A77F-7D83D3CE059D}" destId="{9A0FD521-1C70-4735-8DFD-87DFF1803AEB}" srcOrd="10" destOrd="0" presId="urn:microsoft.com/office/officeart/2008/layout/VerticalCurvedList"/>
    <dgm:cxn modelId="{45217B0A-35C1-4E39-920E-2309E44C2A92}" type="presParOf" srcId="{9A0FD521-1C70-4735-8DFD-87DFF1803AEB}" destId="{136FF3F2-50BC-440D-A3DB-A0FC5D7F7C8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99758-E040-440C-A9BD-222F25963CD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45967F-2014-4C39-AA2C-00B2FEC9A6EB}">
      <dsp:nvSpPr>
        <dsp:cNvPr id="0" name=""/>
        <dsp:cNvSpPr/>
      </dsp:nvSpPr>
      <dsp:spPr>
        <a:xfrm>
          <a:off x="509717" y="338558"/>
          <a:ext cx="7541700"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眠気を抑制する覚醒作用</a:t>
          </a:r>
        </a:p>
      </dsp:txBody>
      <dsp:txXfrm>
        <a:off x="509717" y="338558"/>
        <a:ext cx="7541700" cy="677550"/>
      </dsp:txXfrm>
    </dsp:sp>
    <dsp:sp modelId="{A7549DA0-5355-4AA0-8DDF-5664722F22FE}">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96377E-07F6-43A8-B743-ACECD1924CC2}">
      <dsp:nvSpPr>
        <dsp:cNvPr id="0" name=""/>
        <dsp:cNvSpPr/>
      </dsp:nvSpPr>
      <dsp:spPr>
        <a:xfrm>
          <a:off x="995230" y="1354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疲労感を減少・抑制する興奮作用</a:t>
          </a:r>
        </a:p>
      </dsp:txBody>
      <dsp:txXfrm>
        <a:off x="995230" y="1354558"/>
        <a:ext cx="7056187" cy="677550"/>
      </dsp:txXfrm>
    </dsp:sp>
    <dsp:sp modelId="{7450313C-F651-4EEC-933C-6E2A7CBE2B96}">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BE510B-AAD2-4870-8BB3-C0D67418AED2}">
      <dsp:nvSpPr>
        <dsp:cNvPr id="0" name=""/>
        <dsp:cNvSpPr/>
      </dsp:nvSpPr>
      <dsp:spPr>
        <a:xfrm>
          <a:off x="1144243" y="2370558"/>
          <a:ext cx="6907174"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身体の血流を促す血管拡張作用</a:t>
          </a:r>
        </a:p>
      </dsp:txBody>
      <dsp:txXfrm>
        <a:off x="1144243" y="2370558"/>
        <a:ext cx="6907174" cy="677550"/>
      </dsp:txXfrm>
    </dsp:sp>
    <dsp:sp modelId="{84D1829C-A8EB-4E11-B1A8-0C3569BBC333}">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7F0271-87A0-4C3B-AF5E-45D5CDACA2D1}">
      <dsp:nvSpPr>
        <dsp:cNvPr id="0" name=""/>
        <dsp:cNvSpPr/>
      </dsp:nvSpPr>
      <dsp:spPr>
        <a:xfrm>
          <a:off x="995230" y="3386558"/>
          <a:ext cx="7056187" cy="677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老廃物の排出を促す利尿作用</a:t>
          </a:r>
        </a:p>
      </dsp:txBody>
      <dsp:txXfrm>
        <a:off x="995230" y="3386558"/>
        <a:ext cx="7056187" cy="677550"/>
      </dsp:txXfrm>
    </dsp:sp>
    <dsp:sp modelId="{BA355E8A-91A5-4108-830A-5A8B63DBF60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2BF8D-717C-4394-AC65-C6E86F5789FE}">
      <dsp:nvSpPr>
        <dsp:cNvPr id="0" name=""/>
        <dsp:cNvSpPr/>
      </dsp:nvSpPr>
      <dsp:spPr>
        <a:xfrm>
          <a:off x="509717" y="4319243"/>
          <a:ext cx="7541700" cy="8441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アルツハイマー病やパーキンソン病の予防に効果・効能がある可能性も示唆されています。</a:t>
          </a:r>
        </a:p>
      </dsp:txBody>
      <dsp:txXfrm>
        <a:off x="509717" y="4319243"/>
        <a:ext cx="7541700" cy="844180"/>
      </dsp:txXfrm>
    </dsp:sp>
    <dsp:sp modelId="{136FF3F2-50BC-440D-A3DB-A0FC5D7F7C83}">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98299-ABF8-4527-920E-9949E4D8BAA1}" type="datetimeFigureOut">
              <a:rPr kumimoji="1" lang="ja-JP" altLang="en-US" smtClean="0"/>
              <a:t>2024/10/23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8B761-AC9F-4496-9EA1-2D29CCA4C6ED}" type="slidenum">
              <a:rPr kumimoji="1" lang="ja-JP" altLang="en-US" smtClean="0"/>
              <a:t>‹#›</a:t>
            </a:fld>
            <a:endParaRPr kumimoji="1" lang="ja-JP" altLang="en-US"/>
          </a:p>
        </p:txBody>
      </p:sp>
    </p:spTree>
    <p:extLst>
      <p:ext uri="{BB962C8B-B14F-4D97-AF65-F5344CB8AC3E}">
        <p14:creationId xmlns:p14="http://schemas.microsoft.com/office/powerpoint/2010/main" val="30555017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B805678-CD74-CDDE-0956-5C6C21D649C6}"/>
              </a:ext>
            </a:extLst>
          </p:cNvPr>
          <p:cNvSpPr>
            <a:spLocks noGrp="1" noRot="1" noChangeAspect="1" noChangeArrowheads="1" noTextEdit="1"/>
          </p:cNvSpPr>
          <p:nvPr>
            <p:ph type="sldImg"/>
          </p:nvPr>
        </p:nvSpPr>
        <p:spPr>
          <a:xfrm>
            <a:off x="104775" y="750888"/>
            <a:ext cx="6680200" cy="3759200"/>
          </a:xfrm>
          <a:solidFill>
            <a:srgbClr val="FFFFFF"/>
          </a:solidFill>
          <a:ln/>
        </p:spPr>
      </p:sp>
      <p:sp>
        <p:nvSpPr>
          <p:cNvPr id="10243" name="Rectangle 3">
            <a:extLst>
              <a:ext uri="{FF2B5EF4-FFF2-40B4-BE49-F238E27FC236}">
                <a16:creationId xmlns:a16="http://schemas.microsoft.com/office/drawing/2014/main" id="{FFE13D58-1F25-7F87-555E-894A88B50260}"/>
              </a:ext>
            </a:extLst>
          </p:cNvPr>
          <p:cNvSpPr>
            <a:spLocks noGrp="1" noChangeArrowheads="1"/>
          </p:cNvSpPr>
          <p:nvPr>
            <p:ph type="body" idx="1"/>
          </p:nvPr>
        </p:nvSpPr>
        <p:spPr>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ja-JP" altLang="en-US" dirty="0">
                <a:latin typeface="ＭＳ Ｐゴシック" panose="020B0600070205080204" pitchFamily="50" charset="-128"/>
                <a:ea typeface="ＭＳ ゴシック" panose="020B0609070205080204" pitchFamily="49" charset="-128"/>
              </a:rPr>
              <a:t>これからお話しをする「シンナー、覚せい剤、コカイン、大麻、ＭＤＭＡ」等の違法薬物には絶対に手を出さないで下さい。</a:t>
            </a:r>
          </a:p>
          <a:p>
            <a:pPr eaLnBrk="1" hangingPunct="1">
              <a:spcBef>
                <a:spcPct val="0"/>
              </a:spcBef>
            </a:pPr>
            <a:r>
              <a:rPr lang="ja-JP" altLang="en-US" dirty="0">
                <a:latin typeface="ＭＳ Ｐゴシック" panose="020B0600070205080204" pitchFamily="50" charset="-128"/>
                <a:ea typeface="ＭＳ ゴシック" panose="020B0609070205080204" pitchFamily="49" charset="-128"/>
              </a:rPr>
              <a:t>その理由のひとつに、手に入れるだけで犯罪として処罰されることもあるからです。</a:t>
            </a:r>
          </a:p>
          <a:p>
            <a:pPr eaLnBrk="1" hangingPunct="1">
              <a:spcBef>
                <a:spcPct val="0"/>
              </a:spcBef>
            </a:pPr>
            <a:r>
              <a:rPr lang="ja-JP" altLang="en-US" dirty="0">
                <a:latin typeface="ＭＳ Ｐゴシック" panose="020B0600070205080204" pitchFamily="50" charset="-128"/>
                <a:ea typeface="ＭＳ ゴシック" panose="020B0609070205080204" pitchFamily="49" charset="-128"/>
              </a:rPr>
              <a:t>また、それ以上に、せっかく健康に成長している自分の体の全てを壊してしまうことになるからです。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453AAA33-4C2F-958E-2868-4AEA307B6B6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8A12386B-DF90-4496-8E94-3402E21A7E5C}" type="slidenum">
              <a:rPr lang="ja-JP" altLang="en-US" sz="1100">
                <a:solidFill>
                  <a:srgbClr val="000000"/>
                </a:solidFill>
                <a:latin typeface="Arial" panose="020B0604020202020204" pitchFamily="34" charset="0"/>
                <a:ea typeface="ＭＳ Ｐゴシック" panose="020B0600070205080204" pitchFamily="50" charset="-128"/>
              </a:rPr>
              <a:pPr>
                <a:spcBef>
                  <a:spcPct val="0"/>
                </a:spcBef>
              </a:pPr>
              <a:t>16</a:t>
            </a:fld>
            <a:endParaRPr lang="en-US" altLang="ja-JP" sz="1100">
              <a:solidFill>
                <a:srgbClr val="000000"/>
              </a:solidFill>
              <a:latin typeface="Arial" panose="020B0604020202020204" pitchFamily="34" charset="0"/>
              <a:ea typeface="ＭＳ Ｐゴシック" panose="020B0600070205080204" pitchFamily="50" charset="-128"/>
            </a:endParaRPr>
          </a:p>
        </p:txBody>
      </p:sp>
      <p:sp>
        <p:nvSpPr>
          <p:cNvPr id="47107" name="Rectangle 2">
            <a:extLst>
              <a:ext uri="{FF2B5EF4-FFF2-40B4-BE49-F238E27FC236}">
                <a16:creationId xmlns:a16="http://schemas.microsoft.com/office/drawing/2014/main" id="{119F505B-EAEC-0538-BED8-FB0CEA6E1ED4}"/>
              </a:ext>
            </a:extLst>
          </p:cNvPr>
          <p:cNvSpPr>
            <a:spLocks noGrp="1" noRot="1" noChangeAspect="1" noChangeArrowheads="1" noTextEdit="1"/>
          </p:cNvSpPr>
          <p:nvPr>
            <p:ph type="sldImg"/>
          </p:nvPr>
        </p:nvSpPr>
        <p:spPr>
          <a:xfrm>
            <a:off x="685800" y="1143000"/>
            <a:ext cx="5486400" cy="3086100"/>
          </a:xfrm>
          <a:ln/>
        </p:spPr>
      </p:sp>
      <p:sp>
        <p:nvSpPr>
          <p:cNvPr id="47108" name="Rectangle 3">
            <a:extLst>
              <a:ext uri="{FF2B5EF4-FFF2-40B4-BE49-F238E27FC236}">
                <a16:creationId xmlns:a16="http://schemas.microsoft.com/office/drawing/2014/main" id="{B738BE4B-8C89-A7BD-D012-643DE015C7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r>
              <a:rPr lang="ja-JP" altLang="en-US">
                <a:latin typeface="Century" panose="02040604050505020304" pitchFamily="18" charset="0"/>
                <a:ea typeface="ＭＳ 明朝" panose="02020609040205080304" pitchFamily="17" charset="-128"/>
              </a:rPr>
              <a:t>◇</a:t>
            </a:r>
            <a:r>
              <a:rPr lang="ja-JP" altLang="en-US">
                <a:latin typeface="ＭＳ Ｐゴシック" panose="020B0600070205080204" pitchFamily="50" charset="-128"/>
                <a:ea typeface="ＭＳ 明朝" panose="02020609040205080304" pitchFamily="17" charset="-128"/>
              </a:rPr>
              <a:t>    </a:t>
            </a:r>
            <a:r>
              <a:rPr lang="ja-JP" altLang="en-US">
                <a:latin typeface="Century" panose="02040604050505020304" pitchFamily="18" charset="0"/>
                <a:ea typeface="ＭＳ 明朝" panose="02020609040205080304" pitchFamily="17" charset="-128"/>
              </a:rPr>
              <a:t>正常な脳とアルコール（シンナー）で縮んだ脳（スライド）</a:t>
            </a:r>
          </a:p>
          <a:p>
            <a:pPr algn="just" eaLnBrk="1" hangingPunct="1">
              <a:spcBef>
                <a:spcPct val="0"/>
              </a:spcBef>
            </a:pPr>
            <a:r>
              <a:rPr lang="ja-JP" altLang="en-US">
                <a:latin typeface="Century" panose="02040604050505020304" pitchFamily="18" charset="0"/>
                <a:ea typeface="ＭＳ 明朝" panose="02020609040205080304" pitchFamily="17" charset="-128"/>
              </a:rPr>
              <a:t>（このスライドは文字を入れ替えればシンナーの場面でも使える）</a:t>
            </a:r>
          </a:p>
          <a:p>
            <a:pPr algn="just" eaLnBrk="1" hangingPunct="1">
              <a:spcBef>
                <a:spcPct val="0"/>
              </a:spcBef>
            </a:pPr>
            <a:r>
              <a:rPr lang="ja-JP" altLang="en-US">
                <a:latin typeface="Century" panose="02040604050505020304" pitchFamily="18" charset="0"/>
                <a:ea typeface="ＭＳ 明朝" panose="02020609040205080304" pitchFamily="17" charset="-128"/>
              </a:rPr>
              <a:t>左の脳はぎっしりと詰まっているけど、右の脳はスカスカに溶けてしまっているでしょう！こうなってしまっては「きれいだな」、「嬉しいな」、「おいしいな」と思ったり、走ったりすることが出来なくなってしまうね。</a:t>
            </a:r>
          </a:p>
          <a:p>
            <a:pPr eaLnBrk="1" hangingPunct="1">
              <a:spcBef>
                <a:spcPct val="0"/>
              </a:spcBef>
            </a:pPr>
            <a:endParaRPr lang="ja-JP" altLang="en-US">
              <a:latin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58D87A6-963C-F404-0D62-098A22B1BC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B3CED7D-C3E3-400D-8840-50F127F6AC06}" type="slidenum">
              <a:rPr lang="ja-JP" altLang="en-US" sz="1100">
                <a:solidFill>
                  <a:srgbClr val="000000"/>
                </a:solidFill>
                <a:latin typeface="Arial" panose="020B0604020202020204" pitchFamily="34" charset="0"/>
                <a:ea typeface="ＭＳ Ｐゴシック" panose="020B0600070205080204" pitchFamily="50" charset="-128"/>
              </a:rPr>
              <a:pPr>
                <a:spcBef>
                  <a:spcPct val="0"/>
                </a:spcBef>
              </a:pPr>
              <a:t>19</a:t>
            </a:fld>
            <a:endParaRPr lang="en-US" altLang="ja-JP" sz="1100">
              <a:solidFill>
                <a:srgbClr val="000000"/>
              </a:solidFill>
              <a:latin typeface="Arial" panose="020B0604020202020204" pitchFamily="34" charset="0"/>
              <a:ea typeface="ＭＳ Ｐゴシック" panose="020B0600070205080204" pitchFamily="50" charset="-128"/>
            </a:endParaRPr>
          </a:p>
        </p:txBody>
      </p:sp>
      <p:sp>
        <p:nvSpPr>
          <p:cNvPr id="51203" name="Rectangle 2">
            <a:extLst>
              <a:ext uri="{FF2B5EF4-FFF2-40B4-BE49-F238E27FC236}">
                <a16:creationId xmlns:a16="http://schemas.microsoft.com/office/drawing/2014/main" id="{5B65563E-4864-E8CA-B5EF-4F06CAF83525}"/>
              </a:ext>
            </a:extLst>
          </p:cNvPr>
          <p:cNvSpPr>
            <a:spLocks noGrp="1" noRot="1" noChangeAspect="1" noChangeArrowheads="1" noTextEdit="1"/>
          </p:cNvSpPr>
          <p:nvPr>
            <p:ph type="sldImg"/>
          </p:nvPr>
        </p:nvSpPr>
        <p:spPr>
          <a:xfrm>
            <a:off x="685800" y="1143000"/>
            <a:ext cx="5486400" cy="3086100"/>
          </a:xfrm>
          <a:ln/>
        </p:spPr>
      </p:sp>
      <p:sp>
        <p:nvSpPr>
          <p:cNvPr id="51204" name="Rectangle 3">
            <a:extLst>
              <a:ext uri="{FF2B5EF4-FFF2-40B4-BE49-F238E27FC236}">
                <a16:creationId xmlns:a16="http://schemas.microsoft.com/office/drawing/2014/main" id="{CAAA904C-F628-64CB-8C23-434AA69595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r>
              <a:rPr lang="ja-JP" altLang="en-US">
                <a:latin typeface="Century" panose="02040604050505020304" pitchFamily="18" charset="0"/>
                <a:ea typeface="ＭＳ 明朝" panose="02020609040205080304" pitchFamily="17" charset="-128"/>
              </a:rPr>
              <a:t>◇</a:t>
            </a:r>
            <a:r>
              <a:rPr lang="ja-JP" altLang="en-US">
                <a:latin typeface="ＭＳ Ｐゴシック" panose="020B0600070205080204" pitchFamily="50" charset="-128"/>
                <a:ea typeface="ＭＳ 明朝" panose="02020609040205080304" pitchFamily="17" charset="-128"/>
              </a:rPr>
              <a:t>    </a:t>
            </a:r>
            <a:r>
              <a:rPr lang="ja-JP" altLang="en-US">
                <a:latin typeface="Century" panose="02040604050505020304" pitchFamily="18" charset="0"/>
                <a:ea typeface="ＭＳ 明朝" panose="02020609040205080304" pitchFamily="17" charset="-128"/>
              </a:rPr>
              <a:t>お酒の飲みすぎによる害（スライド）</a:t>
            </a:r>
          </a:p>
          <a:p>
            <a:pPr eaLnBrk="1" hangingPunct="1">
              <a:spcBef>
                <a:spcPct val="0"/>
              </a:spcBef>
            </a:pPr>
            <a:r>
              <a:rPr lang="ja-JP" altLang="en-US">
                <a:latin typeface="Century" panose="02040604050505020304" pitchFamily="18" charset="0"/>
                <a:ea typeface="ＭＳ 明朝" panose="02020609040205080304" pitchFamily="17" charset="-128"/>
              </a:rPr>
              <a:t>皆はまだ心臓、胃、肺や内臓など、体が出来ていないので、少しのアルコールでもこんなにたくさん悪いことが起きてしまいます。まだまだ、未成年のみんなは身体的にも精神的にも、発育・発達の段階にあります。体格だけでなく、脳や内臓など大人に比べて、大きさも働きも不十分で、抵抗力も大人並とは言えないのです。</a:t>
            </a:r>
            <a:r>
              <a:rPr lang="ja-JP" altLang="en-US">
                <a:latin typeface="ＭＳ Ｐゴシック" panose="020B0600070205080204" pitchFamily="50" charset="-128"/>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B14506A2-BC10-7DB0-1D5C-4A51B6EC6E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9300" indent="-28733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525" indent="-23018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4488" indent="-23018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6450" indent="-23018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36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08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80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52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E71EADF-E181-474B-BC90-EB70583C0CE7}" type="slidenum">
              <a:rPr lang="en-US" altLang="ja-JP">
                <a:latin typeface="Arial" panose="020B0604020202020204" pitchFamily="34" charset="0"/>
                <a:ea typeface="ＭＳ Ｐゴシック" panose="020B0600070205080204" pitchFamily="50" charset="-128"/>
              </a:rPr>
              <a:pPr>
                <a:spcBef>
                  <a:spcPct val="0"/>
                </a:spcBef>
              </a:pPr>
              <a:t>21</a:t>
            </a:fld>
            <a:endParaRPr lang="en-US" altLang="ja-JP">
              <a:latin typeface="Arial" panose="020B0604020202020204" pitchFamily="34" charset="0"/>
              <a:ea typeface="ＭＳ Ｐゴシック" panose="020B0600070205080204" pitchFamily="50" charset="-128"/>
            </a:endParaRPr>
          </a:p>
        </p:txBody>
      </p:sp>
      <p:sp>
        <p:nvSpPr>
          <p:cNvPr id="58371" name="Rectangle 2">
            <a:extLst>
              <a:ext uri="{FF2B5EF4-FFF2-40B4-BE49-F238E27FC236}">
                <a16:creationId xmlns:a16="http://schemas.microsoft.com/office/drawing/2014/main" id="{96CB8DE0-9699-E6D5-6924-4899E631E8EF}"/>
              </a:ext>
            </a:extLst>
          </p:cNvPr>
          <p:cNvSpPr>
            <a:spLocks noGrp="1" noRot="1" noChangeAspect="1" noChangeArrowheads="1" noTextEdit="1"/>
          </p:cNvSpPr>
          <p:nvPr>
            <p:ph type="sldImg"/>
          </p:nvPr>
        </p:nvSpPr>
        <p:spPr>
          <a:xfrm>
            <a:off x="685800" y="1143000"/>
            <a:ext cx="5486400" cy="3086100"/>
          </a:xfrm>
          <a:ln/>
        </p:spPr>
      </p:sp>
      <p:sp>
        <p:nvSpPr>
          <p:cNvPr id="58372" name="Rectangle 3">
            <a:extLst>
              <a:ext uri="{FF2B5EF4-FFF2-40B4-BE49-F238E27FC236}">
                <a16:creationId xmlns:a16="http://schemas.microsoft.com/office/drawing/2014/main" id="{F1B77990-3E02-24FC-5486-AC15A1C8B6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a:latin typeface="ＭＳ ゴシック" panose="020B0609070205080204" pitchFamily="49" charset="-128"/>
                <a:ea typeface="ＭＳ ゴシック" panose="020B0609070205080204" pitchFamily="49" charset="-128"/>
              </a:rPr>
              <a:t>＜メモ＞</a:t>
            </a:r>
            <a:endParaRPr lang="en-US" altLang="ja-JP">
              <a:latin typeface="ＭＳ ゴシック" panose="020B0609070205080204" pitchFamily="49" charset="-128"/>
              <a:ea typeface="ＭＳ ゴシック" panose="020B0609070205080204" pitchFamily="49" charset="-128"/>
            </a:endParaRPr>
          </a:p>
          <a:p>
            <a:pPr eaLnBrk="1" hangingPunct="1"/>
            <a:r>
              <a:rPr lang="ja-JP" altLang="en-US">
                <a:latin typeface="ＭＳ ゴシック" panose="020B0609070205080204" pitchFamily="49" charset="-128"/>
                <a:ea typeface="ＭＳ ゴシック" panose="020B0609070205080204" pitchFamily="49" charset="-128"/>
              </a:rPr>
              <a:t>医薬品：用法・用量の決まりがある</a:t>
            </a:r>
            <a:endParaRPr lang="en-US" altLang="ja-JP">
              <a:latin typeface="ＭＳ ゴシック" panose="020B0609070205080204" pitchFamily="49" charset="-128"/>
              <a:ea typeface="ＭＳ ゴシック" panose="020B0609070205080204" pitchFamily="49" charset="-128"/>
            </a:endParaRPr>
          </a:p>
          <a:p>
            <a:pPr eaLnBrk="1" hangingPunct="1"/>
            <a:r>
              <a:rPr lang="ja-JP" altLang="en-US">
                <a:latin typeface="ＭＳ ゴシック" panose="020B0609070205080204" pitchFamily="49" charset="-128"/>
                <a:ea typeface="ＭＳ ゴシック" panose="020B0609070205080204" pitchFamily="49" charset="-128"/>
              </a:rPr>
              <a:t>毒物及び劇物取締法：シンナー・トルエン人体使用禁止</a:t>
            </a:r>
            <a:endParaRPr lang="ja-JP" altLang="ja-JP">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799911A8-2BF4-E7F4-6672-239ADDC11B48}"/>
              </a:ext>
            </a:extLst>
          </p:cNvPr>
          <p:cNvSpPr>
            <a:spLocks noGrp="1" noRot="1" noChangeAspect="1" noChangeArrowheads="1" noTextEdit="1"/>
          </p:cNvSpPr>
          <p:nvPr>
            <p:ph type="sldImg"/>
          </p:nvPr>
        </p:nvSpPr>
        <p:spPr>
          <a:xfrm>
            <a:off x="685800" y="1143000"/>
            <a:ext cx="5486400" cy="3086100"/>
          </a:xfrm>
          <a:ln/>
        </p:spPr>
      </p:sp>
      <p:sp>
        <p:nvSpPr>
          <p:cNvPr id="60419" name="ノート プレースホルダー 2">
            <a:extLst>
              <a:ext uri="{FF2B5EF4-FFF2-40B4-BE49-F238E27FC236}">
                <a16:creationId xmlns:a16="http://schemas.microsoft.com/office/drawing/2014/main" id="{4BBBB78B-7CB3-D4E8-4950-28C53C49D93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いま乱用が禁止されている薬物には画面の様な物があり、厳しく取り締まられています。</a:t>
            </a:r>
            <a:endParaRPr lang="en-US" altLang="ja-JP"/>
          </a:p>
          <a:p>
            <a:r>
              <a:rPr lang="ja-JP" altLang="en-US"/>
              <a:t>しかし最近、病院や薬局で手に入れるお薬の乱用も問題になっています。</a:t>
            </a:r>
          </a:p>
          <a:p>
            <a:endParaRPr lang="ja-JP" altLang="en-US"/>
          </a:p>
          <a:p>
            <a:endParaRPr lang="ja-JP" altLang="en-US"/>
          </a:p>
        </p:txBody>
      </p:sp>
      <p:sp>
        <p:nvSpPr>
          <p:cNvPr id="60420" name="スライド番号プレースホルダー 3">
            <a:extLst>
              <a:ext uri="{FF2B5EF4-FFF2-40B4-BE49-F238E27FC236}">
                <a16:creationId xmlns:a16="http://schemas.microsoft.com/office/drawing/2014/main" id="{752B3DBF-0490-E749-A873-5A8DC513912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B1C55FE-EF03-4315-B4DD-AEED0F6CD62E}" type="slidenum">
              <a:rPr lang="ja-JP" altLang="en-US" sz="1300">
                <a:ea typeface="ＭＳ Ｐゴシック" panose="020B0600070205080204" pitchFamily="50" charset="-128"/>
              </a:rPr>
              <a:pPr>
                <a:spcBef>
                  <a:spcPct val="0"/>
                </a:spcBef>
              </a:pPr>
              <a:t>22</a:t>
            </a:fld>
            <a:endParaRPr lang="ja-JP" altLang="en-US" sz="1300">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D55A740-1138-6638-CB36-F0676EF35A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A7DA49F-382E-4702-8BE1-9A8AD9C78F6C}" type="slidenum">
              <a:rPr lang="ja-JP" altLang="en-US" sz="1100">
                <a:latin typeface="Arial" panose="020B0604020202020204" pitchFamily="34" charset="0"/>
                <a:ea typeface="ＭＳ Ｐゴシック" panose="020B0600070205080204" pitchFamily="50" charset="-128"/>
              </a:rPr>
              <a:pPr>
                <a:spcBef>
                  <a:spcPct val="0"/>
                </a:spcBef>
              </a:pPr>
              <a:t>23</a:t>
            </a:fld>
            <a:endParaRPr lang="en-US" altLang="ja-JP" sz="1100">
              <a:latin typeface="Arial" panose="020B0604020202020204" pitchFamily="34" charset="0"/>
              <a:ea typeface="ＭＳ Ｐゴシック" panose="020B0600070205080204" pitchFamily="50" charset="-128"/>
            </a:endParaRPr>
          </a:p>
        </p:txBody>
      </p:sp>
      <p:sp>
        <p:nvSpPr>
          <p:cNvPr id="62467" name="Rectangle 2">
            <a:extLst>
              <a:ext uri="{FF2B5EF4-FFF2-40B4-BE49-F238E27FC236}">
                <a16:creationId xmlns:a16="http://schemas.microsoft.com/office/drawing/2014/main" id="{9CD6B0FE-853A-E8BF-06C2-F903E460478A}"/>
              </a:ext>
            </a:extLst>
          </p:cNvPr>
          <p:cNvSpPr>
            <a:spLocks noGrp="1" noRot="1" noChangeAspect="1" noChangeArrowheads="1" noTextEdit="1"/>
          </p:cNvSpPr>
          <p:nvPr>
            <p:ph type="sldImg"/>
          </p:nvPr>
        </p:nvSpPr>
        <p:spPr>
          <a:xfrm>
            <a:off x="685800" y="1143000"/>
            <a:ext cx="5486400" cy="3086100"/>
          </a:xfrm>
          <a:ln/>
        </p:spPr>
      </p:sp>
      <p:sp>
        <p:nvSpPr>
          <p:cNvPr id="62468" name="Rectangle 3">
            <a:extLst>
              <a:ext uri="{FF2B5EF4-FFF2-40B4-BE49-F238E27FC236}">
                <a16:creationId xmlns:a16="http://schemas.microsoft.com/office/drawing/2014/main" id="{DC2592F2-9CC7-28CF-4D3A-DB9A45CE10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ja-JP" altLang="en-US">
                <a:latin typeface="ＭＳ Ｐゴシック" panose="020B0600070205080204" pitchFamily="50" charset="-128"/>
              </a:rPr>
              <a:t>○さて、今日は薬物の一つ一つについて、詳細な説明はしません。</a:t>
            </a:r>
          </a:p>
          <a:p>
            <a:pPr eaLnBrk="1" hangingPunct="1">
              <a:spcBef>
                <a:spcPct val="0"/>
              </a:spcBef>
            </a:pPr>
            <a:r>
              <a:rPr lang="ja-JP" altLang="en-US">
                <a:latin typeface="ＭＳ Ｐゴシック" panose="020B0600070205080204" pitchFamily="50" charset="-128"/>
              </a:rPr>
              <a:t>○薬物の化学的な知識に詳しくなることと、薬物の恐ろしさを知ることは別だからです。</a:t>
            </a:r>
          </a:p>
          <a:p>
            <a:pPr eaLnBrk="1" hangingPunct="1">
              <a:spcBef>
                <a:spcPct val="0"/>
              </a:spcBef>
            </a:pPr>
            <a:r>
              <a:rPr lang="ja-JP" altLang="en-US">
                <a:latin typeface="ＭＳ Ｐゴシック" panose="020B0600070205080204" pitchFamily="50" charset="-128"/>
              </a:rPr>
              <a:t>○画面のように、大きくまとめてみました。</a:t>
            </a:r>
          </a:p>
          <a:p>
            <a:pPr eaLnBrk="1" hangingPunct="1">
              <a:spcBef>
                <a:spcPct val="0"/>
              </a:spcBef>
            </a:pPr>
            <a:r>
              <a:rPr lang="ja-JP" altLang="en-US">
                <a:latin typeface="ＭＳ Ｐゴシック" panose="020B0600070205080204" pitchFamily="50" charset="-128"/>
              </a:rPr>
              <a:t>○さて、この画面に集められているのは、異常に興奮させるドラッグです。</a:t>
            </a:r>
          </a:p>
          <a:p>
            <a:pPr eaLnBrk="1" hangingPunct="1">
              <a:spcBef>
                <a:spcPct val="0"/>
              </a:spcBef>
            </a:pPr>
            <a:r>
              <a:rPr lang="ja-JP" altLang="en-US">
                <a:latin typeface="ＭＳ Ｐゴシック" panose="020B0600070205080204" pitchFamily="50" charset="-128"/>
              </a:rPr>
              <a:t>　クスリが効いている間は、食べなくても、眠らなくても、興奮状態のままとなります。</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sz="1200" b="0" dirty="0"/>
          </a:p>
          <a:p>
            <a:r>
              <a:rPr kumimoji="1" lang="en-US" altLang="ja-JP" b="0" dirty="0"/>
              <a:t>T2</a:t>
            </a:r>
            <a:r>
              <a:rPr kumimoji="1" lang="ja-JP" altLang="en-US" b="0" dirty="0"/>
              <a:t>：そこで、今日は、皆さんと一緒に、薬物乱用防止について考えていきたいと思います。</a:t>
            </a:r>
            <a:endParaRPr kumimoji="1" lang="en-US" altLang="ja-JP" b="0" dirty="0"/>
          </a:p>
          <a:p>
            <a:r>
              <a:rPr kumimoji="1" lang="ja-JP" altLang="en-US" b="0" dirty="0"/>
              <a:t>まず最初に、体や社会に与える影響についてです。</a:t>
            </a:r>
            <a:endParaRPr kumimoji="1" lang="en-US" altLang="ja-JP" b="0" dirty="0"/>
          </a:p>
          <a:p>
            <a:endParaRPr kumimoji="1" lang="en-US" altLang="ja-JP" b="1" dirty="0"/>
          </a:p>
        </p:txBody>
      </p:sp>
      <p:sp>
        <p:nvSpPr>
          <p:cNvPr id="4" name="スライド番号プレースホルダー 3"/>
          <p:cNvSpPr>
            <a:spLocks noGrp="1"/>
          </p:cNvSpPr>
          <p:nvPr>
            <p:ph type="sldNum" sz="quarter" idx="10"/>
          </p:nvPr>
        </p:nvSpPr>
        <p:spPr/>
        <p:txBody>
          <a:bodyPr/>
          <a:lstStyle/>
          <a:p>
            <a:fld id="{D11F38C3-421B-49DB-95F3-97614C117EA8}"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277148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effectLst/>
                <a:latin typeface="+mn-lt"/>
                <a:ea typeface="+mn-ea"/>
                <a:cs typeface="+mn-cs"/>
              </a:rPr>
              <a:t>生徒に対して、</a:t>
            </a:r>
            <a:r>
              <a:rPr kumimoji="1" lang="en-US" altLang="ja-JP" sz="1200" b="1" kern="1200" dirty="0">
                <a:solidFill>
                  <a:schemeClr val="tx1"/>
                </a:solidFill>
                <a:effectLst/>
                <a:latin typeface="+mn-lt"/>
                <a:ea typeface="+mn-ea"/>
                <a:cs typeface="+mn-cs"/>
              </a:rPr>
              <a:t>T1</a:t>
            </a:r>
            <a:r>
              <a:rPr kumimoji="1" lang="ja-JP" altLang="en-US" sz="1200" b="1" kern="1200" dirty="0">
                <a:solidFill>
                  <a:schemeClr val="tx1"/>
                </a:solidFill>
                <a:effectLst/>
                <a:latin typeface="+mn-lt"/>
                <a:ea typeface="+mn-ea"/>
                <a:cs typeface="+mn-cs"/>
              </a:rPr>
              <a:t>（担任等</a:t>
            </a:r>
            <a:r>
              <a:rPr kumimoji="1" lang="en-US" altLang="ja-JP" sz="1200" b="1" kern="1200" dirty="0">
                <a:solidFill>
                  <a:schemeClr val="tx1"/>
                </a:solidFill>
                <a:effectLst/>
                <a:latin typeface="+mn-lt"/>
                <a:ea typeface="+mn-ea"/>
                <a:cs typeface="+mn-cs"/>
              </a:rPr>
              <a:t>)</a:t>
            </a:r>
            <a:r>
              <a:rPr kumimoji="1" lang="ja-JP" altLang="en-US" sz="1200" b="1" kern="1200" dirty="0">
                <a:solidFill>
                  <a:schemeClr val="tx1"/>
                </a:solidFill>
                <a:effectLst/>
                <a:latin typeface="+mn-lt"/>
                <a:ea typeface="+mn-ea"/>
                <a:cs typeface="+mn-cs"/>
              </a:rPr>
              <a:t>がクイズ</a:t>
            </a:r>
            <a:r>
              <a:rPr kumimoji="1" lang="ja-JP" altLang="ja-JP" sz="1200" b="1" kern="1200" dirty="0">
                <a:solidFill>
                  <a:schemeClr val="tx1"/>
                </a:solidFill>
                <a:effectLst/>
                <a:latin typeface="+mn-lt"/>
                <a:ea typeface="+mn-ea"/>
                <a:cs typeface="+mn-cs"/>
              </a:rPr>
              <a:t>形式で問いかけし、</a:t>
            </a:r>
            <a:r>
              <a:rPr kumimoji="1" lang="en-US" altLang="ja-JP" sz="1200" b="1" kern="1200" dirty="0">
                <a:solidFill>
                  <a:schemeClr val="tx1"/>
                </a:solidFill>
                <a:effectLst/>
                <a:latin typeface="+mn-lt"/>
                <a:ea typeface="+mn-ea"/>
                <a:cs typeface="+mn-cs"/>
              </a:rPr>
              <a:t>T2</a:t>
            </a:r>
            <a:r>
              <a:rPr kumimoji="1" lang="ja-JP" altLang="en-US" sz="1200" b="1" kern="1200" dirty="0">
                <a:solidFill>
                  <a:schemeClr val="tx1"/>
                </a:solidFill>
                <a:effectLst/>
                <a:latin typeface="+mn-lt"/>
                <a:ea typeface="+mn-ea"/>
                <a:cs typeface="+mn-cs"/>
              </a:rPr>
              <a:t>（薬剤師）が</a:t>
            </a:r>
            <a:r>
              <a:rPr kumimoji="1" lang="ja-JP" altLang="ja-JP" sz="1200" b="1" kern="1200" dirty="0">
                <a:solidFill>
                  <a:schemeClr val="tx1"/>
                </a:solidFill>
                <a:effectLst/>
                <a:latin typeface="+mn-lt"/>
                <a:ea typeface="+mn-ea"/>
                <a:cs typeface="+mn-cs"/>
              </a:rPr>
              <a:t>解説といった形で展開します。</a:t>
            </a:r>
          </a:p>
          <a:p>
            <a:r>
              <a:rPr lang="ja-JP" altLang="en-US" b="1" dirty="0"/>
              <a:t>乱用の定義については、喘息やてんかんなどの子ども達が、クスリを飲むこと＝乱用と間違われないように、治療目的の使用は乱用ではないことを触れ、差別されないように注意しましょう。</a:t>
            </a:r>
            <a:endParaRPr lang="en-US" altLang="ja-JP" b="1"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sz="12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T1:</a:t>
            </a:r>
            <a:r>
              <a:rPr lang="ja-JP" altLang="en-US" dirty="0">
                <a:latin typeface="+mn-ea"/>
                <a:ea typeface="+mn-ea"/>
              </a:rPr>
              <a:t>まずは皆さんに質問です。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「一回試すだけなら薬物乱用には当たらないから大丈夫？」どうでしょうか。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小学校</a:t>
            </a:r>
            <a:r>
              <a:rPr lang="en-US" altLang="ja-JP" dirty="0">
                <a:latin typeface="+mn-ea"/>
                <a:ea typeface="+mn-ea"/>
              </a:rPr>
              <a:t>6</a:t>
            </a:r>
            <a:r>
              <a:rPr lang="ja-JP" altLang="en-US" dirty="0">
                <a:latin typeface="+mn-ea"/>
                <a:ea typeface="+mn-ea"/>
              </a:rPr>
              <a:t>年生の時に、体育の保健授業で習った内容ですが、覚えていますか？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○と思う人はパーを、</a:t>
            </a:r>
            <a:r>
              <a:rPr lang="en-US" altLang="ja-JP" dirty="0">
                <a:latin typeface="+mn-ea"/>
                <a:ea typeface="+mn-ea"/>
              </a:rPr>
              <a:t>×</a:t>
            </a:r>
            <a:r>
              <a:rPr lang="ja-JP" altLang="en-US" dirty="0">
                <a:latin typeface="+mn-ea"/>
                <a:ea typeface="+mn-ea"/>
              </a:rPr>
              <a:t>と思う人はグーにしてください。</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（様子を見て：○○の方が多いようですね。おっ、みんな○○ですね。など）</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はい、ありがとう、下していいですよ。では、○○先生、答えをお願いします。</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T2:</a:t>
            </a:r>
            <a:r>
              <a:rPr lang="ja-JP" altLang="en-US" dirty="0">
                <a:latin typeface="+mn-ea"/>
                <a:ea typeface="+mn-ea"/>
              </a:rPr>
              <a:t>正解は・・★・・</a:t>
            </a:r>
            <a:r>
              <a:rPr lang="en-US" altLang="ja-JP" dirty="0">
                <a:latin typeface="+mn-ea"/>
                <a:ea typeface="+mn-ea"/>
              </a:rPr>
              <a:t>×</a:t>
            </a:r>
            <a:r>
              <a:rPr lang="ja-JP" altLang="en-US" dirty="0">
                <a:latin typeface="+mn-ea"/>
                <a:ea typeface="+mn-ea"/>
              </a:rPr>
              <a:t>です。グーの人正解ですね。</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薬物乱用とは、間違った目的で薬物を使用することをいいます。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例えば、医薬品は病気を治す・治療の為に決まった飲み方するのが正しい目的です。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それ以外の間違った使用はすべて乱用になります。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例えば、自己判断で量や回数をふやしてしまうと、それがきっかけで予想もしない副作用が出たり、</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薬に頼らなくてはいられなくなることがあります。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もちろん、必要でないのに、遊びで医薬品を飲む使うことも乱用です。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医薬品以外の化学物質、薬物の乱用には、保健で習った薄め液として使われているシンナーや、</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危険ドラッグ、麻薬や覚せい剤などがあり、これらは乱用薬物と呼ばれています。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n-ea"/>
                <a:ea typeface="+mn-ea"/>
              </a:rPr>
              <a:t>薬物を不正な、間違った目的で使うことは、</a:t>
            </a:r>
            <a:r>
              <a:rPr lang="en-US" altLang="ja-JP" dirty="0">
                <a:latin typeface="+mn-ea"/>
                <a:ea typeface="+mn-ea"/>
              </a:rPr>
              <a:t>1</a:t>
            </a:r>
            <a:r>
              <a:rPr lang="ja-JP" altLang="en-US" dirty="0">
                <a:latin typeface="+mn-ea"/>
                <a:ea typeface="+mn-ea"/>
              </a:rPr>
              <a:t>回でも乱用になります。</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kern="1200" dirty="0">
              <a:solidFill>
                <a:schemeClr val="tx1"/>
              </a:solidFill>
              <a:effectLst/>
              <a:latin typeface="+mn-lt"/>
              <a:ea typeface="+mn-ea"/>
              <a:cs typeface="+mn-cs"/>
            </a:endParaRPr>
          </a:p>
          <a:p>
            <a:endParaRPr lang="en-US" altLang="ja-JP"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616876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T2</a:t>
            </a:r>
            <a:r>
              <a:rPr lang="ja-JP" altLang="en-US" dirty="0">
                <a:latin typeface="+mn-ea"/>
                <a:ea typeface="+mn-ea"/>
              </a:rPr>
              <a:t>：</a:t>
            </a:r>
            <a:r>
              <a:rPr lang="ja-JP" altLang="en-US" dirty="0"/>
              <a:t>先ほど、副作用と言いましたが、薬は体の中で、色々な効果を発揮します。</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薬物の中には、乱用すると、頭の脳の中で出血したり、心臓が止まることがあります。</a:t>
            </a:r>
            <a:endParaRPr lang="en-US" altLang="ja-JP" dirty="0"/>
          </a:p>
          <a:p>
            <a:r>
              <a:rPr lang="ja-JP" altLang="en-US" dirty="0">
                <a:effectLst/>
              </a:rPr>
              <a:t>心臓が止まったらどうなりますか？もちろん生きていけません。</a:t>
            </a:r>
            <a:endParaRPr lang="en-US" altLang="ja-JP" dirty="0">
              <a:effectLst/>
            </a:endParaRPr>
          </a:p>
          <a:p>
            <a:r>
              <a:rPr lang="ja-JP" altLang="en-US" dirty="0">
                <a:effectLst/>
              </a:rPr>
              <a:t>頭の中で出血すると、呼吸が停止して死亡することがあります。</a:t>
            </a:r>
            <a:endParaRPr lang="en-US" altLang="ja-JP"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effectLst/>
              </a:rPr>
              <a:t>★最近、薬物の乱用が原因で、救急車で病院に運ばれる事件がたくさんあります。</a:t>
            </a:r>
            <a:endParaRPr lang="en-US" altLang="ja-JP"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effectLst/>
              </a:rPr>
              <a:t>特に、危険ドラッグが原因と言われている人だけでも、５年間半で５５００人もいました。</a:t>
            </a:r>
            <a:endParaRPr lang="en-US" altLang="ja-JP"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effectLst/>
              </a:rPr>
              <a:t>他に、覚せい剤や大麻、麻薬などを含めると、もっともっとたくさんの人が病院に運ばれています。</a:t>
            </a:r>
            <a:endParaRPr lang="en-US" altLang="ja-JP"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effectLst/>
              </a:rPr>
              <a:t>薬物の乱用では、吐いたり、暴れたりするだけではなく、倒れて意識をうしなったり、息がとまったりと、一回使っただけでも、死んでしまうこともあるのです。</a:t>
            </a:r>
            <a:endParaRPr lang="en-US" altLang="ja-JP" dirty="0">
              <a:effectLst/>
            </a:endParaRPr>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320341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1300" y="798513"/>
            <a:ext cx="7097713" cy="3992562"/>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T2</a:t>
            </a:r>
            <a:r>
              <a:rPr lang="ja-JP" altLang="en-US" dirty="0">
                <a:latin typeface="+mn-ea"/>
                <a:ea typeface="+mn-ea"/>
              </a:rPr>
              <a:t>：</a:t>
            </a:r>
            <a:r>
              <a:rPr kumimoji="1" lang="ja-JP" altLang="en-US" dirty="0"/>
              <a:t>テレビなどで、薬物乱用についてのニュースを見たことはありますか？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乱用で捕まった人の中には、一見、外見はあまり変わらない人もいます。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しかし、体の中では、のどや肺、肝臓や腎臓、目の奥などの組織が傷ついて出血します。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うなると、体の中に酸素がうまく取り入れられなくなって疲れやすくなったり、肝臓や腎臓の働きが悪くなってだんだん肌の色がどす黒くなってきたり、頭の回転が鈍くなったり、失明したり、脳内出血を起こしたりします。</a:t>
            </a:r>
            <a:endParaRPr kumimoji="1" lang="en-US" altLang="ja-JP" dirty="0"/>
          </a:p>
        </p:txBody>
      </p:sp>
      <p:sp>
        <p:nvSpPr>
          <p:cNvPr id="4" name="スライド番号プレースホルダー 3"/>
          <p:cNvSpPr>
            <a:spLocks noGrp="1"/>
          </p:cNvSpPr>
          <p:nvPr>
            <p:ph type="sldNum" sz="quarter" idx="10"/>
          </p:nvPr>
        </p:nvSpPr>
        <p:spPr/>
        <p:txBody>
          <a:bodyPr/>
          <a:lstStyle/>
          <a:p>
            <a:fld id="{216455D2-10CD-4BFF-B234-42E464DD14F4}"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037408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依存についての設問。</a:t>
            </a:r>
            <a:r>
              <a:rPr kumimoji="1" lang="ja-JP" altLang="en-US" sz="1200" b="1" kern="1200" dirty="0">
                <a:solidFill>
                  <a:schemeClr val="tx1"/>
                </a:solidFill>
                <a:effectLst/>
                <a:latin typeface="+mn-lt"/>
                <a:ea typeface="+mn-ea"/>
                <a:cs typeface="+mn-cs"/>
              </a:rPr>
              <a:t>生徒に対して、</a:t>
            </a:r>
            <a:r>
              <a:rPr kumimoji="1" lang="en-US" altLang="ja-JP" sz="1200" b="1" kern="1200" dirty="0">
                <a:solidFill>
                  <a:schemeClr val="tx1"/>
                </a:solidFill>
                <a:effectLst/>
                <a:latin typeface="+mn-lt"/>
                <a:ea typeface="+mn-ea"/>
                <a:cs typeface="+mn-cs"/>
              </a:rPr>
              <a:t>T1</a:t>
            </a:r>
            <a:r>
              <a:rPr kumimoji="1" lang="ja-JP" altLang="en-US" sz="1200" b="1" kern="1200" dirty="0">
                <a:solidFill>
                  <a:schemeClr val="tx1"/>
                </a:solidFill>
                <a:effectLst/>
                <a:latin typeface="+mn-lt"/>
                <a:ea typeface="+mn-ea"/>
                <a:cs typeface="+mn-cs"/>
              </a:rPr>
              <a:t>（担任等</a:t>
            </a:r>
            <a:r>
              <a:rPr kumimoji="1" lang="en-US" altLang="ja-JP" sz="1200" b="1" kern="1200" dirty="0">
                <a:solidFill>
                  <a:schemeClr val="tx1"/>
                </a:solidFill>
                <a:effectLst/>
                <a:latin typeface="+mn-lt"/>
                <a:ea typeface="+mn-ea"/>
                <a:cs typeface="+mn-cs"/>
              </a:rPr>
              <a:t>)</a:t>
            </a:r>
            <a:r>
              <a:rPr kumimoji="1" lang="ja-JP" altLang="en-US" sz="1200" b="1" kern="1200" dirty="0">
                <a:solidFill>
                  <a:schemeClr val="tx1"/>
                </a:solidFill>
                <a:effectLst/>
                <a:latin typeface="+mn-lt"/>
                <a:ea typeface="+mn-ea"/>
                <a:cs typeface="+mn-cs"/>
              </a:rPr>
              <a:t>がクイズ</a:t>
            </a:r>
            <a:r>
              <a:rPr kumimoji="1" lang="ja-JP" altLang="ja-JP" sz="1200" b="1" kern="1200" dirty="0">
                <a:solidFill>
                  <a:schemeClr val="tx1"/>
                </a:solidFill>
                <a:effectLst/>
                <a:latin typeface="+mn-lt"/>
                <a:ea typeface="+mn-ea"/>
                <a:cs typeface="+mn-cs"/>
              </a:rPr>
              <a:t>形式で問いかけし、</a:t>
            </a:r>
            <a:r>
              <a:rPr kumimoji="1" lang="en-US" altLang="ja-JP" sz="1200" b="1" kern="1200" dirty="0">
                <a:solidFill>
                  <a:schemeClr val="tx1"/>
                </a:solidFill>
                <a:effectLst/>
                <a:latin typeface="+mn-lt"/>
                <a:ea typeface="+mn-ea"/>
                <a:cs typeface="+mn-cs"/>
              </a:rPr>
              <a:t>T2</a:t>
            </a:r>
            <a:r>
              <a:rPr kumimoji="1" lang="ja-JP" altLang="en-US" sz="1200" b="1" kern="1200" dirty="0">
                <a:solidFill>
                  <a:schemeClr val="tx1"/>
                </a:solidFill>
                <a:effectLst/>
                <a:latin typeface="+mn-lt"/>
                <a:ea typeface="+mn-ea"/>
                <a:cs typeface="+mn-cs"/>
              </a:rPr>
              <a:t>（薬剤師）が</a:t>
            </a:r>
            <a:r>
              <a:rPr kumimoji="1" lang="ja-JP" altLang="ja-JP" sz="1200" b="1" kern="1200" dirty="0">
                <a:solidFill>
                  <a:schemeClr val="tx1"/>
                </a:solidFill>
                <a:effectLst/>
                <a:latin typeface="+mn-lt"/>
                <a:ea typeface="+mn-ea"/>
                <a:cs typeface="+mn-cs"/>
              </a:rPr>
              <a:t>解説といった形で展開します。</a:t>
            </a:r>
            <a:r>
              <a:rPr kumimoji="1" lang="ja-JP" altLang="en-US" b="1" dirty="0"/>
              <a:t>少しなら、</a:t>
            </a:r>
            <a:r>
              <a:rPr kumimoji="1" lang="en-US" altLang="ja-JP" b="1" dirty="0"/>
              <a:t>1</a:t>
            </a:r>
            <a:r>
              <a:rPr kumimoji="1" lang="ja-JP" altLang="en-US" b="1" dirty="0"/>
              <a:t>回なら、という軽い気持ちは禁物なので、量の問題ではなく、やめられなくなる作用があることを伝えます。</a:t>
            </a:r>
            <a:endParaRPr kumimoji="1" lang="en-US" altLang="ja-JP" b="1"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a:t>
            </a:r>
            <a:r>
              <a:rPr lang="ja-JP" altLang="en-US" dirty="0">
                <a:latin typeface="+mn-ea"/>
                <a:ea typeface="+mn-ea"/>
              </a:rPr>
              <a:t>１：</a:t>
            </a:r>
            <a:r>
              <a:rPr kumimoji="1" lang="ja-JP" altLang="en-US" dirty="0"/>
              <a:t>薬物が身体に与える影響、分かりましたか？</a:t>
            </a:r>
            <a:endParaRPr kumimoji="1" lang="en-US" altLang="ja-JP" dirty="0"/>
          </a:p>
          <a:p>
            <a:r>
              <a:rPr kumimoji="1" lang="ja-JP" altLang="en-US" dirty="0"/>
              <a:t>では、またみんなに問題です。</a:t>
            </a:r>
            <a:endParaRPr kumimoji="1" lang="en-US" altLang="ja-JP" dirty="0"/>
          </a:p>
          <a:p>
            <a:r>
              <a:rPr kumimoji="1" lang="ja-JP" altLang="en-US" dirty="0"/>
              <a:t>「危険ドラッグや覚せい剤、大麻などの乱用薬物は、使う量が少なければいつでもやめられる」さあ、どう思いますか？　</a:t>
            </a:r>
            <a:r>
              <a:rPr lang="ja-JP" altLang="en-US" dirty="0">
                <a:latin typeface="+mn-ea"/>
                <a:ea typeface="+mn-ea"/>
              </a:rPr>
              <a:t>では、まず全員手を挙げてください。○だと思う人は手を下して、</a:t>
            </a:r>
            <a:r>
              <a:rPr lang="en-US" altLang="ja-JP" dirty="0">
                <a:latin typeface="+mn-ea"/>
                <a:ea typeface="+mn-ea"/>
              </a:rPr>
              <a:t>×</a:t>
            </a:r>
            <a:r>
              <a:rPr lang="ja-JP" altLang="en-US" dirty="0">
                <a:latin typeface="+mn-ea"/>
                <a:ea typeface="+mn-ea"/>
              </a:rPr>
              <a:t>だと思う人はそのままにしてください。</a:t>
            </a:r>
            <a:r>
              <a:rPr kumimoji="1" lang="ja-JP" altLang="en-US" dirty="0"/>
              <a:t>問いかけ　</a:t>
            </a:r>
            <a:endParaRPr kumimoji="1" lang="en-US" altLang="ja-JP" dirty="0"/>
          </a:p>
          <a:p>
            <a:r>
              <a:rPr kumimoji="1" lang="en-US" altLang="ja-JP" dirty="0"/>
              <a:t>T2</a:t>
            </a:r>
            <a:r>
              <a:rPr kumimoji="1" lang="ja-JP" altLang="en-US" dirty="0"/>
              <a:t>：正解は★・・・・</a:t>
            </a:r>
            <a:r>
              <a:rPr kumimoji="1" lang="en-US" altLang="ja-JP" dirty="0"/>
              <a:t>×</a:t>
            </a:r>
            <a:r>
              <a:rPr kumimoji="1" lang="ja-JP" altLang="en-US" dirty="0"/>
              <a:t>です！</a:t>
            </a:r>
            <a:endParaRPr kumimoji="1" lang="en-US" altLang="ja-JP" dirty="0"/>
          </a:p>
          <a:p>
            <a:r>
              <a:rPr kumimoji="1" lang="ja-JP" altLang="en-US" dirty="0"/>
              <a:t>クスリは神経に働いて異常に興奮させたり、頭をクラクラさせたりしますが、その働きが終わると今度は気分が悪くなったり、だるくなったり、イライラしてしまい、そこから逃れるために、またクスリを使いたくなります。この様な状態を「薬物依存」と言います。</a:t>
            </a:r>
            <a:endParaRPr kumimoji="1" lang="en-US" altLang="ja-JP" dirty="0"/>
          </a:p>
          <a:p>
            <a:r>
              <a:rPr kumimoji="1" lang="ja-JP" altLang="en-US" dirty="0"/>
              <a:t>乱用薬物が持っている、やめたくてもやめられなくなるといった恐い作用は量とは関係なく起こります。</a:t>
            </a:r>
            <a:endParaRPr kumimoji="1" lang="en-US" altLang="ja-JP"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86795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2C28230-A5E0-75A0-B235-649215F5A510}"/>
              </a:ext>
            </a:extLst>
          </p:cNvPr>
          <p:cNvSpPr>
            <a:spLocks noGrp="1" noRot="1" noChangeAspect="1" noChangeArrowheads="1" noTextEdit="1"/>
          </p:cNvSpPr>
          <p:nvPr>
            <p:ph type="sldImg"/>
          </p:nvPr>
        </p:nvSpPr>
        <p:spPr>
          <a:xfrm>
            <a:off x="104775" y="750888"/>
            <a:ext cx="6680200" cy="3759200"/>
          </a:xfrm>
          <a:solidFill>
            <a:srgbClr val="FFFFFF"/>
          </a:solidFill>
          <a:ln/>
        </p:spPr>
      </p:sp>
      <p:sp>
        <p:nvSpPr>
          <p:cNvPr id="17411" name="Rectangle 3">
            <a:extLst>
              <a:ext uri="{FF2B5EF4-FFF2-40B4-BE49-F238E27FC236}">
                <a16:creationId xmlns:a16="http://schemas.microsoft.com/office/drawing/2014/main" id="{6D301B34-6D83-ECF1-4018-9A27B30681FB}"/>
              </a:ext>
            </a:extLst>
          </p:cNvPr>
          <p:cNvSpPr>
            <a:spLocks noGrp="1" noChangeArrowheads="1"/>
          </p:cNvSpPr>
          <p:nvPr>
            <p:ph type="body" idx="1"/>
          </p:nvPr>
        </p:nvSpPr>
        <p:spPr>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ja-JP" altLang="en-US">
                <a:latin typeface="ＭＳ ゴシック" panose="020B0609070205080204" pitchFamily="49" charset="-128"/>
                <a:ea typeface="ＭＳ ゴシック" panose="020B0609070205080204" pitchFamily="49" charset="-128"/>
              </a:rPr>
              <a:t>皆さんは、「薬物乱用」という言葉を聞くことが多いと思いますが、どういう意味なのか、わかりますか？</a:t>
            </a:r>
          </a:p>
          <a:p>
            <a:pPr eaLnBrk="1" hangingPunct="1">
              <a:spcBef>
                <a:spcPct val="0"/>
              </a:spcBef>
            </a:pPr>
            <a:endParaRPr lang="ja-JP" altLang="en-US">
              <a:latin typeface="ＭＳ ゴシック" panose="020B0609070205080204" pitchFamily="49" charset="-128"/>
              <a:ea typeface="ＭＳ ゴシック" panose="020B0609070205080204" pitchFamily="49" charset="-128"/>
            </a:endParaRPr>
          </a:p>
          <a:p>
            <a:pPr eaLnBrk="1" hangingPunct="1">
              <a:spcBef>
                <a:spcPct val="0"/>
              </a:spcBef>
            </a:pPr>
            <a:r>
              <a:rPr lang="ja-JP" altLang="en-US">
                <a:latin typeface="ＭＳ ゴシック" panose="020B0609070205080204" pitchFamily="49" charset="-128"/>
                <a:ea typeface="ＭＳ ゴシック" panose="020B0609070205080204" pitchFamily="49" charset="-128"/>
              </a:rPr>
              <a:t>まず、薬物とは薬、もしくは薬となる物質のことです。</a:t>
            </a:r>
          </a:p>
          <a:p>
            <a:pPr eaLnBrk="1" hangingPunct="1">
              <a:spcBef>
                <a:spcPct val="0"/>
              </a:spcBef>
            </a:pPr>
            <a:endParaRPr lang="ja-JP" altLang="en-US">
              <a:latin typeface="ＭＳ ゴシック" panose="020B0609070205080204" pitchFamily="49" charset="-128"/>
              <a:ea typeface="ＭＳ ゴシック" panose="020B0609070205080204" pitchFamily="49" charset="-128"/>
            </a:endParaRPr>
          </a:p>
          <a:p>
            <a:pPr eaLnBrk="1" hangingPunct="1">
              <a:spcBef>
                <a:spcPct val="0"/>
              </a:spcBef>
            </a:pPr>
            <a:r>
              <a:rPr lang="ja-JP" altLang="en-US">
                <a:latin typeface="ＭＳ ゴシック" panose="020B0609070205080204" pitchFamily="49" charset="-128"/>
                <a:ea typeface="ＭＳ ゴシック" panose="020B0609070205080204" pitchFamily="49" charset="-128"/>
              </a:rPr>
              <a:t>乱用とは、みだりにもちいること。みだりにとは、むやみに、わけもなく、思慮もなく、もちいること。</a:t>
            </a:r>
          </a:p>
          <a:p>
            <a:pPr eaLnBrk="1" hangingPunct="1">
              <a:spcBef>
                <a:spcPct val="0"/>
              </a:spcBef>
            </a:pPr>
            <a:endParaRPr lang="ja-JP" altLang="en-US">
              <a:latin typeface="ＭＳ ゴシック" panose="020B0609070205080204" pitchFamily="49" charset="-128"/>
              <a:ea typeface="ＭＳ ゴシック" panose="020B0609070205080204" pitchFamily="49" charset="-128"/>
            </a:endParaRPr>
          </a:p>
          <a:p>
            <a:pPr eaLnBrk="1" hangingPunct="1">
              <a:spcBef>
                <a:spcPct val="0"/>
              </a:spcBef>
            </a:pPr>
            <a:r>
              <a:rPr lang="ja-JP" altLang="en-US">
                <a:latin typeface="ＭＳ ゴシック" panose="020B0609070205080204" pitchFamily="49" charset="-128"/>
                <a:ea typeface="ＭＳ ゴシック" panose="020B0609070205080204" pitchFamily="49" charset="-128"/>
              </a:rPr>
              <a:t>すなわち、その薬の用法を無視して、勝手気侭に用いることを意味します。</a:t>
            </a:r>
          </a:p>
          <a:p>
            <a:pPr eaLnBrk="1" hangingPunct="1">
              <a:spcBef>
                <a:spcPct val="0"/>
              </a:spcBef>
            </a:pPr>
            <a:r>
              <a:rPr lang="ja-JP" altLang="en-US">
                <a:latin typeface="ＭＳ ゴシック" panose="020B0609070205080204" pitchFamily="49" charset="-128"/>
                <a:ea typeface="ＭＳ ゴシック" panose="020B0609070205080204" pitchFamily="49" charset="-128"/>
              </a:rPr>
              <a:t>（たった1回でも乱用となります。）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41300" y="798513"/>
            <a:ext cx="7097713" cy="3992562"/>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a:t>
            </a:r>
            <a:r>
              <a:rPr lang="ja-JP" altLang="en-US" dirty="0">
                <a:latin typeface="+mn-ea"/>
                <a:ea typeface="+mn-ea"/>
              </a:rPr>
              <a:t>２：</a:t>
            </a:r>
            <a:r>
              <a:rPr kumimoji="1" lang="ja-JP" altLang="ja-JP" sz="1200" kern="1200" dirty="0">
                <a:solidFill>
                  <a:schemeClr val="tx1"/>
                </a:solidFill>
                <a:effectLst/>
                <a:latin typeface="+mn-lt"/>
                <a:ea typeface="+mn-ea"/>
                <a:cs typeface="+mn-cs"/>
              </a:rPr>
              <a:t>では、</a:t>
            </a:r>
            <a:r>
              <a:rPr kumimoji="1" lang="ja-JP" altLang="en-US" sz="1200" kern="1200" dirty="0">
                <a:solidFill>
                  <a:schemeClr val="tx1"/>
                </a:solidFill>
                <a:effectLst/>
                <a:latin typeface="+mn-lt"/>
                <a:ea typeface="+mn-ea"/>
                <a:cs typeface="+mn-cs"/>
              </a:rPr>
              <a:t>次に、</a:t>
            </a:r>
            <a:r>
              <a:rPr kumimoji="1" lang="ja-JP" altLang="ja-JP" sz="1200" kern="1200" dirty="0">
                <a:solidFill>
                  <a:schemeClr val="tx1"/>
                </a:solidFill>
                <a:effectLst/>
                <a:latin typeface="+mn-lt"/>
                <a:ea typeface="+mn-ea"/>
                <a:cs typeface="+mn-cs"/>
              </a:rPr>
              <a:t>実際に、乱用者の頭の中を見てみましょう。</a:t>
            </a:r>
          </a:p>
          <a:p>
            <a:r>
              <a:rPr kumimoji="1" lang="ja-JP" altLang="ja-JP" sz="1200" kern="1200" dirty="0">
                <a:solidFill>
                  <a:schemeClr val="tx1"/>
                </a:solidFill>
                <a:effectLst/>
                <a:latin typeface="+mn-lt"/>
                <a:ea typeface="+mn-ea"/>
                <a:cs typeface="+mn-cs"/>
              </a:rPr>
              <a:t>これは、</a:t>
            </a:r>
            <a:r>
              <a:rPr kumimoji="1" lang="ja-JP" altLang="en-US" sz="1200" kern="1200" dirty="0">
                <a:solidFill>
                  <a:schemeClr val="tx1"/>
                </a:solidFill>
                <a:effectLst/>
                <a:latin typeface="+mn-lt"/>
                <a:ea typeface="+mn-ea"/>
                <a:cs typeface="+mn-cs"/>
              </a:rPr>
              <a:t>血液の流れが見える</a:t>
            </a:r>
            <a:r>
              <a:rPr kumimoji="1" lang="ja-JP" altLang="ja-JP" sz="1200" kern="1200" dirty="0">
                <a:solidFill>
                  <a:schemeClr val="tx1"/>
                </a:solidFill>
                <a:effectLst/>
                <a:latin typeface="+mn-lt"/>
                <a:ea typeface="+mn-ea"/>
                <a:cs typeface="+mn-cs"/>
              </a:rPr>
              <a:t>機械を使って、脳を上から輪切りに見たものです。</a:t>
            </a:r>
          </a:p>
          <a:p>
            <a:r>
              <a:rPr kumimoji="1" lang="ja-JP" altLang="en-US" sz="1200" kern="1200" dirty="0">
                <a:solidFill>
                  <a:schemeClr val="tx1"/>
                </a:solidFill>
                <a:effectLst/>
                <a:latin typeface="+mn-lt"/>
                <a:ea typeface="+mn-ea"/>
                <a:cs typeface="+mn-cs"/>
              </a:rPr>
              <a:t>普通の人は、脳に血液が</a:t>
            </a:r>
            <a:r>
              <a:rPr kumimoji="1" lang="ja-JP" altLang="ja-JP" sz="1200" kern="1200" dirty="0">
                <a:solidFill>
                  <a:schemeClr val="tx1"/>
                </a:solidFill>
                <a:effectLst/>
                <a:latin typeface="+mn-lt"/>
                <a:ea typeface="+mn-ea"/>
                <a:cs typeface="+mn-cs"/>
              </a:rPr>
              <a:t>流れている</a:t>
            </a:r>
            <a:r>
              <a:rPr kumimoji="1" lang="ja-JP" altLang="en-US" sz="1200" kern="1200" dirty="0">
                <a:solidFill>
                  <a:schemeClr val="tx1"/>
                </a:solidFill>
                <a:effectLst/>
                <a:latin typeface="+mn-lt"/>
                <a:ea typeface="+mn-ea"/>
                <a:cs typeface="+mn-cs"/>
              </a:rPr>
              <a:t>ので、左の図のように、</a:t>
            </a:r>
            <a:r>
              <a:rPr kumimoji="1" lang="ja-JP" altLang="ja-JP" sz="1200" kern="1200" dirty="0">
                <a:solidFill>
                  <a:schemeClr val="tx1"/>
                </a:solidFill>
                <a:effectLst/>
                <a:latin typeface="+mn-lt"/>
                <a:ea typeface="+mn-ea"/>
                <a:cs typeface="+mn-cs"/>
              </a:rPr>
              <a:t>色が黄色に</a:t>
            </a:r>
            <a:r>
              <a:rPr kumimoji="1" lang="ja-JP" altLang="en-US" sz="1200" kern="1200" dirty="0">
                <a:solidFill>
                  <a:schemeClr val="tx1"/>
                </a:solidFill>
                <a:effectLst/>
                <a:latin typeface="+mn-lt"/>
                <a:ea typeface="+mn-ea"/>
                <a:cs typeface="+mn-cs"/>
              </a:rPr>
              <a:t>見えます</a:t>
            </a:r>
            <a:r>
              <a:rPr kumimoji="1" lang="ja-JP"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ところが、覚せい剤を乱用している人の</a:t>
            </a:r>
            <a:r>
              <a:rPr kumimoji="1" lang="ja-JP" altLang="ja-JP" sz="1200" kern="1200" dirty="0">
                <a:solidFill>
                  <a:schemeClr val="tx1"/>
                </a:solidFill>
                <a:effectLst/>
                <a:latin typeface="+mn-lt"/>
                <a:ea typeface="+mn-ea"/>
                <a:cs typeface="+mn-cs"/>
              </a:rPr>
              <a:t>右の脳は</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脳にあまり血</a:t>
            </a:r>
            <a:r>
              <a:rPr kumimoji="1" lang="ja-JP" altLang="en-US" sz="1200" kern="1200" dirty="0">
                <a:solidFill>
                  <a:schemeClr val="tx1"/>
                </a:solidFill>
                <a:effectLst/>
                <a:latin typeface="+mn-lt"/>
                <a:ea typeface="+mn-ea"/>
                <a:cs typeface="+mn-cs"/>
              </a:rPr>
              <a:t>液</a:t>
            </a:r>
            <a:r>
              <a:rPr kumimoji="1" lang="ja-JP" altLang="ja-JP" sz="1200" kern="1200" dirty="0">
                <a:solidFill>
                  <a:schemeClr val="tx1"/>
                </a:solidFill>
                <a:effectLst/>
                <a:latin typeface="+mn-lt"/>
                <a:ea typeface="+mn-ea"/>
                <a:cs typeface="+mn-cs"/>
              </a:rPr>
              <a:t>が</a:t>
            </a:r>
            <a:r>
              <a:rPr kumimoji="1" lang="ja-JP" altLang="en-US" sz="1200" kern="1200" dirty="0">
                <a:solidFill>
                  <a:schemeClr val="tx1"/>
                </a:solidFill>
                <a:effectLst/>
                <a:latin typeface="+mn-lt"/>
                <a:ea typeface="+mn-ea"/>
                <a:cs typeface="+mn-cs"/>
              </a:rPr>
              <a:t>流れて</a:t>
            </a:r>
            <a:r>
              <a:rPr kumimoji="1" lang="ja-JP" altLang="ja-JP" sz="1200" kern="1200" dirty="0">
                <a:solidFill>
                  <a:schemeClr val="tx1"/>
                </a:solidFill>
                <a:effectLst/>
                <a:latin typeface="+mn-lt"/>
                <a:ea typeface="+mn-ea"/>
                <a:cs typeface="+mn-cs"/>
              </a:rPr>
              <a:t>いないの</a:t>
            </a:r>
            <a:r>
              <a:rPr kumimoji="1" lang="ja-JP" altLang="en-US" sz="1200" kern="1200" dirty="0">
                <a:solidFill>
                  <a:schemeClr val="tx1"/>
                </a:solidFill>
                <a:effectLst/>
                <a:latin typeface="+mn-lt"/>
                <a:ea typeface="+mn-ea"/>
                <a:cs typeface="+mn-cs"/>
              </a:rPr>
              <a:t>で、色がかわっているの</a:t>
            </a:r>
            <a:r>
              <a:rPr kumimoji="1" lang="ja-JP" altLang="ja-JP" sz="1200" kern="1200" dirty="0">
                <a:solidFill>
                  <a:schemeClr val="tx1"/>
                </a:solidFill>
                <a:effectLst/>
                <a:latin typeface="+mn-lt"/>
                <a:ea typeface="+mn-ea"/>
                <a:cs typeface="+mn-cs"/>
              </a:rPr>
              <a:t>がわかります。</a:t>
            </a:r>
          </a:p>
          <a:p>
            <a:r>
              <a:rPr kumimoji="1" lang="ja-JP" altLang="ja-JP" sz="1200" kern="1200" dirty="0">
                <a:solidFill>
                  <a:schemeClr val="tx1"/>
                </a:solidFill>
                <a:effectLst/>
                <a:latin typeface="+mn-lt"/>
                <a:ea typeface="+mn-ea"/>
                <a:cs typeface="+mn-cs"/>
              </a:rPr>
              <a:t>この部分は</a:t>
            </a:r>
            <a:r>
              <a:rPr kumimoji="1" lang="ja-JP" altLang="en-US" sz="1200" kern="1200" dirty="0">
                <a:solidFill>
                  <a:schemeClr val="tx1"/>
                </a:solidFill>
                <a:effectLst/>
                <a:latin typeface="+mn-lt"/>
                <a:ea typeface="+mn-ea"/>
                <a:cs typeface="+mn-cs"/>
              </a:rPr>
              <a:t>、脳の中でも学習や記憶や感情をコントロールする部分です。</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こうなってしまっては</a:t>
            </a:r>
            <a:r>
              <a:rPr kumimoji="1" lang="ja-JP" altLang="en-US" sz="1200" kern="1200" dirty="0">
                <a:solidFill>
                  <a:schemeClr val="tx1"/>
                </a:solidFill>
                <a:effectLst/>
                <a:latin typeface="+mn-lt"/>
                <a:ea typeface="+mn-ea"/>
                <a:cs typeface="+mn-cs"/>
              </a:rPr>
              <a:t>勉強どころか、</a:t>
            </a:r>
            <a:r>
              <a:rPr kumimoji="1" lang="ja-JP" altLang="ja-JP" sz="1200" kern="1200" dirty="0">
                <a:solidFill>
                  <a:schemeClr val="tx1"/>
                </a:solidFill>
                <a:effectLst/>
                <a:latin typeface="+mn-lt"/>
                <a:ea typeface="+mn-ea"/>
                <a:cs typeface="+mn-cs"/>
              </a:rPr>
              <a:t>正しい判断もできなくなってしまうし。運動能力も低下してしまいます。</a:t>
            </a:r>
          </a:p>
        </p:txBody>
      </p:sp>
      <p:sp>
        <p:nvSpPr>
          <p:cNvPr id="4" name="スライド番号プレースホルダー 3"/>
          <p:cNvSpPr>
            <a:spLocks noGrp="1"/>
          </p:cNvSpPr>
          <p:nvPr>
            <p:ph type="sldNum" sz="quarter" idx="10"/>
          </p:nvPr>
        </p:nvSpPr>
        <p:spPr/>
        <p:txBody>
          <a:bodyPr/>
          <a:lstStyle/>
          <a:p>
            <a:fld id="{216455D2-10CD-4BFF-B234-42E464DD14F4}"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56690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ea typeface="+mn-ea"/>
              </a:rPr>
              <a:t>T</a:t>
            </a:r>
            <a:r>
              <a:rPr lang="ja-JP" altLang="en-US" dirty="0">
                <a:latin typeface="+mn-ea"/>
                <a:ea typeface="+mn-ea"/>
              </a:rPr>
              <a:t>２：この様に、</a:t>
            </a:r>
            <a:r>
              <a:rPr kumimoji="1" lang="ja-JP" altLang="ja-JP" sz="1200" kern="1200" dirty="0">
                <a:solidFill>
                  <a:schemeClr val="tx1"/>
                </a:solidFill>
                <a:effectLst/>
                <a:latin typeface="+mn-lt"/>
                <a:ea typeface="+mn-ea"/>
                <a:cs typeface="+mn-cs"/>
              </a:rPr>
              <a:t>乱用薬物は、脳に強く作用するので、精神</a:t>
            </a:r>
            <a:r>
              <a:rPr kumimoji="1" lang="ja-JP" altLang="en-US" sz="1200" kern="1200" dirty="0">
                <a:solidFill>
                  <a:schemeClr val="tx1"/>
                </a:solidFill>
                <a:effectLst/>
                <a:latin typeface="+mn-lt"/>
                <a:ea typeface="+mn-ea"/>
                <a:cs typeface="+mn-cs"/>
              </a:rPr>
              <a:t>状態</a:t>
            </a:r>
            <a:r>
              <a:rPr kumimoji="1" lang="ja-JP" altLang="ja-JP" sz="1200" kern="1200" dirty="0">
                <a:solidFill>
                  <a:schemeClr val="tx1"/>
                </a:solidFill>
                <a:effectLst/>
                <a:latin typeface="+mn-lt"/>
                <a:ea typeface="+mn-ea"/>
                <a:cs typeface="+mn-cs"/>
              </a:rPr>
              <a:t>にも強く影響をおよぼします。</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今まで優しくて楽しかった人が、怒りっぽくなったり、疑い深くなったりと人格が変わってしまいます。</a:t>
            </a:r>
          </a:p>
          <a:p>
            <a:r>
              <a:rPr kumimoji="1" lang="ja-JP" altLang="ja-JP" sz="1200" kern="1200" dirty="0">
                <a:solidFill>
                  <a:schemeClr val="tx1"/>
                </a:solidFill>
                <a:effectLst/>
                <a:latin typeface="+mn-lt"/>
                <a:ea typeface="+mn-ea"/>
                <a:cs typeface="+mn-cs"/>
              </a:rPr>
              <a:t>他にも、例えば、★幻覚と言って★天井の模様やシミが虫にみえてぼとぼと落ちてきたり、</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★被害妄想と言って「自分がねらわれている」と勘違いして暴れたり、★壁からあいつを殺せといった指令が聞こえて</a:t>
            </a:r>
            <a:r>
              <a:rPr kumimoji="1" lang="ja-JP" altLang="en-US" sz="1200" kern="1200" dirty="0">
                <a:solidFill>
                  <a:schemeClr val="tx1"/>
                </a:solidFill>
                <a:effectLst/>
                <a:latin typeface="+mn-lt"/>
                <a:ea typeface="+mn-ea"/>
                <a:cs typeface="+mn-cs"/>
              </a:rPr>
              <a:t>、いきなり</a:t>
            </a:r>
            <a:r>
              <a:rPr kumimoji="1" lang="ja-JP" altLang="ja-JP" sz="1200" kern="1200" dirty="0">
                <a:solidFill>
                  <a:schemeClr val="tx1"/>
                </a:solidFill>
                <a:effectLst/>
                <a:latin typeface="+mn-lt"/>
                <a:ea typeface="+mn-ea"/>
                <a:cs typeface="+mn-cs"/>
              </a:rPr>
              <a:t>おそいかかったりします。</a:t>
            </a:r>
          </a:p>
          <a:p>
            <a:r>
              <a:rPr kumimoji="1" lang="ja-JP" altLang="ja-JP" sz="1200" kern="1200" dirty="0">
                <a:solidFill>
                  <a:schemeClr val="tx1"/>
                </a:solidFill>
                <a:effectLst/>
                <a:latin typeface="+mn-lt"/>
                <a:ea typeface="+mn-ea"/>
                <a:cs typeface="+mn-cs"/>
              </a:rPr>
              <a:t>いわゆるマリファナ</a:t>
            </a:r>
            <a:r>
              <a:rPr kumimoji="1" lang="ja-JP" altLang="en-US" sz="1200" kern="1200" dirty="0">
                <a:solidFill>
                  <a:schemeClr val="tx1"/>
                </a:solidFill>
                <a:effectLst/>
                <a:latin typeface="+mn-lt"/>
                <a:ea typeface="+mn-ea"/>
                <a:cs typeface="+mn-cs"/>
              </a:rPr>
              <a:t>と呼ばれる</a:t>
            </a:r>
            <a:r>
              <a:rPr kumimoji="1" lang="ja-JP" altLang="ja-JP" sz="1200" kern="1200" dirty="0">
                <a:solidFill>
                  <a:schemeClr val="tx1"/>
                </a:solidFill>
                <a:effectLst/>
                <a:latin typeface="+mn-lt"/>
                <a:ea typeface="+mn-ea"/>
                <a:cs typeface="+mn-cs"/>
              </a:rPr>
              <a:t>大麻やシンナーでは、物事を考えることができなくなり、★何もやる気が起きなくなってしまい、★自殺してしまうこともあります。</a:t>
            </a:r>
          </a:p>
          <a:p>
            <a:r>
              <a:rPr kumimoji="1" lang="ja-JP" altLang="ja-JP" sz="1200" kern="1200" dirty="0">
                <a:solidFill>
                  <a:schemeClr val="tx1"/>
                </a:solidFill>
                <a:effectLst/>
                <a:latin typeface="+mn-lt"/>
                <a:ea typeface="+mn-ea"/>
                <a:cs typeface="+mn-cs"/>
              </a:rPr>
              <a:t>薬物の乱用は、身体はもちろん、心にもこの様に</a:t>
            </a:r>
            <a:r>
              <a:rPr kumimoji="1" lang="ja-JP" altLang="en-US" sz="1200" kern="1200" dirty="0">
                <a:solidFill>
                  <a:schemeClr val="tx1"/>
                </a:solidFill>
                <a:effectLst/>
                <a:latin typeface="+mn-lt"/>
                <a:ea typeface="+mn-ea"/>
                <a:cs typeface="+mn-cs"/>
              </a:rPr>
              <a:t>強く</a:t>
            </a:r>
            <a:r>
              <a:rPr kumimoji="1" lang="ja-JP" altLang="ja-JP" sz="1200" kern="1200" dirty="0">
                <a:solidFill>
                  <a:schemeClr val="tx1"/>
                </a:solidFill>
                <a:effectLst/>
                <a:latin typeface="+mn-lt"/>
                <a:ea typeface="+mn-ea"/>
                <a:cs typeface="+mn-cs"/>
              </a:rPr>
              <a:t>働いて、遊びや興味本位ではすまないくらい、人生にまで悪い影響をあたえてしまいます</a:t>
            </a:r>
            <a:r>
              <a:rPr kumimoji="1" lang="ja-JP" altLang="en-US"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229783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２：</a:t>
            </a:r>
            <a:r>
              <a:rPr kumimoji="1" lang="ja-JP" altLang="en-US" sz="1200" b="0" kern="1200" dirty="0">
                <a:solidFill>
                  <a:schemeClr val="tx1"/>
                </a:solidFill>
                <a:effectLst/>
                <a:latin typeface="+mn-lt"/>
                <a:ea typeface="+mn-ea"/>
                <a:cs typeface="+mn-cs"/>
              </a:rPr>
              <a:t>今説明したように、</a:t>
            </a:r>
            <a:r>
              <a:rPr kumimoji="1" lang="ja-JP" altLang="ja-JP" sz="1200" b="0" kern="1200" dirty="0">
                <a:solidFill>
                  <a:schemeClr val="tx1"/>
                </a:solidFill>
                <a:effectLst/>
                <a:latin typeface="+mn-lt"/>
                <a:ea typeface="+mn-ea"/>
                <a:cs typeface="+mn-cs"/>
              </a:rPr>
              <a:t>「薬物乱用」は、周りの人を巻き込んで</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多くの人</a:t>
            </a:r>
            <a:r>
              <a:rPr kumimoji="1" lang="ja-JP" altLang="en-US" sz="1200" b="0" kern="1200" dirty="0">
                <a:solidFill>
                  <a:schemeClr val="tx1"/>
                </a:solidFill>
                <a:effectLst/>
                <a:latin typeface="+mn-lt"/>
                <a:ea typeface="+mn-ea"/>
                <a:cs typeface="+mn-cs"/>
              </a:rPr>
              <a:t>に迷惑</a:t>
            </a:r>
            <a:r>
              <a:rPr kumimoji="1" lang="ja-JP" altLang="ja-JP" sz="1200" b="0" kern="1200" dirty="0">
                <a:solidFill>
                  <a:schemeClr val="tx1"/>
                </a:solidFill>
                <a:effectLst/>
                <a:latin typeface="+mn-lt"/>
                <a:ea typeface="+mn-ea"/>
                <a:cs typeface="+mn-cs"/>
              </a:rPr>
              <a:t>をかけます。なので、法律でも、きびしく取りしまられて</a:t>
            </a:r>
            <a:r>
              <a:rPr kumimoji="1" lang="ja-JP" altLang="en-US" sz="1200" b="0" kern="1200" dirty="0">
                <a:solidFill>
                  <a:schemeClr val="tx1"/>
                </a:solidFill>
                <a:effectLst/>
                <a:latin typeface="+mn-lt"/>
                <a:ea typeface="+mn-ea"/>
                <a:cs typeface="+mn-cs"/>
              </a:rPr>
              <a:t>います</a:t>
            </a:r>
            <a:r>
              <a:rPr kumimoji="1" lang="ja-JP" altLang="ja-JP" sz="1200" b="0" kern="1200" dirty="0">
                <a:solidFill>
                  <a:schemeClr val="tx1"/>
                </a:solidFill>
                <a:effectLst/>
                <a:latin typeface="+mn-lt"/>
                <a:ea typeface="+mn-ea"/>
                <a:cs typeface="+mn-cs"/>
              </a:rPr>
              <a:t>。</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実際に、横浜でも薬物の乱用者が、駐車している車の上で飛び跳ねて壊してしまったり、自分の両親を刺してしまったりと、色々な事件がおきています。</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みなさん、どう思いますか？周りにこんな人がいたらどうでしょう？安心して暮らせますか？</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法律で禁止されている乱用薬物は、使っていなくても、持っているだけでも犯罪となります。大切に思ってくれている友だちや家族など</a:t>
            </a:r>
            <a:r>
              <a:rPr kumimoji="1" lang="ja-JP" altLang="en-US" sz="1200" dirty="0"/>
              <a:t>にも迷惑をかけてしまいます。</a:t>
            </a:r>
            <a:endParaRPr kumimoji="1" lang="en-US" altLang="ja-JP" sz="1200" b="0" kern="1200" dirty="0">
              <a:solidFill>
                <a:schemeClr val="tx1"/>
              </a:solidFill>
              <a:effectLst/>
              <a:latin typeface="+mn-lt"/>
              <a:ea typeface="+mn-ea"/>
              <a:cs typeface="+mn-cs"/>
            </a:endParaRPr>
          </a:p>
          <a:p>
            <a:endParaRPr kumimoji="1" lang="en-US" altLang="ja-JP" sz="1200" b="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72690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１：では、ここで質問です</a:t>
            </a:r>
            <a:r>
              <a:rPr kumimoji="1" lang="ja-JP" altLang="en-US" b="0" dirty="0"/>
              <a:t>。</a:t>
            </a:r>
            <a:r>
              <a:rPr lang="ja-JP" altLang="en-US" sz="1200" b="0" dirty="0">
                <a:solidFill>
                  <a:prstClr val="black"/>
                </a:solidFill>
              </a:rPr>
              <a:t>麻薬や危険ドラッグは疲れをとったり・ダイエットに効果があると思う人。</a:t>
            </a:r>
            <a:endParaRPr kumimoji="1" lang="en-US" altLang="ja-JP" b="0" dirty="0"/>
          </a:p>
          <a:p>
            <a:r>
              <a:rPr kumimoji="1" lang="ja-JP" altLang="en-US" dirty="0"/>
              <a:t>この間の調査票で、みなさんに答えてもらいましたが、結構、○○と思っている人が多かったですよ。</a:t>
            </a:r>
            <a:endParaRPr kumimoji="1" lang="en-US" altLang="ja-JP" dirty="0"/>
          </a:p>
          <a:p>
            <a:r>
              <a:rPr kumimoji="1" lang="en-US" altLang="ja-JP" dirty="0"/>
              <a:t>T</a:t>
            </a:r>
            <a:r>
              <a:rPr kumimoji="1" lang="ja-JP" altLang="en-US" dirty="0"/>
              <a:t>２：答えは★</a:t>
            </a:r>
            <a:r>
              <a:rPr kumimoji="1" lang="en-US" altLang="ja-JP" dirty="0"/>
              <a:t>×</a:t>
            </a:r>
            <a:r>
              <a:rPr kumimoji="1" lang="ja-JP" altLang="en-US" dirty="0"/>
              <a:t>です。</a:t>
            </a:r>
            <a:endParaRPr kumimoji="1" lang="en-US" altLang="ja-JP" dirty="0"/>
          </a:p>
          <a:p>
            <a:r>
              <a:rPr kumimoji="1" lang="ja-JP" altLang="en-US" dirty="0"/>
              <a:t>疲れがなくなるよ、勉強に集中できるよ、やせられるよ、などは、薬物の誘いに良く使われる言葉です。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確かに、薬物によっては、</a:t>
            </a:r>
            <a:r>
              <a:rPr lang="ja-JP" altLang="en-US" dirty="0"/>
              <a:t>一時的に</a:t>
            </a:r>
            <a:r>
              <a:rPr kumimoji="1" lang="ja-JP" altLang="en-US" dirty="0"/>
              <a:t>気分が高まる</a:t>
            </a:r>
            <a:r>
              <a:rPr lang="ja-JP" altLang="en-US" dirty="0"/>
              <a:t>ことがあります。しかし、その効果は一時的なもので、薬物の作用が切れると強い疲労感、だるさ</a:t>
            </a:r>
            <a:r>
              <a:rPr lang="en-US" altLang="ja-JP" dirty="0"/>
              <a:t>(</a:t>
            </a:r>
            <a:r>
              <a:rPr lang="ja-JP" altLang="en-US" dirty="0"/>
              <a:t>倦怠感</a:t>
            </a:r>
            <a:r>
              <a:rPr lang="en-US" altLang="ja-JP" dirty="0"/>
              <a:t>)</a:t>
            </a:r>
            <a:r>
              <a:rPr lang="ja-JP" altLang="en-US" dirty="0"/>
              <a:t>や脱力感に襲われて、勉強どころではなくなります。</a:t>
            </a:r>
            <a:endParaRPr kumimoji="1" lang="en-US" altLang="ja-JP" dirty="0"/>
          </a:p>
          <a:p>
            <a:r>
              <a:rPr kumimoji="1" lang="ja-JP" altLang="en-US" dirty="0"/>
              <a:t>また、薬物によっては食欲がなくなることがあります。</a:t>
            </a:r>
            <a:endParaRPr kumimoji="1" lang="en-US" altLang="ja-JP" dirty="0"/>
          </a:p>
          <a:p>
            <a:r>
              <a:rPr kumimoji="1" lang="ja-JP" altLang="en-US" dirty="0"/>
              <a:t>しかし、これは薬物が身体をだまして無理やり元気だと錯覚させたり、不健康に食欲をなくしてやつれさせるだけで、健康的なダイエットとは全く異なります。</a:t>
            </a:r>
            <a:endParaRPr kumimoji="1" lang="en-US" altLang="ja-JP" dirty="0"/>
          </a:p>
          <a:p>
            <a:r>
              <a:rPr kumimoji="1" lang="ja-JP" altLang="en-US" dirty="0"/>
              <a:t>身体や精神状態に与える害を勉強したみなさんは、わかりますよね？</a:t>
            </a:r>
            <a:endParaRPr kumimoji="1" lang="en-US" altLang="ja-JP"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023414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AD3FB16-B477-30CB-410E-37622892CD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9300" indent="-28733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525" indent="-23018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4488" indent="-23018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6450" indent="-230188"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36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08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80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5250" indent="-230188"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82833A20-0C75-48F4-8554-C0F0B0D07516}" type="slidenum">
              <a:rPr lang="en-US" altLang="ja-JP">
                <a:latin typeface="Arial" panose="020B0604020202020204" pitchFamily="34" charset="0"/>
                <a:ea typeface="ＭＳ Ｐゴシック" panose="020B0600070205080204" pitchFamily="50" charset="-128"/>
              </a:rPr>
              <a:pPr>
                <a:spcBef>
                  <a:spcPct val="0"/>
                </a:spcBef>
              </a:pPr>
              <a:t>33</a:t>
            </a:fld>
            <a:endParaRPr lang="en-US" altLang="ja-JP">
              <a:latin typeface="Arial" panose="020B0604020202020204" pitchFamily="34" charset="0"/>
              <a:ea typeface="ＭＳ Ｐゴシック" panose="020B0600070205080204" pitchFamily="50" charset="-128"/>
            </a:endParaRPr>
          </a:p>
        </p:txBody>
      </p:sp>
      <p:sp>
        <p:nvSpPr>
          <p:cNvPr id="105475" name="Rectangle 2">
            <a:extLst>
              <a:ext uri="{FF2B5EF4-FFF2-40B4-BE49-F238E27FC236}">
                <a16:creationId xmlns:a16="http://schemas.microsoft.com/office/drawing/2014/main" id="{5B38C481-4C73-D0A7-420A-5B55C2030B05}"/>
              </a:ext>
            </a:extLst>
          </p:cNvPr>
          <p:cNvSpPr>
            <a:spLocks noGrp="1" noRot="1" noChangeAspect="1" noChangeArrowheads="1" noTextEdit="1"/>
          </p:cNvSpPr>
          <p:nvPr>
            <p:ph type="sldImg"/>
          </p:nvPr>
        </p:nvSpPr>
        <p:spPr>
          <a:xfrm>
            <a:off x="685800" y="1143000"/>
            <a:ext cx="5486400" cy="3086100"/>
          </a:xfrm>
          <a:ln/>
        </p:spPr>
      </p:sp>
      <p:sp>
        <p:nvSpPr>
          <p:cNvPr id="105476" name="Rectangle 3">
            <a:extLst>
              <a:ext uri="{FF2B5EF4-FFF2-40B4-BE49-F238E27FC236}">
                <a16:creationId xmlns:a16="http://schemas.microsoft.com/office/drawing/2014/main" id="{7FBA6E2C-8356-6BD9-D585-600ABE6B96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２：この間のアンケートで皆さんに将来の自分をイメージしてもらいました。</a:t>
            </a:r>
            <a:endParaRPr kumimoji="1" lang="en-US" altLang="ja-JP" dirty="0"/>
          </a:p>
          <a:p>
            <a:r>
              <a:rPr kumimoji="1" lang="en-US" altLang="ja-JP" dirty="0"/>
              <a:t>5</a:t>
            </a:r>
            <a:r>
              <a:rPr kumimoji="1" lang="ja-JP" altLang="en-US" dirty="0"/>
              <a:t>年後の●（</a:t>
            </a:r>
            <a:r>
              <a:rPr kumimoji="1" lang="en-US" altLang="ja-JP" dirty="0"/>
              <a:t>17</a:t>
            </a:r>
            <a:r>
              <a:rPr kumimoji="1" lang="ja-JP" altLang="en-US" dirty="0" err="1"/>
              <a:t>、</a:t>
            </a:r>
            <a:r>
              <a:rPr kumimoji="1" lang="en-US" altLang="ja-JP" dirty="0"/>
              <a:t>18</a:t>
            </a:r>
            <a:r>
              <a:rPr kumimoji="1" lang="ja-JP" altLang="en-US" dirty="0" err="1"/>
              <a:t>、</a:t>
            </a:r>
            <a:r>
              <a:rPr kumimoji="1" lang="en-US" altLang="ja-JP" dirty="0"/>
              <a:t>19</a:t>
            </a:r>
            <a:r>
              <a:rPr kumimoji="1" lang="ja-JP" altLang="en-US" dirty="0"/>
              <a:t>）歳では、学生で勉強していて、サークルやクラブ活動など好きなことに一生懸命かもしれません。アルバイトをしてたり、もしかしたら、もう立派な仕事について働いているかもしれません。</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2CD2FFE8-6EF6-4736-818B-DB804C6CF02B}" type="slidenum">
              <a:rPr kumimoji="1" lang="ja-JP" altLang="en-US" smtClean="0"/>
              <a:t>34</a:t>
            </a:fld>
            <a:endParaRPr kumimoji="1" lang="ja-JP" altLang="en-US"/>
          </a:p>
        </p:txBody>
      </p:sp>
    </p:spTree>
    <p:extLst>
      <p:ext uri="{BB962C8B-B14F-4D97-AF65-F5344CB8AC3E}">
        <p14:creationId xmlns:p14="http://schemas.microsoft.com/office/powerpoint/2010/main" val="308717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２：</a:t>
            </a:r>
            <a:r>
              <a:rPr kumimoji="1" lang="en-US" altLang="ja-JP" dirty="0"/>
              <a:t>20</a:t>
            </a:r>
            <a:r>
              <a:rPr kumimoji="1" lang="ja-JP" altLang="en-US" dirty="0"/>
              <a:t>年後の●（</a:t>
            </a:r>
            <a:r>
              <a:rPr kumimoji="1" lang="en-US" altLang="ja-JP" dirty="0"/>
              <a:t>32</a:t>
            </a:r>
            <a:r>
              <a:rPr kumimoji="1" lang="ja-JP" altLang="en-US" dirty="0" err="1"/>
              <a:t>、</a:t>
            </a:r>
            <a:r>
              <a:rPr kumimoji="1" lang="en-US" altLang="ja-JP" dirty="0"/>
              <a:t>33</a:t>
            </a:r>
            <a:r>
              <a:rPr kumimoji="1" lang="ja-JP" altLang="en-US" dirty="0" err="1"/>
              <a:t>、</a:t>
            </a:r>
            <a:r>
              <a:rPr kumimoji="1" lang="en-US" altLang="ja-JP" dirty="0"/>
              <a:t>34 </a:t>
            </a:r>
            <a:r>
              <a:rPr kumimoji="1" lang="ja-JP" altLang="en-US" dirty="0"/>
              <a:t>）歳の自分はどうですか？</a:t>
            </a:r>
            <a:endParaRPr kumimoji="1" lang="en-US" altLang="ja-JP" dirty="0"/>
          </a:p>
          <a:p>
            <a:r>
              <a:rPr kumimoji="1" lang="ja-JP" altLang="en-US" dirty="0"/>
              <a:t>バリバリ仕事していたり、家庭を持ったりしているかも知れません。</a:t>
            </a:r>
            <a:endParaRPr kumimoji="1" lang="en-US" altLang="ja-JP" dirty="0"/>
          </a:p>
          <a:p>
            <a:r>
              <a:rPr kumimoji="1" lang="ja-JP" altLang="en-US" dirty="0"/>
              <a:t>「この自分の将来のイメージと、薬物ってどうですか？」</a:t>
            </a:r>
            <a:endParaRPr kumimoji="1" lang="en-US" altLang="ja-JP" dirty="0"/>
          </a:p>
          <a:p>
            <a:r>
              <a:rPr kumimoji="1" lang="ja-JP" altLang="en-US" dirty="0"/>
              <a:t>もし、乱用の道を選んでしまったら、★みなさんの夢とはきっと無縁なものになってしまいます。</a:t>
            </a:r>
            <a:endParaRPr kumimoji="1" lang="en-US" altLang="ja-JP" dirty="0"/>
          </a:p>
          <a:p>
            <a:r>
              <a:rPr kumimoji="1" lang="ja-JP" altLang="en-US" dirty="0"/>
              <a:t>薬物で変化してしまった頭や体は、依存症という病気です。周りとの関わりも、自分自身も後もどりが難しくなってしまいます。</a:t>
            </a:r>
          </a:p>
        </p:txBody>
      </p:sp>
      <p:sp>
        <p:nvSpPr>
          <p:cNvPr id="4" name="スライド番号プレースホルダー 3"/>
          <p:cNvSpPr>
            <a:spLocks noGrp="1"/>
          </p:cNvSpPr>
          <p:nvPr>
            <p:ph type="sldNum" sz="quarter" idx="10"/>
          </p:nvPr>
        </p:nvSpPr>
        <p:spPr/>
        <p:txBody>
          <a:bodyPr/>
          <a:lstStyle/>
          <a:p>
            <a:fld id="{2CD2FFE8-6EF6-4736-818B-DB804C6CF02B}" type="slidenum">
              <a:rPr kumimoji="1" lang="ja-JP" altLang="en-US" smtClean="0"/>
              <a:t>35</a:t>
            </a:fld>
            <a:endParaRPr kumimoji="1" lang="ja-JP" altLang="en-US"/>
          </a:p>
        </p:txBody>
      </p:sp>
    </p:spTree>
    <p:extLst>
      <p:ext uri="{BB962C8B-B14F-4D97-AF65-F5344CB8AC3E}">
        <p14:creationId xmlns:p14="http://schemas.microsoft.com/office/powerpoint/2010/main" val="3087172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２：次に薬物乱用の誘いに対して、自分を大切にして断る方法を一緒に考えたいと思います。</a:t>
            </a:r>
            <a:endParaRPr kumimoji="1" lang="en-US" altLang="ja-JP" dirty="0"/>
          </a:p>
        </p:txBody>
      </p:sp>
      <p:sp>
        <p:nvSpPr>
          <p:cNvPr id="4" name="スライド番号プレースホルダー 3"/>
          <p:cNvSpPr>
            <a:spLocks noGrp="1"/>
          </p:cNvSpPr>
          <p:nvPr>
            <p:ph type="sldNum" sz="quarter" idx="10"/>
          </p:nvPr>
        </p:nvSpPr>
        <p:spPr/>
        <p:txBody>
          <a:bodyPr/>
          <a:lstStyle/>
          <a:p>
            <a:fld id="{D11F38C3-421B-49DB-95F3-97614C117EA8}"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374478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１：</a:t>
            </a:r>
            <a:r>
              <a:rPr lang="ja-JP" altLang="en-US" dirty="0"/>
              <a:t>では、最後の問題です。</a:t>
            </a:r>
            <a:endParaRPr lang="en-US" altLang="ja-JP" dirty="0"/>
          </a:p>
          <a:p>
            <a:r>
              <a:rPr lang="ja-JP" altLang="en-US" sz="1200" b="1" dirty="0">
                <a:solidFill>
                  <a:prstClr val="black"/>
                </a:solidFill>
              </a:rPr>
              <a:t>つきあいが大事だから先</a:t>
            </a:r>
            <a:r>
              <a:rPr lang="ja-JP" altLang="en-US" sz="1200" b="1" dirty="0" err="1">
                <a:solidFill>
                  <a:prstClr val="black"/>
                </a:solidFill>
              </a:rPr>
              <a:t>ぱ</a:t>
            </a:r>
            <a:r>
              <a:rPr lang="ja-JP" altLang="en-US" sz="1200" b="1" dirty="0">
                <a:solidFill>
                  <a:prstClr val="black"/>
                </a:solidFill>
              </a:rPr>
              <a:t>いや友だちにクスリにさそわれたらことわらない方がよい</a:t>
            </a:r>
          </a:p>
          <a:p>
            <a:r>
              <a:rPr lang="ja-JP" altLang="en-US" dirty="0"/>
              <a:t>さて、どうでしょう。・・・・・・・これは★、</a:t>
            </a:r>
            <a:r>
              <a:rPr lang="en-US" altLang="ja-JP" dirty="0"/>
              <a:t>×</a:t>
            </a:r>
            <a:r>
              <a:rPr lang="ja-JP" altLang="en-US" dirty="0"/>
              <a:t>ですね。</a:t>
            </a:r>
            <a:endParaRPr lang="en-US" altLang="ja-JP" dirty="0"/>
          </a:p>
          <a:p>
            <a:r>
              <a:rPr kumimoji="1" lang="en-US" altLang="ja-JP" dirty="0"/>
              <a:t>T</a:t>
            </a:r>
            <a:r>
              <a:rPr kumimoji="1" lang="ja-JP" altLang="en-US" dirty="0"/>
              <a:t>２：</a:t>
            </a:r>
            <a:r>
              <a:rPr lang="ja-JP" altLang="en-US" dirty="0"/>
              <a:t>もし、先輩や友だちから誘われた時には、絶対に断りましょう。</a:t>
            </a:r>
            <a:endParaRPr lang="en-US" altLang="ja-JP" dirty="0"/>
          </a:p>
          <a:p>
            <a:r>
              <a:rPr lang="ja-JP" altLang="en-US" dirty="0"/>
              <a:t>おそらく、誘ってくる人は、自分で危険ドラッグとは言いません。元気がでる栄養剤や、ダイエットサプリ、ハーブなど、</a:t>
            </a:r>
            <a:endParaRPr lang="en-US" altLang="ja-JP" dirty="0"/>
          </a:p>
          <a:p>
            <a:r>
              <a:rPr lang="ja-JP" altLang="en-US" dirty="0"/>
              <a:t>ほかの呼び方を使って誘ってくるでしょう。何かよくわからないもの、はっきりしないものは★絶対にもらってはいけません。</a:t>
            </a:r>
            <a:endParaRPr lang="en-US" altLang="ja-JP" dirty="0"/>
          </a:p>
          <a:p>
            <a:r>
              <a:rPr lang="ja-JP" altLang="en-US" dirty="0"/>
              <a:t>でも、この様に、「</a:t>
            </a:r>
            <a:r>
              <a:rPr lang="ja-JP" altLang="en-US" sz="1200" dirty="0"/>
              <a:t>一回だけなら平気だよ」「面白いクスリがあるよ」「ちょっとだけ試してみたら？」「みんなやってるよ」「いっしょに遊ぼうよ」としつこく</a:t>
            </a:r>
            <a:r>
              <a:rPr lang="ja-JP" altLang="en-US" dirty="0"/>
              <a:t>誘ってくるかもしれません。</a:t>
            </a:r>
            <a:endParaRPr lang="en-US" altLang="ja-JP" dirty="0"/>
          </a:p>
          <a:p>
            <a:r>
              <a:rPr lang="en-US" altLang="ja-JP" b="1" dirty="0"/>
              <a:t>(</a:t>
            </a:r>
            <a:r>
              <a:rPr lang="ja-JP" altLang="en-US" b="1" dirty="0"/>
              <a:t>学校の状況に応じて、薬物だとわからないように誘ってくる例があることを紹介してもよい</a:t>
            </a:r>
            <a:r>
              <a:rPr lang="en-US" altLang="ja-JP" b="1" dirty="0"/>
              <a:t>)</a:t>
            </a:r>
          </a:p>
          <a:p>
            <a:r>
              <a:rPr lang="en-US" altLang="ja-JP" dirty="0"/>
              <a:t>T1:</a:t>
            </a:r>
            <a:r>
              <a:rPr lang="ja-JP" altLang="en-US" dirty="0"/>
              <a:t>みなさんがもし</a:t>
            </a:r>
            <a:r>
              <a:rPr kumimoji="1" lang="ja-JP" altLang="ja-JP" sz="1200" kern="1200" dirty="0">
                <a:solidFill>
                  <a:schemeClr val="tx1"/>
                </a:solidFill>
                <a:effectLst/>
                <a:latin typeface="+mn-lt"/>
                <a:ea typeface="+mn-ea"/>
                <a:cs typeface="+mn-cs"/>
              </a:rPr>
              <a:t>周りの人から薬物乱用をすすめられたとき</a:t>
            </a:r>
            <a:r>
              <a:rPr kumimoji="1" lang="ja-JP" altLang="en-US" sz="1200" kern="1200" dirty="0">
                <a:solidFill>
                  <a:schemeClr val="tx1"/>
                </a:solidFill>
                <a:effectLst/>
                <a:latin typeface="+mn-lt"/>
                <a:ea typeface="+mn-ea"/>
                <a:cs typeface="+mn-cs"/>
              </a:rPr>
              <a:t>どうしますか</a:t>
            </a:r>
            <a:r>
              <a:rPr lang="ja-JP" altLang="en-US" dirty="0"/>
              <a:t>？</a:t>
            </a:r>
            <a:endParaRPr lang="en-US" altLang="ja-JP" dirty="0"/>
          </a:p>
          <a:p>
            <a:r>
              <a:rPr lang="ja-JP" altLang="en-US" dirty="0"/>
              <a:t>　一度断っても、さらにこの様に言われたらどう答えますか？あとでワークシートに記入してもらいますので、この後の先生のお話をよく聞いて、自分なりに考えてみてください。</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64384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２：</a:t>
            </a:r>
            <a:r>
              <a:rPr lang="ja-JP" altLang="en-US" sz="1200" dirty="0"/>
              <a:t>しつこく</a:t>
            </a:r>
            <a:r>
              <a:rPr lang="ja-JP" altLang="en-US" dirty="0"/>
              <a:t>誘われた時でも、周りに流されないように、きっぱりと断りましょう。</a:t>
            </a:r>
            <a:endParaRPr lang="en-US" altLang="ja-JP" dirty="0"/>
          </a:p>
          <a:p>
            <a:r>
              <a:rPr lang="ja-JP" altLang="en-US" dirty="0"/>
              <a:t>断り方のポイントとしては、★</a:t>
            </a:r>
            <a:r>
              <a:rPr lang="ja-JP" altLang="en-US" b="1" dirty="0">
                <a:solidFill>
                  <a:srgbClr val="FF0000"/>
                </a:solidFill>
              </a:rPr>
              <a:t>相手を否定しないように、</a:t>
            </a:r>
            <a:endParaRPr lang="en-US" altLang="ja-JP" b="1" dirty="0">
              <a:solidFill>
                <a:srgbClr val="FF0000"/>
              </a:solidFill>
            </a:endParaRPr>
          </a:p>
          <a:p>
            <a:r>
              <a:rPr lang="ja-JP" altLang="en-US" b="1" dirty="0">
                <a:solidFill>
                  <a:srgbClr val="FF0000"/>
                </a:solidFill>
              </a:rPr>
              <a:t>「私は～、や、僕は～」を主語にして</a:t>
            </a:r>
            <a:r>
              <a:rPr lang="ja-JP" altLang="en-US" dirty="0"/>
              <a:t>、</a:t>
            </a:r>
            <a:endParaRPr lang="en-US" altLang="ja-JP" dirty="0"/>
          </a:p>
          <a:p>
            <a:r>
              <a:rPr lang="ja-JP" altLang="en-US" sz="1200" b="1" dirty="0"/>
              <a:t>私はいらない</a:t>
            </a:r>
            <a:r>
              <a:rPr lang="ja-JP" altLang="en-US" sz="1200" dirty="0"/>
              <a:t>、</a:t>
            </a:r>
            <a:r>
              <a:rPr lang="ja-JP" altLang="en-US" sz="1200" b="1" dirty="0"/>
              <a:t>ぼくは絶対にいらない！私は興味がない</a:t>
            </a:r>
            <a:endParaRPr lang="en-US" altLang="ja-JP" sz="1200" dirty="0"/>
          </a:p>
          <a:p>
            <a:r>
              <a:rPr lang="ja-JP" altLang="en-US" dirty="0"/>
              <a:t>のように、はっきりと、あいまいにしないで「いらない、興味がない」と伝えます。</a:t>
            </a:r>
            <a:endParaRPr lang="en-US" altLang="ja-JP" dirty="0"/>
          </a:p>
          <a:p>
            <a:r>
              <a:rPr lang="ja-JP" altLang="en-US" sz="1200" dirty="0"/>
              <a:t>★この様に、クスリは身体に悪いから、法律で禁止されているからなどの理由を説明しようとすると、相手に理屈で打ち負かされてしまい、やらなくてはいけない雰囲気になってしまう恐れがあります。</a:t>
            </a:r>
            <a:endParaRPr lang="en-US" altLang="ja-JP" dirty="0"/>
          </a:p>
          <a:p>
            <a:r>
              <a:rPr lang="ja-JP" altLang="en-US" dirty="0"/>
              <a:t>いらないと意思表示した後は話題を変えるようにしましょう。</a:t>
            </a:r>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77641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72E7D0F-E1F1-E35E-BED2-EF8D7A0605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88B7D25E-22A1-49A6-B441-91573E20C6DA}" type="slidenum">
              <a:rPr lang="ja-JP" altLang="en-US" sz="1100">
                <a:solidFill>
                  <a:srgbClr val="000000"/>
                </a:solidFill>
                <a:latin typeface="Arial" panose="020B0604020202020204" pitchFamily="34" charset="0"/>
                <a:ea typeface="ＭＳ Ｐゴシック" panose="020B0600070205080204" pitchFamily="50" charset="-128"/>
              </a:rPr>
              <a:pPr>
                <a:spcBef>
                  <a:spcPct val="0"/>
                </a:spcBef>
              </a:pPr>
              <a:t>3</a:t>
            </a:fld>
            <a:endParaRPr lang="en-US" altLang="ja-JP" sz="1100">
              <a:solidFill>
                <a:srgbClr val="000000"/>
              </a:solidFill>
              <a:latin typeface="Arial" panose="020B0604020202020204" pitchFamily="34" charset="0"/>
              <a:ea typeface="ＭＳ Ｐゴシック" panose="020B0600070205080204" pitchFamily="50" charset="-128"/>
            </a:endParaRPr>
          </a:p>
        </p:txBody>
      </p:sp>
      <p:sp>
        <p:nvSpPr>
          <p:cNvPr id="19459" name="Rectangle 2">
            <a:extLst>
              <a:ext uri="{FF2B5EF4-FFF2-40B4-BE49-F238E27FC236}">
                <a16:creationId xmlns:a16="http://schemas.microsoft.com/office/drawing/2014/main" id="{9A002871-8041-8133-3814-FD7790455837}"/>
              </a:ext>
            </a:extLst>
          </p:cNvPr>
          <p:cNvSpPr>
            <a:spLocks noGrp="1" noRot="1" noChangeAspect="1" noChangeArrowheads="1" noTextEdit="1"/>
          </p:cNvSpPr>
          <p:nvPr>
            <p:ph type="sldImg"/>
          </p:nvPr>
        </p:nvSpPr>
        <p:spPr>
          <a:xfrm>
            <a:off x="685800" y="1143000"/>
            <a:ext cx="5486400" cy="3086100"/>
          </a:xfrm>
          <a:ln/>
        </p:spPr>
      </p:sp>
      <p:sp>
        <p:nvSpPr>
          <p:cNvPr id="19460" name="Rectangle 3">
            <a:extLst>
              <a:ext uri="{FF2B5EF4-FFF2-40B4-BE49-F238E27FC236}">
                <a16:creationId xmlns:a16="http://schemas.microsoft.com/office/drawing/2014/main" id="{54C45210-44F2-DA39-736E-B04AA2A7F1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r>
              <a:rPr lang="ja-JP" altLang="en-US">
                <a:latin typeface="Century" panose="02040604050505020304" pitchFamily="18" charset="0"/>
                <a:ea typeface="ＭＳ 明朝" panose="02020609040205080304" pitchFamily="17" charset="-128"/>
              </a:rPr>
              <a:t>◇</a:t>
            </a:r>
            <a:r>
              <a:rPr lang="ja-JP" altLang="en-US">
                <a:latin typeface="ＭＳ Ｐゴシック" panose="020B0600070205080204" pitchFamily="50" charset="-128"/>
                <a:ea typeface="ＭＳ 明朝" panose="02020609040205080304" pitchFamily="17" charset="-128"/>
              </a:rPr>
              <a:t>    </a:t>
            </a:r>
            <a:r>
              <a:rPr lang="ja-JP" altLang="en-US">
                <a:latin typeface="Century" panose="02040604050505020304" pitchFamily="18" charset="0"/>
                <a:ea typeface="ＭＳ 明朝" panose="02020609040205080304" pitchFamily="17" charset="-128"/>
              </a:rPr>
              <a:t>児童に恐ろしい薬物を上げてみましょう。（スライド）</a:t>
            </a:r>
          </a:p>
          <a:p>
            <a:pPr algn="just" eaLnBrk="1" hangingPunct="1">
              <a:spcBef>
                <a:spcPct val="0"/>
              </a:spcBef>
            </a:pPr>
            <a:r>
              <a:rPr lang="ja-JP" altLang="en-US">
                <a:latin typeface="Century" panose="02040604050505020304" pitchFamily="18" charset="0"/>
                <a:ea typeface="ＭＳ 明朝" panose="02020609040205080304" pitchFamily="17" charset="-128"/>
              </a:rPr>
              <a:t>お酒（アルコール）、タバコ（ニコチン）シンナー等の有機溶剤、覚せい剤、大麻などが上げられます。特にお酒やタバコは身近にあるため児童も手を出しがちですが、体が出来上がっていない児童には大変危険な薬物です。</a:t>
            </a:r>
          </a:p>
          <a:p>
            <a:pPr eaLnBrk="1" hangingPunct="1">
              <a:spcBef>
                <a:spcPct val="0"/>
              </a:spcBef>
            </a:pPr>
            <a:endParaRPr lang="ja-JP" altLang="en-US">
              <a:latin typeface="ＭＳ Ｐゴシック" panose="020B0600070205080204"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r>
              <a:rPr kumimoji="1" lang="en-US" altLang="ja-JP" dirty="0"/>
              <a:t>T</a:t>
            </a:r>
            <a:r>
              <a:rPr kumimoji="1" lang="ja-JP" altLang="en-US" dirty="0"/>
              <a:t>２：それでも断りにくい雰囲気の時は、「もう誘わないで！」とその場を立ち去る勇気も必要です。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先輩や友達の誘いを断ると、仲間外れになるかも・・・と不安になるかもしれません。</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特に、好きな人相手だったらなおさら、不安になるかもしれません。</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★しかし、身体に悪いものを勧めるのは本当の友だちではありません。はっきりと断る勇気をもつことが必要です。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7F04B999-6974-4D58-BF64-864A229F3EF0}"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517735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44F554B0-AB06-40C2-FD7A-008A4A08A04B}"/>
              </a:ext>
            </a:extLst>
          </p:cNvPr>
          <p:cNvSpPr>
            <a:spLocks noGrp="1" noRot="1" noChangeAspect="1" noChangeArrowheads="1" noTextEdit="1"/>
          </p:cNvSpPr>
          <p:nvPr>
            <p:ph type="sldImg"/>
          </p:nvPr>
        </p:nvSpPr>
        <p:spPr>
          <a:xfrm>
            <a:off x="106363" y="752475"/>
            <a:ext cx="6675437" cy="3756025"/>
          </a:xfrm>
          <a:ln/>
        </p:spPr>
      </p:sp>
      <p:sp>
        <p:nvSpPr>
          <p:cNvPr id="66563" name="ノート プレースホルダー 2">
            <a:extLst>
              <a:ext uri="{FF2B5EF4-FFF2-40B4-BE49-F238E27FC236}">
                <a16:creationId xmlns:a16="http://schemas.microsoft.com/office/drawing/2014/main" id="{0BE8B4D1-1F74-069F-ABB2-FE4E8F7A19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当然のことですが、どの国においても、麻薬・薬物の持ち込みは厳重に監視されており、違反者に対しては厳しい罰が待っています。</a:t>
            </a:r>
          </a:p>
          <a:p>
            <a:r>
              <a:rPr lang="ja-JP" altLang="en-US"/>
              <a:t>日本では、麻薬５法で規制される麻薬・大麻・あへん・覚醒剤・向精神薬。毒物及び劇物取締法で規制されるシンナー・トルエンといった薬物があります。</a:t>
            </a:r>
          </a:p>
          <a:p>
            <a:r>
              <a:rPr lang="ja-JP" altLang="en-US"/>
              <a:t>そして、「医薬品・医療機器等法（旧薬事法）」で規定される「指定薬物」については３年以下の懲役となっています。</a:t>
            </a:r>
          </a:p>
          <a:p>
            <a:r>
              <a:rPr lang="ja-JP" altLang="en-US"/>
              <a:t>海外の状況について、日本と諸外国の違いは画面の通りですが、違反者が摘発された場合、拘留後結果が出るまで長期間かかる上、国によっては一定量以上の違法薬物の所持・運搬等における刑罰の最高刑が死刑となっているなど、日本での刑罰に比べ、重い刑罰を科す国が多くあり、最悪の結果も覚悟する必要があり注意が必要といえます。</a:t>
            </a:r>
          </a:p>
          <a:p>
            <a:endParaRPr lang="ja-JP" altLang="en-US"/>
          </a:p>
          <a:p>
            <a:endParaRPr lang="ja-JP" altLang="en-US"/>
          </a:p>
        </p:txBody>
      </p:sp>
      <p:sp>
        <p:nvSpPr>
          <p:cNvPr id="66564" name="スライド番号プレースホルダー 3">
            <a:extLst>
              <a:ext uri="{FF2B5EF4-FFF2-40B4-BE49-F238E27FC236}">
                <a16:creationId xmlns:a16="http://schemas.microsoft.com/office/drawing/2014/main" id="{D75CBD6A-7A38-3F48-81C5-BCC5F5C786A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514BFD7-F459-4279-9F79-5250C840292B}" type="slidenum">
              <a:rPr lang="ja-JP" altLang="en-US" sz="1300">
                <a:ea typeface="ＭＳ Ｐゴシック" panose="020B0600070205080204" pitchFamily="50" charset="-128"/>
              </a:rPr>
              <a:pPr>
                <a:spcBef>
                  <a:spcPct val="0"/>
                </a:spcBef>
              </a:pPr>
              <a:t>40</a:t>
            </a:fld>
            <a:endParaRPr lang="ja-JP" altLang="en-US" sz="1300">
              <a:ea typeface="ＭＳ Ｐゴシック" panose="020B0600070205080204"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ー 1">
            <a:extLst>
              <a:ext uri="{FF2B5EF4-FFF2-40B4-BE49-F238E27FC236}">
                <a16:creationId xmlns:a16="http://schemas.microsoft.com/office/drawing/2014/main" id="{7C408320-4F00-9EBE-5DBA-D2977451E530}"/>
              </a:ext>
            </a:extLst>
          </p:cNvPr>
          <p:cNvSpPr>
            <a:spLocks noGrp="1" noRot="1" noChangeAspect="1" noChangeArrowheads="1" noTextEdit="1"/>
          </p:cNvSpPr>
          <p:nvPr>
            <p:ph type="sldImg"/>
          </p:nvPr>
        </p:nvSpPr>
        <p:spPr>
          <a:xfrm>
            <a:off x="685800" y="1143000"/>
            <a:ext cx="5486400" cy="3086100"/>
          </a:xfrm>
          <a:ln/>
        </p:spPr>
      </p:sp>
      <p:sp>
        <p:nvSpPr>
          <p:cNvPr id="83971" name="ノート プレースホルダー 2">
            <a:extLst>
              <a:ext uri="{FF2B5EF4-FFF2-40B4-BE49-F238E27FC236}">
                <a16:creationId xmlns:a16="http://schemas.microsoft.com/office/drawing/2014/main" id="{6D2D0254-C7D1-01C4-026D-C3B91458DE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私は、この学校の学校薬剤師の○○●●です。</a:t>
            </a:r>
            <a:endParaRPr lang="en-US" altLang="ja-JP"/>
          </a:p>
          <a:p>
            <a:r>
              <a:rPr lang="ja-JP" altLang="en-US"/>
              <a:t>学校薬剤師は、教室の明るさ、空気の汚れ、飲料水の水質など皆の身の回りの環境衛生の状態をチェックし、皆さんの健康を守る役割を担っています。</a:t>
            </a:r>
          </a:p>
          <a:p>
            <a:r>
              <a:rPr lang="ja-JP" altLang="en-US"/>
              <a:t>今日は、大麻を中心に薬物乱用について皆さんと一緒に考えていきたいと思っています。</a:t>
            </a:r>
          </a:p>
        </p:txBody>
      </p:sp>
      <p:sp>
        <p:nvSpPr>
          <p:cNvPr id="83972" name="スライド番号プレースホルダー 3">
            <a:extLst>
              <a:ext uri="{FF2B5EF4-FFF2-40B4-BE49-F238E27FC236}">
                <a16:creationId xmlns:a16="http://schemas.microsoft.com/office/drawing/2014/main" id="{48BB1302-6BFA-142D-EA26-AB9FA68858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EFA7CC53-4559-4FF2-BC00-33651F38EE1A}" type="slidenum">
              <a:rPr lang="ja-JP" altLang="en-US" sz="1300"/>
              <a:pPr/>
              <a:t>41</a:t>
            </a:fld>
            <a:endParaRPr lang="ja-JP"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a:extLst>
              <a:ext uri="{FF2B5EF4-FFF2-40B4-BE49-F238E27FC236}">
                <a16:creationId xmlns:a16="http://schemas.microsoft.com/office/drawing/2014/main" id="{D9E87CB4-D8F9-A72C-D994-B13F45BB885E}"/>
              </a:ext>
            </a:extLst>
          </p:cNvPr>
          <p:cNvSpPr>
            <a:spLocks noGrp="1" noRot="1" noChangeAspect="1" noChangeArrowheads="1" noTextEdit="1"/>
          </p:cNvSpPr>
          <p:nvPr>
            <p:ph type="sldImg"/>
          </p:nvPr>
        </p:nvSpPr>
        <p:spPr>
          <a:xfrm>
            <a:off x="685800" y="1143000"/>
            <a:ext cx="5486400" cy="3086100"/>
          </a:xfrm>
          <a:ln/>
        </p:spPr>
      </p:sp>
      <p:sp>
        <p:nvSpPr>
          <p:cNvPr id="86019" name="ノート プレースホルダー 2">
            <a:extLst>
              <a:ext uri="{FF2B5EF4-FFF2-40B4-BE49-F238E27FC236}">
                <a16:creationId xmlns:a16="http://schemas.microsoft.com/office/drawing/2014/main" id="{81E5C706-DC6A-E8B1-868C-86A3E241BA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先ほど紹介した大麻事件では、当事者の小学校</a:t>
            </a:r>
            <a:r>
              <a:rPr lang="en-US" altLang="ja-JP"/>
              <a:t>6</a:t>
            </a:r>
            <a:r>
              <a:rPr lang="ja-JP" altLang="en-US"/>
              <a:t>年生には喫煙経験があります。</a:t>
            </a:r>
            <a:endParaRPr lang="en-US" altLang="ja-JP"/>
          </a:p>
          <a:p>
            <a:r>
              <a:rPr lang="ja-JP" altLang="en-US"/>
              <a:t>大麻は、たばこと同じように吸引して使用することから、未成年者の喫煙は大麻乱用の入口（ゲートウェイ）と考えられます。</a:t>
            </a:r>
          </a:p>
          <a:p>
            <a:r>
              <a:rPr lang="ja-JP" altLang="en-US"/>
              <a:t>また、入手経路は、兄からであり、その兄も友人からです。大麻乱用のきっかけは、興味関心も大きな要因かもしれませんが、</a:t>
            </a:r>
            <a:endParaRPr lang="en-US" altLang="ja-JP"/>
          </a:p>
          <a:p>
            <a:r>
              <a:rPr lang="ja-JP" altLang="en-US"/>
              <a:t>未成年からたばこを入手したり、一緒に喫煙することで悪い仲間（反社会的な集団）との関わりができてしまったとも考えられます。</a:t>
            </a:r>
          </a:p>
        </p:txBody>
      </p:sp>
      <p:sp>
        <p:nvSpPr>
          <p:cNvPr id="86020" name="スライド番号プレースホルダー 3">
            <a:extLst>
              <a:ext uri="{FF2B5EF4-FFF2-40B4-BE49-F238E27FC236}">
                <a16:creationId xmlns:a16="http://schemas.microsoft.com/office/drawing/2014/main" id="{1AB4A8EE-5E1B-D4D9-E0AB-FD9AB940A9A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AB033650-FC24-4E4A-97F9-E1CFA9A409CC}" type="slidenum">
              <a:rPr lang="ja-JP" altLang="en-US" sz="1300"/>
              <a:pPr/>
              <a:t>42</a:t>
            </a:fld>
            <a:endParaRPr lang="ja-JP"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ー 1">
            <a:extLst>
              <a:ext uri="{FF2B5EF4-FFF2-40B4-BE49-F238E27FC236}">
                <a16:creationId xmlns:a16="http://schemas.microsoft.com/office/drawing/2014/main" id="{0F417CEF-8E1F-462E-28D7-094A30564FCF}"/>
              </a:ext>
            </a:extLst>
          </p:cNvPr>
          <p:cNvSpPr>
            <a:spLocks noGrp="1" noRot="1" noChangeAspect="1" noChangeArrowheads="1" noTextEdit="1"/>
          </p:cNvSpPr>
          <p:nvPr>
            <p:ph type="sldImg"/>
          </p:nvPr>
        </p:nvSpPr>
        <p:spPr>
          <a:xfrm>
            <a:off x="685800" y="1143000"/>
            <a:ext cx="5486400" cy="3086100"/>
          </a:xfrm>
          <a:ln/>
        </p:spPr>
      </p:sp>
      <p:sp>
        <p:nvSpPr>
          <p:cNvPr id="115715" name="ノート プレースホルダー 2">
            <a:extLst>
              <a:ext uri="{FF2B5EF4-FFF2-40B4-BE49-F238E27FC236}">
                <a16:creationId xmlns:a16="http://schemas.microsoft.com/office/drawing/2014/main" id="{3388FA78-EFB1-7BEE-C14C-EA25F33351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ja-JP" altLang="en-US">
              <a:latin typeface="Times New Roman" panose="02020603050405020304" pitchFamily="18" charset="0"/>
            </a:endParaRPr>
          </a:p>
        </p:txBody>
      </p:sp>
      <p:sp>
        <p:nvSpPr>
          <p:cNvPr id="115716" name="スライド番号プレースホルダー 3">
            <a:extLst>
              <a:ext uri="{FF2B5EF4-FFF2-40B4-BE49-F238E27FC236}">
                <a16:creationId xmlns:a16="http://schemas.microsoft.com/office/drawing/2014/main" id="{631B4648-2438-60CB-5864-C4A358D21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defTabSz="906463">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defTabSz="906463">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defTabSz="906463">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defTabSz="906463">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fld id="{5FF2ECE2-D054-49F0-8AA4-7BDFC38EC9EF}" type="slidenum">
              <a:rPr lang="en-US" altLang="ja-JP" sz="1100" smtClean="0"/>
              <a:pPr/>
              <a:t>44</a:t>
            </a:fld>
            <a:endParaRPr lang="en-US" altLang="ja-JP" sz="11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a:extLst>
              <a:ext uri="{FF2B5EF4-FFF2-40B4-BE49-F238E27FC236}">
                <a16:creationId xmlns:a16="http://schemas.microsoft.com/office/drawing/2014/main" id="{25645856-BDC1-C341-C8D4-1AE20C2B1262}"/>
              </a:ext>
            </a:extLst>
          </p:cNvPr>
          <p:cNvSpPr>
            <a:spLocks noGrp="1" noRot="1" noChangeAspect="1" noChangeArrowheads="1" noTextEdit="1"/>
          </p:cNvSpPr>
          <p:nvPr>
            <p:ph type="sldImg"/>
          </p:nvPr>
        </p:nvSpPr>
        <p:spPr>
          <a:xfrm>
            <a:off x="685800" y="1143000"/>
            <a:ext cx="5486400" cy="3086100"/>
          </a:xfrm>
          <a:ln/>
        </p:spPr>
      </p:sp>
      <p:sp>
        <p:nvSpPr>
          <p:cNvPr id="90115" name="ノート プレースホルダー 2">
            <a:extLst>
              <a:ext uri="{FF2B5EF4-FFF2-40B4-BE49-F238E27FC236}">
                <a16:creationId xmlns:a16="http://schemas.microsoft.com/office/drawing/2014/main" id="{3836D5FF-583D-EB27-6666-3849457023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最近、</a:t>
            </a:r>
            <a:r>
              <a:rPr lang="en-US" altLang="ja-JP"/>
              <a:t>THC</a:t>
            </a:r>
            <a:r>
              <a:rPr lang="ja-JP" altLang="en-US"/>
              <a:t>の含有量が高い大麻だけでなく、それを何十倍にも濃縮しているワックスやリキッドと呼ばれるものが我が国でも出回っています。</a:t>
            </a:r>
            <a:endParaRPr lang="en-US" altLang="ja-JP"/>
          </a:p>
          <a:p>
            <a:r>
              <a:rPr lang="ja-JP" altLang="en-US"/>
              <a:t>前述したように大麻の成分</a:t>
            </a:r>
            <a:r>
              <a:rPr lang="en-US" altLang="ja-JP"/>
              <a:t>THC</a:t>
            </a:r>
            <a:r>
              <a:rPr lang="ja-JP" altLang="en-US"/>
              <a:t>には認知機能の低下や記憶障害、依存症がありますが、これらは、これまでの大麻とは比べ物にならないくらいの強い害が出ることが懸念されています。</a:t>
            </a:r>
            <a:endParaRPr lang="en-US" altLang="ja-JP"/>
          </a:p>
          <a:p>
            <a:r>
              <a:rPr lang="ja-JP" altLang="en-US"/>
              <a:t>また、海外では、大麻入りの食品があるようですが、もちろん日本に持ち込むことはできません。</a:t>
            </a:r>
          </a:p>
        </p:txBody>
      </p:sp>
      <p:sp>
        <p:nvSpPr>
          <p:cNvPr id="90116" name="スライド番号プレースホルダー 3">
            <a:extLst>
              <a:ext uri="{FF2B5EF4-FFF2-40B4-BE49-F238E27FC236}">
                <a16:creationId xmlns:a16="http://schemas.microsoft.com/office/drawing/2014/main" id="{E7240658-A874-B8C2-93FC-AA558DDDC14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BF0C5623-CC98-4F4E-B816-F17321CC6C9E}" type="slidenum">
              <a:rPr lang="ja-JP" altLang="en-US" sz="1300"/>
              <a:pPr/>
              <a:t>45</a:t>
            </a:fld>
            <a:endParaRPr lang="ja-JP"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a:extLst>
              <a:ext uri="{FF2B5EF4-FFF2-40B4-BE49-F238E27FC236}">
                <a16:creationId xmlns:a16="http://schemas.microsoft.com/office/drawing/2014/main" id="{41AD9CD2-66C6-89FA-86D8-3395E851CE81}"/>
              </a:ext>
            </a:extLst>
          </p:cNvPr>
          <p:cNvSpPr>
            <a:spLocks noGrp="1" noRot="1" noChangeAspect="1" noChangeArrowheads="1" noTextEdit="1"/>
          </p:cNvSpPr>
          <p:nvPr>
            <p:ph type="sldImg"/>
          </p:nvPr>
        </p:nvSpPr>
        <p:spPr>
          <a:xfrm>
            <a:off x="685800" y="1143000"/>
            <a:ext cx="5486400" cy="3086100"/>
          </a:xfrm>
          <a:ln/>
        </p:spPr>
      </p:sp>
      <p:sp>
        <p:nvSpPr>
          <p:cNvPr id="92163" name="ノート プレースホルダー 2">
            <a:extLst>
              <a:ext uri="{FF2B5EF4-FFF2-40B4-BE49-F238E27FC236}">
                <a16:creationId xmlns:a16="http://schemas.microsoft.com/office/drawing/2014/main" id="{ED901784-1D47-7540-376E-45BEA0FA94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これは、大麻と同じ作用をもつ成分を使って、神経に与える影響を実験したものです。この様に、脳や体の神経線維がたった</a:t>
            </a:r>
            <a:r>
              <a:rPr lang="en-US" altLang="ja-JP"/>
              <a:t>2</a:t>
            </a:r>
            <a:r>
              <a:rPr lang="ja-JP" altLang="en-US"/>
              <a:t>時間で壊されてしまいます。</a:t>
            </a:r>
          </a:p>
          <a:p>
            <a:r>
              <a:rPr lang="ja-JP" altLang="en-US"/>
              <a:t>濃縮された大麻加工品も、神経へ強いダメージを与えることが考えられますね。特に神経が形成される青少年の時に、大麻を使っていると</a:t>
            </a:r>
            <a:r>
              <a:rPr lang="en-US" altLang="ja-JP"/>
              <a:t>IQ</a:t>
            </a:r>
            <a:r>
              <a:rPr lang="ja-JP" altLang="en-US"/>
              <a:t>が低下すると言われています。</a:t>
            </a:r>
          </a:p>
        </p:txBody>
      </p:sp>
      <p:sp>
        <p:nvSpPr>
          <p:cNvPr id="92164" name="スライド番号プレースホルダー 3">
            <a:extLst>
              <a:ext uri="{FF2B5EF4-FFF2-40B4-BE49-F238E27FC236}">
                <a16:creationId xmlns:a16="http://schemas.microsoft.com/office/drawing/2014/main" id="{F4A28B2F-1FEA-3EC7-8060-4059CFF215A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2AFE03A4-643D-49C4-8991-5845BC02D055}" type="slidenum">
              <a:rPr lang="ja-JP" altLang="en-US" sz="1300"/>
              <a:pPr/>
              <a:t>46</a:t>
            </a:fld>
            <a:endParaRPr lang="ja-JP"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55C7EFDE-0809-EEEA-FE60-53208B0DDEF6}"/>
              </a:ext>
            </a:extLst>
          </p:cNvPr>
          <p:cNvSpPr>
            <a:spLocks noGrp="1" noRot="1" noChangeAspect="1" noChangeArrowheads="1" noTextEdit="1"/>
          </p:cNvSpPr>
          <p:nvPr>
            <p:ph type="sldImg"/>
          </p:nvPr>
        </p:nvSpPr>
        <p:spPr>
          <a:xfrm>
            <a:off x="685800" y="1143000"/>
            <a:ext cx="5486400" cy="3086100"/>
          </a:xfrm>
          <a:ln/>
        </p:spPr>
      </p:sp>
      <p:sp>
        <p:nvSpPr>
          <p:cNvPr id="94211" name="ノート プレースホルダー 2">
            <a:extLst>
              <a:ext uri="{FF2B5EF4-FFF2-40B4-BE49-F238E27FC236}">
                <a16:creationId xmlns:a16="http://schemas.microsoft.com/office/drawing/2014/main" id="{71B0B0D0-09D4-CFF4-B7FE-554323CA32D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この中には、「カナダやアメリカのカリフォルニア州などでは、嗜好目的での大麻の使用が認められている」ことを知っている人もいるでしょう。</a:t>
            </a:r>
            <a:endParaRPr lang="en-US" altLang="ja-JP"/>
          </a:p>
          <a:p>
            <a:r>
              <a:rPr lang="ja-JP" altLang="en-US"/>
              <a:t>そのことから、「大麻がそれほど危険じゃないって判断しているからじゃないのかな？」と考えた人もいるかもしれません。それは、本当でしょうか？では、アメリカやカナダの大麻乱用の状況を見てみよう！</a:t>
            </a:r>
          </a:p>
        </p:txBody>
      </p:sp>
      <p:sp>
        <p:nvSpPr>
          <p:cNvPr id="94212" name="スライド番号プレースホルダー 3">
            <a:extLst>
              <a:ext uri="{FF2B5EF4-FFF2-40B4-BE49-F238E27FC236}">
                <a16:creationId xmlns:a16="http://schemas.microsoft.com/office/drawing/2014/main" id="{FDB177BA-A937-997D-C4F9-D8C314A0BB5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894A894D-B33E-48EB-9894-1565D7B1B38D}" type="slidenum">
              <a:rPr lang="ja-JP" altLang="en-US" sz="1300"/>
              <a:pPr/>
              <a:t>47</a:t>
            </a:fld>
            <a:endParaRPr lang="ja-JP"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ー 1">
            <a:extLst>
              <a:ext uri="{FF2B5EF4-FFF2-40B4-BE49-F238E27FC236}">
                <a16:creationId xmlns:a16="http://schemas.microsoft.com/office/drawing/2014/main" id="{AB921869-AAE8-B46F-B4AA-109F5DA39A9C}"/>
              </a:ext>
            </a:extLst>
          </p:cNvPr>
          <p:cNvSpPr>
            <a:spLocks noGrp="1" noRot="1" noChangeAspect="1" noChangeArrowheads="1" noTextEdit="1"/>
          </p:cNvSpPr>
          <p:nvPr>
            <p:ph type="sldImg"/>
          </p:nvPr>
        </p:nvSpPr>
        <p:spPr>
          <a:xfrm>
            <a:off x="685800" y="1143000"/>
            <a:ext cx="5486400" cy="3086100"/>
          </a:xfrm>
          <a:ln/>
        </p:spPr>
      </p:sp>
      <p:sp>
        <p:nvSpPr>
          <p:cNvPr id="96259" name="ノート プレースホルダー 2">
            <a:extLst>
              <a:ext uri="{FF2B5EF4-FFF2-40B4-BE49-F238E27FC236}">
                <a16:creationId xmlns:a16="http://schemas.microsoft.com/office/drawing/2014/main" id="{56E50225-C1FE-566F-B66C-2BEEE47851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アメリカでは、生まれてから一度でも大麻を使用したことのある高校生の割合は、</a:t>
            </a:r>
            <a:r>
              <a:rPr lang="en-US" altLang="ja-JP"/>
              <a:t>45.0</a:t>
            </a:r>
            <a:r>
              <a:rPr lang="ja-JP" altLang="en-US"/>
              <a:t>％の人です。アメリカやカナダでは大麻が身近な存在であると考えられます。</a:t>
            </a:r>
            <a:endParaRPr lang="en-US" altLang="ja-JP"/>
          </a:p>
          <a:p>
            <a:r>
              <a:rPr lang="ja-JP" altLang="en-US"/>
              <a:t>一方、日本では、一度でも大麻を使用したことのある高校生人の割合は、</a:t>
            </a:r>
            <a:r>
              <a:rPr lang="en-US" altLang="ja-JP"/>
              <a:t>0.3%</a:t>
            </a:r>
            <a:r>
              <a:rPr lang="ja-JP" altLang="en-US"/>
              <a:t>です。</a:t>
            </a:r>
            <a:endParaRPr lang="en-US" altLang="ja-JP"/>
          </a:p>
          <a:p>
            <a:r>
              <a:rPr lang="ja-JP" altLang="en-US"/>
              <a:t>しかし、少ないと言っても、</a:t>
            </a:r>
            <a:r>
              <a:rPr lang="en-US" altLang="ja-JP"/>
              <a:t>1000</a:t>
            </a:r>
            <a:r>
              <a:rPr lang="ja-JP" altLang="en-US"/>
              <a:t>人の高校生人がいればその中に</a:t>
            </a:r>
            <a:r>
              <a:rPr lang="en-US" altLang="ja-JP"/>
              <a:t>3</a:t>
            </a:r>
            <a:r>
              <a:rPr lang="ja-JP" altLang="en-US"/>
              <a:t>人は大麻を使ったことのある人がいることになるので決して他人事とは言えないと思います。</a:t>
            </a:r>
          </a:p>
        </p:txBody>
      </p:sp>
      <p:sp>
        <p:nvSpPr>
          <p:cNvPr id="96260" name="スライド番号プレースホルダー 3">
            <a:extLst>
              <a:ext uri="{FF2B5EF4-FFF2-40B4-BE49-F238E27FC236}">
                <a16:creationId xmlns:a16="http://schemas.microsoft.com/office/drawing/2014/main" id="{00B3DAEB-6AB4-37D9-F615-AFE6244715C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AD8FDECB-A3B2-4182-852A-7A530186DC85}" type="slidenum">
              <a:rPr lang="ja-JP" altLang="en-US" sz="1300"/>
              <a:pPr/>
              <a:t>48</a:t>
            </a:fld>
            <a:endParaRPr lang="ja-JP"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ー 1">
            <a:extLst>
              <a:ext uri="{FF2B5EF4-FFF2-40B4-BE49-F238E27FC236}">
                <a16:creationId xmlns:a16="http://schemas.microsoft.com/office/drawing/2014/main" id="{CC6D28E8-7FCB-8FED-6939-3098B9C9BDF7}"/>
              </a:ext>
            </a:extLst>
          </p:cNvPr>
          <p:cNvSpPr>
            <a:spLocks noGrp="1" noRot="1" noChangeAspect="1" noChangeArrowheads="1" noTextEdit="1"/>
          </p:cNvSpPr>
          <p:nvPr>
            <p:ph type="sldImg"/>
          </p:nvPr>
        </p:nvSpPr>
        <p:spPr>
          <a:xfrm>
            <a:off x="685800" y="1143000"/>
            <a:ext cx="5486400" cy="3086100"/>
          </a:xfrm>
          <a:ln/>
        </p:spPr>
      </p:sp>
      <p:sp>
        <p:nvSpPr>
          <p:cNvPr id="98307" name="ノート プレースホルダー 2">
            <a:extLst>
              <a:ext uri="{FF2B5EF4-FFF2-40B4-BE49-F238E27FC236}">
                <a16:creationId xmlns:a16="http://schemas.microsoft.com/office/drawing/2014/main" id="{B0BD8C12-C975-4CEF-7989-E83D1AD41C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カナダにおける大麻の市場は極めて大きなものです。その市場規模は、推定で年間約</a:t>
            </a:r>
            <a:r>
              <a:rPr lang="en-US" altLang="ja-JP"/>
              <a:t>5,000</a:t>
            </a:r>
            <a:r>
              <a:rPr lang="ja-JP" altLang="en-US"/>
              <a:t>億円とも言われています。</a:t>
            </a:r>
            <a:endParaRPr lang="en-US" altLang="ja-JP"/>
          </a:p>
          <a:p>
            <a:r>
              <a:rPr lang="ja-JP" altLang="en-US"/>
              <a:t>これをカナダ国民一人当たりの金額にすると約</a:t>
            </a:r>
            <a:r>
              <a:rPr lang="en-US" altLang="ja-JP"/>
              <a:t>10</a:t>
            </a:r>
            <a:r>
              <a:rPr lang="ja-JP" altLang="en-US"/>
              <a:t>万</a:t>
            </a:r>
            <a:r>
              <a:rPr lang="en-US" altLang="ja-JP"/>
              <a:t>3</a:t>
            </a:r>
            <a:r>
              <a:rPr lang="ja-JP" altLang="en-US"/>
              <a:t>千円にもなります。</a:t>
            </a:r>
          </a:p>
          <a:p>
            <a:r>
              <a:rPr lang="ja-JP" altLang="en-US"/>
              <a:t>また、反社会的な組織は、子どももターゲットにして大麻を売りつけようとします。</a:t>
            </a:r>
          </a:p>
        </p:txBody>
      </p:sp>
      <p:sp>
        <p:nvSpPr>
          <p:cNvPr id="98308" name="スライド番号プレースホルダー 3">
            <a:extLst>
              <a:ext uri="{FF2B5EF4-FFF2-40B4-BE49-F238E27FC236}">
                <a16:creationId xmlns:a16="http://schemas.microsoft.com/office/drawing/2014/main" id="{E8907280-703E-4EF8-B754-1056C0163F5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ECCFB0C3-8408-49B1-AB11-41AEC4F464E6}" type="slidenum">
              <a:rPr lang="ja-JP" altLang="en-US" sz="1300"/>
              <a:pPr/>
              <a:t>49</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76B5793-3587-E26A-AF0F-23ED41EDA8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B1AA7B3-7642-44C5-B6E7-012D52A0DBA8}" type="slidenum">
              <a:rPr lang="en-US" altLang="ja-JP" sz="1100">
                <a:solidFill>
                  <a:srgbClr val="000000"/>
                </a:solidFill>
                <a:latin typeface="Arial" panose="020B0604020202020204" pitchFamily="34" charset="0"/>
                <a:ea typeface="ＭＳ Ｐゴシック" panose="020B0600070205080204" pitchFamily="50" charset="-128"/>
              </a:rPr>
              <a:pPr>
                <a:spcBef>
                  <a:spcPct val="0"/>
                </a:spcBef>
              </a:pPr>
              <a:t>5</a:t>
            </a:fld>
            <a:endParaRPr lang="en-US" altLang="ja-JP" sz="1100">
              <a:solidFill>
                <a:srgbClr val="000000"/>
              </a:solidFill>
              <a:latin typeface="Arial" panose="020B0604020202020204" pitchFamily="34" charset="0"/>
              <a:ea typeface="ＭＳ Ｐゴシック" panose="020B0600070205080204" pitchFamily="50" charset="-128"/>
            </a:endParaRPr>
          </a:p>
        </p:txBody>
      </p:sp>
      <p:sp>
        <p:nvSpPr>
          <p:cNvPr id="22531" name="Rectangle 2">
            <a:extLst>
              <a:ext uri="{FF2B5EF4-FFF2-40B4-BE49-F238E27FC236}">
                <a16:creationId xmlns:a16="http://schemas.microsoft.com/office/drawing/2014/main" id="{AD1F44F7-B5C0-A1B1-A678-DA208C5EEC82}"/>
              </a:ext>
            </a:extLst>
          </p:cNvPr>
          <p:cNvSpPr>
            <a:spLocks noGrp="1" noRot="1" noChangeAspect="1" noChangeArrowheads="1" noTextEdit="1"/>
          </p:cNvSpPr>
          <p:nvPr>
            <p:ph type="sldImg"/>
          </p:nvPr>
        </p:nvSpPr>
        <p:spPr>
          <a:xfrm>
            <a:off x="685800" y="1143000"/>
            <a:ext cx="5486400" cy="3086100"/>
          </a:xfrm>
          <a:ln/>
        </p:spPr>
      </p:sp>
      <p:sp>
        <p:nvSpPr>
          <p:cNvPr id="22532" name="Rectangle 3">
            <a:extLst>
              <a:ext uri="{FF2B5EF4-FFF2-40B4-BE49-F238E27FC236}">
                <a16:creationId xmlns:a16="http://schemas.microsoft.com/office/drawing/2014/main" id="{2B341981-4C1C-1B4A-6479-2880B3B623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ja-JP" altLang="en-US">
                <a:latin typeface="Arial" panose="020B0604020202020204" pitchFamily="34" charset="0"/>
              </a:rPr>
              <a:t>　写真は、タバコの煙をフラスコの水に通した実験です。タバコ５分、次に２０本分。すごいですね。こんな物が体に入ってくると思うと、どうですか？　</a:t>
            </a:r>
          </a:p>
          <a:p>
            <a:pPr eaLnBrk="1" hangingPunct="1">
              <a:spcBef>
                <a:spcPct val="0"/>
              </a:spcBef>
            </a:pPr>
            <a:r>
              <a:rPr lang="ja-JP" altLang="en-US">
                <a:latin typeface="Arial" panose="020B0604020202020204" pitchFamily="34" charset="0"/>
              </a:rPr>
              <a:t>　</a:t>
            </a:r>
          </a:p>
          <a:p>
            <a:pPr eaLnBrk="1" hangingPunct="1">
              <a:spcBef>
                <a:spcPct val="0"/>
              </a:spcBef>
            </a:pPr>
            <a:r>
              <a:rPr lang="ja-JP" altLang="en-US">
                <a:latin typeface="Arial" panose="020B0604020202020204" pitchFamily="34" charset="0"/>
              </a:rPr>
              <a:t>　次は、肺の写真です。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ー 1">
            <a:extLst>
              <a:ext uri="{FF2B5EF4-FFF2-40B4-BE49-F238E27FC236}">
                <a16:creationId xmlns:a16="http://schemas.microsoft.com/office/drawing/2014/main" id="{B8EC4ED9-3C5C-1FB2-3C9D-B011E0AFEB71}"/>
              </a:ext>
            </a:extLst>
          </p:cNvPr>
          <p:cNvSpPr>
            <a:spLocks noGrp="1" noRot="1" noChangeAspect="1" noChangeArrowheads="1" noTextEdit="1"/>
          </p:cNvSpPr>
          <p:nvPr>
            <p:ph type="sldImg"/>
          </p:nvPr>
        </p:nvSpPr>
        <p:spPr>
          <a:xfrm>
            <a:off x="685800" y="1143000"/>
            <a:ext cx="5486400" cy="3086100"/>
          </a:xfrm>
          <a:ln/>
        </p:spPr>
      </p:sp>
      <p:sp>
        <p:nvSpPr>
          <p:cNvPr id="100355" name="ノート プレースホルダー 2">
            <a:extLst>
              <a:ext uri="{FF2B5EF4-FFF2-40B4-BE49-F238E27FC236}">
                <a16:creationId xmlns:a16="http://schemas.microsoft.com/office/drawing/2014/main" id="{CDD55A1B-9078-C6F9-CF8A-C6E1A9D64F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t>アメリカやカナダでも大麻は本当に自由なのでしょうか？アメリカでも一部の州では嗜好目的での使用を年齢制限等を付けて認めていますが、連邦法（国）としては違法です！</a:t>
            </a:r>
            <a:endParaRPr lang="en-US" altLang="ja-JP"/>
          </a:p>
          <a:p>
            <a:r>
              <a:rPr lang="ja-JP" altLang="en-US"/>
              <a:t>国の機関でも大麻には依存性があり、健康に有害な薬物として注意を喚起してます。</a:t>
            </a:r>
            <a:endParaRPr lang="en-US" altLang="ja-JP"/>
          </a:p>
          <a:p>
            <a:r>
              <a:rPr lang="ja-JP" altLang="en-US"/>
              <a:t>また、カナダでも子供の身体への悪影響を防ぎ子供の安全を守るためであり、国が管理することで、組織犯罪が得る利益を大幅に削減するための政策です。</a:t>
            </a:r>
            <a:endParaRPr lang="en-US" altLang="ja-JP"/>
          </a:p>
          <a:p>
            <a:r>
              <a:rPr lang="ja-JP" altLang="en-US"/>
              <a:t>したがって、決して大麻が健康に良いと考えている訳ではありません。</a:t>
            </a:r>
          </a:p>
        </p:txBody>
      </p:sp>
      <p:sp>
        <p:nvSpPr>
          <p:cNvPr id="100356" name="スライド番号プレースホルダー 3">
            <a:extLst>
              <a:ext uri="{FF2B5EF4-FFF2-40B4-BE49-F238E27FC236}">
                <a16:creationId xmlns:a16="http://schemas.microsoft.com/office/drawing/2014/main" id="{B684B543-D059-BDC8-C1F7-E1665FA76F0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66788">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66788">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66788">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66788">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66788"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E99318A5-B235-45FB-B046-9D762AE0F536}" type="slidenum">
              <a:rPr lang="ja-JP" altLang="en-US" sz="1300"/>
              <a:pPr/>
              <a:t>50</a:t>
            </a:fld>
            <a:endParaRPr lang="ja-JP"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ー 1">
            <a:extLst>
              <a:ext uri="{FF2B5EF4-FFF2-40B4-BE49-F238E27FC236}">
                <a16:creationId xmlns:a16="http://schemas.microsoft.com/office/drawing/2014/main" id="{FDAB6FA6-C58E-B307-F386-8F7E9B71761C}"/>
              </a:ext>
            </a:extLst>
          </p:cNvPr>
          <p:cNvSpPr>
            <a:spLocks noGrp="1" noRot="1" noChangeAspect="1" noChangeArrowheads="1" noTextEdit="1"/>
          </p:cNvSpPr>
          <p:nvPr>
            <p:ph type="sldImg"/>
          </p:nvPr>
        </p:nvSpPr>
        <p:spPr>
          <a:xfrm>
            <a:off x="685800" y="1143000"/>
            <a:ext cx="5486400" cy="3086100"/>
          </a:xfrm>
          <a:ln/>
        </p:spPr>
      </p:sp>
      <p:sp>
        <p:nvSpPr>
          <p:cNvPr id="121859" name="ノート プレースホルダー 2">
            <a:extLst>
              <a:ext uri="{FF2B5EF4-FFF2-40B4-BE49-F238E27FC236}">
                <a16:creationId xmlns:a16="http://schemas.microsoft.com/office/drawing/2014/main" id="{1E31E65A-5CCC-F432-FE91-AFA211F801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ja-JP" altLang="en-US">
              <a:latin typeface="Times New Roman" panose="02020603050405020304" pitchFamily="18" charset="0"/>
            </a:endParaRPr>
          </a:p>
        </p:txBody>
      </p:sp>
      <p:sp>
        <p:nvSpPr>
          <p:cNvPr id="121860" name="スライド番号プレースホルダー 3">
            <a:extLst>
              <a:ext uri="{FF2B5EF4-FFF2-40B4-BE49-F238E27FC236}">
                <a16:creationId xmlns:a16="http://schemas.microsoft.com/office/drawing/2014/main" id="{374B3112-04D2-41CE-DC3A-C45F7F3B6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defTabSz="906463">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defTabSz="906463">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defTabSz="906463">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defTabSz="906463">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fld id="{7E90B124-6CB3-4249-9708-17A70EB53040}" type="slidenum">
              <a:rPr lang="en-US" altLang="ja-JP" sz="1100" smtClean="0"/>
              <a:pPr/>
              <a:t>61</a:t>
            </a:fld>
            <a:endParaRPr lang="en-US" altLang="ja-JP" sz="11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ー 1">
            <a:extLst>
              <a:ext uri="{FF2B5EF4-FFF2-40B4-BE49-F238E27FC236}">
                <a16:creationId xmlns:a16="http://schemas.microsoft.com/office/drawing/2014/main" id="{C4D2F985-BD65-0555-BD18-ADCCFD85470F}"/>
              </a:ext>
            </a:extLst>
          </p:cNvPr>
          <p:cNvSpPr>
            <a:spLocks noGrp="1" noRot="1" noChangeAspect="1" noChangeArrowheads="1" noTextEdit="1"/>
          </p:cNvSpPr>
          <p:nvPr>
            <p:ph type="sldImg"/>
          </p:nvPr>
        </p:nvSpPr>
        <p:spPr>
          <a:xfrm>
            <a:off x="685800" y="1143000"/>
            <a:ext cx="5486400" cy="3086100"/>
          </a:xfrm>
          <a:ln/>
        </p:spPr>
      </p:sp>
      <p:sp>
        <p:nvSpPr>
          <p:cNvPr id="123907" name="ノート プレースホルダー 2">
            <a:extLst>
              <a:ext uri="{FF2B5EF4-FFF2-40B4-BE49-F238E27FC236}">
                <a16:creationId xmlns:a16="http://schemas.microsoft.com/office/drawing/2014/main" id="{6DDABD8F-98D4-0917-B890-28B7F62155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ja-JP" altLang="en-US">
              <a:latin typeface="Times New Roman" panose="02020603050405020304" pitchFamily="18" charset="0"/>
            </a:endParaRPr>
          </a:p>
        </p:txBody>
      </p:sp>
      <p:sp>
        <p:nvSpPr>
          <p:cNvPr id="123908" name="スライド番号プレースホルダー 3">
            <a:extLst>
              <a:ext uri="{FF2B5EF4-FFF2-40B4-BE49-F238E27FC236}">
                <a16:creationId xmlns:a16="http://schemas.microsoft.com/office/drawing/2014/main" id="{712B5469-6E2B-3A93-1C40-21578EE8FA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defTabSz="906463">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defTabSz="906463">
              <a:defRPr kumimoji="1" sz="2800">
                <a:solidFill>
                  <a:schemeClr val="tx1"/>
                </a:solidFill>
                <a:latin typeface="Times New Roman" panose="02020603050405020304" pitchFamily="18" charset="0"/>
                <a:ea typeface="ＭＳ Ｐゴシック" panose="020B0600070205080204" pitchFamily="50" charset="-128"/>
              </a:defRPr>
            </a:lvl3pPr>
            <a:lvl4pPr marL="1600200" indent="-228600" defTabSz="906463">
              <a:defRPr kumimoji="1" sz="2800">
                <a:solidFill>
                  <a:schemeClr val="tx1"/>
                </a:solidFill>
                <a:latin typeface="Times New Roman" panose="02020603050405020304" pitchFamily="18" charset="0"/>
                <a:ea typeface="ＭＳ Ｐゴシック" panose="020B0600070205080204" pitchFamily="50" charset="-128"/>
              </a:defRPr>
            </a:lvl4pPr>
            <a:lvl5pPr marL="2057400" indent="-228600" defTabSz="906463">
              <a:defRPr kumimoji="1" sz="2800">
                <a:solidFill>
                  <a:schemeClr val="tx1"/>
                </a:solidFill>
                <a:latin typeface="Times New Roman" panose="02020603050405020304" pitchFamily="18" charset="0"/>
                <a:ea typeface="ＭＳ Ｐゴシック" panose="020B0600070205080204" pitchFamily="50" charset="-128"/>
              </a:defRPr>
            </a:lvl5pPr>
            <a:lvl6pPr marL="25146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6pPr>
            <a:lvl7pPr marL="29718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7pPr>
            <a:lvl8pPr marL="34290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8pPr>
            <a:lvl9pPr marL="3886200" indent="-228600" defTabSz="906463" eaLnBrk="0" fontAlgn="base" hangingPunct="0">
              <a:spcBef>
                <a:spcPct val="0"/>
              </a:spcBef>
              <a:spcAft>
                <a:spcPct val="0"/>
              </a:spcAft>
              <a:defRPr kumimoji="1" sz="2800">
                <a:solidFill>
                  <a:schemeClr val="tx1"/>
                </a:solidFill>
                <a:latin typeface="Times New Roman" panose="02020603050405020304" pitchFamily="18" charset="0"/>
                <a:ea typeface="ＭＳ Ｐゴシック" panose="020B0600070205080204" pitchFamily="50" charset="-128"/>
              </a:defRPr>
            </a:lvl9pPr>
          </a:lstStyle>
          <a:p>
            <a:fld id="{820DA1A8-9D99-48B0-BC4C-D06DB43F47BB}" type="slidenum">
              <a:rPr lang="en-US" altLang="ja-JP" sz="1100" smtClean="0"/>
              <a:pPr/>
              <a:t>68</a:t>
            </a:fld>
            <a:endParaRPr lang="en-US" altLang="ja-JP" sz="11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t>＜講義例＞</a:t>
            </a:r>
            <a:endParaRPr lang="en-US" altLang="ja-JP"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T</a:t>
            </a:r>
            <a:r>
              <a:rPr kumimoji="1" lang="ja-JP" altLang="en-US" dirty="0"/>
              <a:t>２：</a:t>
            </a:r>
            <a:r>
              <a:rPr lang="ja-JP" altLang="en-US" dirty="0"/>
              <a:t>強い気持ちで薬物を断る・正しい決断することは、自分と自分の大切な将来、そして自分の大切な人を守ることです。みなさんは正しい知識と強い意志をもって、かけがえのない自分を大切に過ごしてください。</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T1</a:t>
            </a:r>
            <a:r>
              <a:rPr kumimoji="1" lang="ja-JP" altLang="en-US" sz="1200" dirty="0"/>
              <a:t>：○○先生、どうもありがとうございました。</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ここで、先生にみなさんからアンケートで多かった質問に答えていただきたいと思います。</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「０００００はどうして００なのですか？」「０００は００００ですか？」等</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T2</a:t>
            </a:r>
            <a:r>
              <a:rPr kumimoji="1" lang="ja-JP" altLang="en-US" sz="1200" dirty="0"/>
              <a:t>：質問にあった回答</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T1</a:t>
            </a:r>
            <a:r>
              <a:rPr kumimoji="1" lang="ja-JP" altLang="en-US" sz="1200" dirty="0"/>
              <a:t>：</a:t>
            </a:r>
            <a:r>
              <a:rPr kumimoji="1" lang="ja-JP" altLang="en-US" sz="1200" kern="1200" dirty="0">
                <a:solidFill>
                  <a:schemeClr val="tx1"/>
                </a:solidFill>
                <a:effectLst/>
                <a:latin typeface="+mn-lt"/>
                <a:ea typeface="+mn-ea"/>
                <a:cs typeface="+mn-cs"/>
              </a:rPr>
              <a:t>今日の授業を聞いて、この後ワークシートを記入してもらいます。薬物乱用によって身体にどんな害があるのか、社会へどんな影響を与えるのかお話ししてくださいました。</a:t>
            </a:r>
            <a:endParaRPr kumimoji="1" lang="en-US" altLang="ja-JP"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また、</a:t>
            </a:r>
            <a:r>
              <a:rPr kumimoji="1" lang="ja-JP" altLang="ja-JP" sz="1200" kern="1200" dirty="0">
                <a:solidFill>
                  <a:schemeClr val="tx1"/>
                </a:solidFill>
                <a:effectLst/>
                <a:latin typeface="+mn-lt"/>
                <a:ea typeface="+mn-ea"/>
                <a:cs typeface="+mn-cs"/>
              </a:rPr>
              <a:t>薬物</a:t>
            </a:r>
            <a:r>
              <a:rPr kumimoji="1" lang="ja-JP" altLang="en-US" sz="1200" kern="1200" dirty="0">
                <a:solidFill>
                  <a:schemeClr val="tx1"/>
                </a:solidFill>
                <a:effectLst/>
                <a:latin typeface="+mn-lt"/>
                <a:ea typeface="+mn-ea"/>
                <a:cs typeface="+mn-cs"/>
              </a:rPr>
              <a:t>の乱用を</a:t>
            </a:r>
            <a:r>
              <a:rPr kumimoji="1" lang="ja-JP" altLang="ja-JP" sz="1200" kern="1200" dirty="0">
                <a:solidFill>
                  <a:schemeClr val="tx1"/>
                </a:solidFill>
                <a:effectLst/>
                <a:latin typeface="+mn-lt"/>
                <a:ea typeface="+mn-ea"/>
                <a:cs typeface="+mn-cs"/>
              </a:rPr>
              <a:t>しない</a:t>
            </a:r>
            <a:r>
              <a:rPr kumimoji="1" lang="ja-JP" altLang="en-US" sz="1200" kern="1200" dirty="0">
                <a:solidFill>
                  <a:schemeClr val="tx1"/>
                </a:solidFill>
                <a:effectLst/>
                <a:latin typeface="+mn-lt"/>
                <a:ea typeface="+mn-ea"/>
                <a:cs typeface="+mn-cs"/>
              </a:rPr>
              <a:t>、自分を守るためには、どの様なことが必要・大切で、どの様に</a:t>
            </a:r>
            <a:r>
              <a:rPr kumimoji="1" lang="ja-JP" altLang="ja-JP" sz="1200" kern="1200" dirty="0">
                <a:solidFill>
                  <a:schemeClr val="tx1"/>
                </a:solidFill>
                <a:effectLst/>
                <a:latin typeface="+mn-lt"/>
                <a:ea typeface="+mn-ea"/>
                <a:cs typeface="+mn-cs"/>
              </a:rPr>
              <a:t>していこうと</a:t>
            </a:r>
            <a:r>
              <a:rPr kumimoji="1" lang="ja-JP" altLang="en-US" sz="1200" kern="1200" dirty="0">
                <a:solidFill>
                  <a:schemeClr val="tx1"/>
                </a:solidFill>
                <a:effectLst/>
                <a:latin typeface="+mn-lt"/>
                <a:ea typeface="+mn-ea"/>
                <a:cs typeface="+mn-cs"/>
              </a:rPr>
              <a:t>思いますか？自分の考えを出来るだけたくさん書いてみてください。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2CD2FFE8-6EF6-4736-818B-DB804C6CF02B}" type="slidenum">
              <a:rPr kumimoji="1" lang="ja-JP" altLang="en-US" smtClean="0"/>
              <a:t>74</a:t>
            </a:fld>
            <a:endParaRPr kumimoji="1" lang="ja-JP" altLang="en-US"/>
          </a:p>
        </p:txBody>
      </p:sp>
    </p:spTree>
    <p:extLst>
      <p:ext uri="{BB962C8B-B14F-4D97-AF65-F5344CB8AC3E}">
        <p14:creationId xmlns:p14="http://schemas.microsoft.com/office/powerpoint/2010/main" val="4007888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02075" y="9517063"/>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8" rIns="92437" bIns="46218" anchor="b"/>
          <a:lstStyle>
            <a:lvl1pPr defTabSz="923925">
              <a:spcBef>
                <a:spcPct val="30000"/>
              </a:spcBef>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defTabSz="923925">
              <a:spcBef>
                <a:spcPct val="30000"/>
              </a:spcBef>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defTabSz="923925">
              <a:spcBef>
                <a:spcPct val="30000"/>
              </a:spcBef>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defTabSz="923925">
              <a:spcBef>
                <a:spcPct val="30000"/>
              </a:spcBef>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defTabSz="923925">
              <a:spcBef>
                <a:spcPct val="30000"/>
              </a:spcBef>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defTabSz="923925" eaLnBrk="0" fontAlgn="base" hangingPunct="0">
              <a:spcBef>
                <a:spcPct val="3000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defTabSz="923925" eaLnBrk="0" fontAlgn="base" hangingPunct="0">
              <a:spcBef>
                <a:spcPct val="3000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defTabSz="923925" eaLnBrk="0" fontAlgn="base" hangingPunct="0">
              <a:spcBef>
                <a:spcPct val="3000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defTabSz="923925" eaLnBrk="0" fontAlgn="base" hangingPunct="0">
              <a:spcBef>
                <a:spcPct val="3000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r" eaLnBrk="1" hangingPunct="1">
              <a:spcBef>
                <a:spcPct val="0"/>
              </a:spcBef>
            </a:pPr>
            <a:fld id="{FB948E57-76B0-451E-9E42-D2CE709BDFD0}" type="slidenum">
              <a:rPr lang="en-US" altLang="ja-JP" sz="1200">
                <a:latin typeface="Arial" panose="020B0604020202020204" pitchFamily="34" charset="0"/>
              </a:rPr>
              <a:pPr algn="r" eaLnBrk="1" hangingPunct="1">
                <a:spcBef>
                  <a:spcPct val="0"/>
                </a:spcBef>
              </a:pPr>
              <a:t>75</a:t>
            </a:fld>
            <a:endParaRPr lang="en-US" altLang="ja-JP" sz="1200">
              <a:latin typeface="Arial" panose="020B0604020202020204" pitchFamily="34" charset="0"/>
            </a:endParaRPr>
          </a:p>
        </p:txBody>
      </p:sp>
      <p:sp>
        <p:nvSpPr>
          <p:cNvPr id="98307" name="Rectangle 2"/>
          <p:cNvSpPr>
            <a:spLocks noGrp="1" noRot="1" noChangeAspect="1" noChangeArrowheads="1" noTextEdit="1"/>
          </p:cNvSpPr>
          <p:nvPr>
            <p:ph type="sldImg"/>
          </p:nvPr>
        </p:nvSpPr>
        <p:spPr>
          <a:xfrm>
            <a:off x="104775" y="750888"/>
            <a:ext cx="6680200" cy="3757612"/>
          </a:xfrm>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lIns="92437" tIns="46218" rIns="92437" bIns="46218"/>
          <a:lstStyle/>
          <a:p>
            <a:pPr eaLnBrk="1" hangingPunct="1">
              <a:lnSpc>
                <a:spcPct val="90000"/>
              </a:lnSpc>
            </a:pPr>
            <a:r>
              <a:rPr lang="en-US" altLang="ja-JP" b="1"/>
              <a:t>♪</a:t>
            </a:r>
            <a:r>
              <a:rPr lang="ja-JP" altLang="en-US" b="1"/>
              <a:t>ナレーション</a:t>
            </a:r>
          </a:p>
          <a:p>
            <a:pPr eaLnBrk="1" hangingPunct="1">
              <a:lnSpc>
                <a:spcPct val="90000"/>
              </a:lnSpc>
            </a:pPr>
            <a:r>
              <a:rPr lang="ja-JP" altLang="en-US"/>
              <a:t>次に、心の健康も大事なんだ。心の健康</a:t>
            </a:r>
            <a:r>
              <a:rPr lang="en-US" altLang="ja-JP"/>
              <a:t>5</a:t>
            </a:r>
            <a:r>
              <a:rPr lang="ja-JP" altLang="en-US"/>
              <a:t>か条を今から言うから考えてみてね。まず、自分自身を大切に思っているかな？　物事を前向きに考えているかな？　自分の目標はあるかな？　その目標に向かって努力しているかな？　トラブルや、心配事でくよくよ考えていないかな？　家族、お父さん、お母さんや、お友達と、何でも話し合えるかな？</a:t>
            </a:r>
          </a:p>
          <a:p>
            <a:pPr eaLnBrk="1" hangingPunct="1">
              <a:lnSpc>
                <a:spcPct val="90000"/>
              </a:lnSpc>
            </a:pPr>
            <a:endParaRPr lang="ja-JP" altLang="en-US"/>
          </a:p>
          <a:p>
            <a:pPr eaLnBrk="1" hangingPunct="1">
              <a:lnSpc>
                <a:spcPct val="90000"/>
              </a:lnSpc>
            </a:pPr>
            <a:r>
              <a:rPr lang="ja-JP" altLang="en-US"/>
              <a:t> </a:t>
            </a:r>
            <a:r>
              <a:rPr lang="ja-JP" altLang="en-US" b="1"/>
              <a:t>******************************************************************************</a:t>
            </a:r>
            <a:endParaRPr lang="ja-JP" altLang="en-US"/>
          </a:p>
          <a:p>
            <a:pPr eaLnBrk="1" hangingPunct="1">
              <a:lnSpc>
                <a:spcPct val="90000"/>
              </a:lnSpc>
            </a:pPr>
            <a:r>
              <a:rPr lang="ja-JP" altLang="en-US" b="1"/>
              <a:t>★解説</a:t>
            </a:r>
          </a:p>
          <a:p>
            <a:pPr eaLnBrk="1" hangingPunct="1">
              <a:lnSpc>
                <a:spcPct val="90000"/>
              </a:lnSpc>
            </a:pPr>
            <a:r>
              <a:rPr lang="en-US" altLang="ja-JP"/>
              <a:t>【</a:t>
            </a:r>
            <a:r>
              <a:rPr lang="ja-JP" altLang="en-US"/>
              <a:t>指導ポイント</a:t>
            </a:r>
            <a:r>
              <a:rPr lang="en-US" altLang="ja-JP"/>
              <a:t>】</a:t>
            </a:r>
          </a:p>
          <a:p>
            <a:pPr eaLnBrk="1" hangingPunct="1">
              <a:lnSpc>
                <a:spcPct val="90000"/>
              </a:lnSpc>
            </a:pPr>
            <a:r>
              <a:rPr lang="ja-JP" altLang="en-US"/>
              <a:t>心の健康も大切です。心の健康状態が悪くなると、体にも影響することを指導して下さい。「健全なる精神は健全なる身体に宿る」</a:t>
            </a:r>
          </a:p>
          <a:p>
            <a:pPr eaLnBrk="1" hangingPunct="1">
              <a:lnSpc>
                <a:spcPct val="90000"/>
              </a:lnSpc>
            </a:pPr>
            <a:r>
              <a:rPr lang="ja-JP" altLang="en-US"/>
              <a:t> 児童と一緒に読み上げてみましょう！！</a:t>
            </a:r>
          </a:p>
          <a:p>
            <a:pPr eaLnBrk="1" hangingPunct="1">
              <a:lnSpc>
                <a:spcPct val="90000"/>
              </a:lnSpc>
            </a:pPr>
            <a:endParaRPr lang="ja-JP" altLang="en-US"/>
          </a:p>
          <a:p>
            <a:pPr eaLnBrk="1" hangingPunct="1">
              <a:lnSpc>
                <a:spcPct val="90000"/>
              </a:lnSpc>
              <a:spcBef>
                <a:spcPct val="0"/>
              </a:spcBef>
            </a:pPr>
            <a:r>
              <a:rPr lang="en-US" altLang="ja-JP"/>
              <a:t>【</a:t>
            </a:r>
            <a:r>
              <a:rPr lang="ja-JP" altLang="en-US"/>
              <a:t>強調ポイント</a:t>
            </a:r>
            <a:r>
              <a:rPr lang="en-US" altLang="ja-JP"/>
              <a:t>】</a:t>
            </a:r>
          </a:p>
          <a:p>
            <a:pPr eaLnBrk="1" hangingPunct="1">
              <a:lnSpc>
                <a:spcPct val="90000"/>
              </a:lnSpc>
              <a:spcBef>
                <a:spcPct val="0"/>
              </a:spcBef>
            </a:pPr>
            <a:r>
              <a:rPr lang="ja-JP" altLang="en-US"/>
              <a:t>「ストレス社会」という言葉は大人だけのことではありません。児童にとっても現代はストレス社会なのです。</a:t>
            </a:r>
          </a:p>
          <a:p>
            <a:pPr eaLnBrk="1" hangingPunct="1">
              <a:lnSpc>
                <a:spcPct val="90000"/>
              </a:lnSpc>
              <a:spcBef>
                <a:spcPct val="0"/>
              </a:spcBef>
            </a:pPr>
            <a:r>
              <a:rPr lang="ja-JP" altLang="en-US"/>
              <a:t>ですから、心の健康も大切なのです。心の健康状態が悪くなると、体にも影響します。基本的には、何事も前向きに考えるようにすることが大事です。</a:t>
            </a:r>
          </a:p>
          <a:p>
            <a:pPr eaLnBrk="1" hangingPunct="1">
              <a:lnSpc>
                <a:spcPct val="90000"/>
              </a:lnSpc>
            </a:pPr>
            <a:r>
              <a:rPr lang="ja-JP" altLang="en-US"/>
              <a:t>そして、どうしても嫌でくよくよすることが多くなったら、家族や信頼できる友達に、早めに相談することを指導して下さい。</a:t>
            </a:r>
          </a:p>
          <a:p>
            <a:pPr eaLnBrk="1" hangingPunct="1">
              <a:lnSpc>
                <a:spcPct val="90000"/>
              </a:lnSpc>
            </a:pPr>
            <a:r>
              <a:rPr lang="ja-JP" altLang="en-US"/>
              <a:t>自分だけでは思いつかない解決策が見つかるかもしれませんし、同じことでも、新しい見方ができるかもしれないからです。</a:t>
            </a:r>
          </a:p>
          <a:p>
            <a:pPr eaLnBrk="1" hangingPunct="1">
              <a:lnSpc>
                <a:spcPct val="90000"/>
              </a:lnSpc>
            </a:pPr>
            <a:r>
              <a:rPr lang="ja-JP" altLang="en-US"/>
              <a:t>本人と同じ気持ちで悩みを解決することが大切です。そして最後は前向きな考えに結び付けましょう。</a:t>
            </a:r>
          </a:p>
          <a:p>
            <a:pPr eaLnBrk="1" hangingPunct="1">
              <a:lnSpc>
                <a:spcPct val="90000"/>
              </a:lnSpc>
            </a:pPr>
            <a:endParaRPr lang="ja-JP" altLang="en-US"/>
          </a:p>
          <a:p>
            <a:pPr eaLnBrk="1" hangingPunct="1">
              <a:lnSpc>
                <a:spcPct val="90000"/>
              </a:lnSpc>
            </a:pPr>
            <a:r>
              <a:rPr lang="en-US" altLang="ja-JP"/>
              <a:t>【</a:t>
            </a:r>
            <a:r>
              <a:rPr lang="ja-JP" altLang="en-US"/>
              <a:t>辞書</a:t>
            </a:r>
            <a:r>
              <a:rPr lang="en-US" altLang="ja-JP"/>
              <a:t>】</a:t>
            </a:r>
            <a:endParaRPr lang="ja-JP" altLang="en-US"/>
          </a:p>
          <a:p>
            <a:pPr eaLnBrk="1" hangingPunct="1">
              <a:lnSpc>
                <a:spcPct val="90000"/>
              </a:lnSpc>
            </a:pPr>
            <a:r>
              <a:rPr lang="en-US" altLang="ja-JP"/>
              <a:t>【</a:t>
            </a:r>
            <a:r>
              <a:rPr lang="ja-JP" altLang="en-US"/>
              <a:t>豆知識</a:t>
            </a:r>
            <a:r>
              <a:rPr lang="en-US" altLang="ja-JP"/>
              <a:t>】</a:t>
            </a:r>
            <a:endParaRPr lang="ja-JP" altLang="en-US"/>
          </a:p>
          <a:p>
            <a:pPr eaLnBrk="1" hangingPunct="1">
              <a:lnSpc>
                <a:spcPct val="90000"/>
              </a:lnSpc>
            </a:pPr>
            <a:r>
              <a:rPr lang="ja-JP" altLang="en-US"/>
              <a:t>◆笑いと健康？</a:t>
            </a:r>
          </a:p>
          <a:p>
            <a:pPr eaLnBrk="1" hangingPunct="1">
              <a:lnSpc>
                <a:spcPct val="90000"/>
              </a:lnSpc>
            </a:pPr>
            <a:r>
              <a:rPr lang="ja-JP" altLang="en-US"/>
              <a:t>「笑いは健康のもと」という諺がありますが、最近は医学的にも意義があると注目されており、笑いと医療を結びつけた「ユーモア医療」が欧米では広まっています。</a:t>
            </a:r>
          </a:p>
          <a:p>
            <a:pPr eaLnBrk="1" hangingPunct="1">
              <a:lnSpc>
                <a:spcPct val="90000"/>
              </a:lnSpc>
            </a:pPr>
            <a:r>
              <a:rPr lang="ja-JP" altLang="en-US"/>
              <a:t>日本でも同様の活動として、クリニクラウンと呼ばれるピエロが入院生活を送る子の病室を訪問する活動を始めています。映画では「パッチ・アダムス」が有名ですね！</a:t>
            </a:r>
          </a:p>
          <a:p>
            <a:pPr eaLnBrk="1" hangingPunct="1">
              <a:lnSpc>
                <a:spcPct val="90000"/>
              </a:lnSpc>
            </a:pPr>
            <a:endParaRPr lang="ja-JP" altLang="en-US"/>
          </a:p>
          <a:p>
            <a:pPr eaLnBrk="1" hangingPunct="1">
              <a:lnSpc>
                <a:spcPct val="90000"/>
              </a:lnSpc>
            </a:pPr>
            <a:r>
              <a:rPr lang="en-US" altLang="ja-JP" b="1"/>
              <a:t>【</a:t>
            </a:r>
            <a:r>
              <a:rPr lang="ja-JP" altLang="en-US"/>
              <a:t>参考資料（書籍、</a:t>
            </a:r>
            <a:r>
              <a:rPr lang="en-US" altLang="ja-JP"/>
              <a:t>URL</a:t>
            </a:r>
            <a:r>
              <a:rPr lang="ja-JP" altLang="en-US"/>
              <a:t>など） </a:t>
            </a:r>
            <a:r>
              <a:rPr lang="en-US" altLang="ja-JP" b="1"/>
              <a:t>】</a:t>
            </a:r>
            <a:endParaRPr lang="ja-JP" altLang="en-US" b="1"/>
          </a:p>
        </p:txBody>
      </p:sp>
    </p:spTree>
    <p:extLst>
      <p:ext uri="{BB962C8B-B14F-4D97-AF65-F5344CB8AC3E}">
        <p14:creationId xmlns:p14="http://schemas.microsoft.com/office/powerpoint/2010/main" val="2696147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42BF5DB7-291B-6A69-9592-99BB909459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defTabSz="914400">
              <a:spcBef>
                <a:spcPct val="0"/>
              </a:spcBef>
            </a:pPr>
            <a:fld id="{CC5BD730-FB8B-4F3F-B064-425FA1D63228}" type="slidenum">
              <a:rPr lang="en-US" altLang="ja-JP" sz="1100">
                <a:latin typeface="Arial" panose="020B0604020202020204" pitchFamily="34" charset="0"/>
                <a:ea typeface="ＭＳ Ｐゴシック" panose="020B0600070205080204" pitchFamily="50" charset="-128"/>
              </a:rPr>
              <a:pPr defTabSz="914400">
                <a:spcBef>
                  <a:spcPct val="0"/>
                </a:spcBef>
              </a:pPr>
              <a:t>77</a:t>
            </a:fld>
            <a:endParaRPr lang="en-US" altLang="ja-JP" sz="1100">
              <a:latin typeface="Arial" panose="020B0604020202020204" pitchFamily="34" charset="0"/>
              <a:ea typeface="ＭＳ Ｐゴシック" panose="020B0600070205080204" pitchFamily="50" charset="-128"/>
            </a:endParaRPr>
          </a:p>
        </p:txBody>
      </p:sp>
      <p:sp>
        <p:nvSpPr>
          <p:cNvPr id="112643" name="Rectangle 2">
            <a:extLst>
              <a:ext uri="{FF2B5EF4-FFF2-40B4-BE49-F238E27FC236}">
                <a16:creationId xmlns:a16="http://schemas.microsoft.com/office/drawing/2014/main" id="{23218F9D-F052-FDFC-1836-DC8019257D15}"/>
              </a:ext>
            </a:extLst>
          </p:cNvPr>
          <p:cNvSpPr>
            <a:spLocks noGrp="1" noRot="1" noChangeAspect="1" noChangeArrowheads="1" noTextEdit="1"/>
          </p:cNvSpPr>
          <p:nvPr>
            <p:ph type="sldImg"/>
          </p:nvPr>
        </p:nvSpPr>
        <p:spPr>
          <a:xfrm>
            <a:off x="88900" y="744538"/>
            <a:ext cx="6626225" cy="3727450"/>
          </a:xfrm>
          <a:ln/>
        </p:spPr>
      </p:sp>
      <p:sp>
        <p:nvSpPr>
          <p:cNvPr id="112644" name="Rectangle 3">
            <a:extLst>
              <a:ext uri="{FF2B5EF4-FFF2-40B4-BE49-F238E27FC236}">
                <a16:creationId xmlns:a16="http://schemas.microsoft.com/office/drawing/2014/main" id="{5C4CE391-0719-6301-7B78-0C4FA5D68C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b="1">
                <a:latin typeface="ＭＳ Ｐゴシック" panose="020B0600070205080204" pitchFamily="50" charset="-128"/>
                <a:ea typeface="ＭＳ Ｐゴシック" panose="020B0600070205080204" pitchFamily="50" charset="-128"/>
              </a:rPr>
              <a:t>♪</a:t>
            </a:r>
            <a:r>
              <a:rPr lang="ja-JP" altLang="en-US" b="1">
                <a:latin typeface="ＭＳ Ｐゴシック" panose="020B0600070205080204" pitchFamily="50" charset="-128"/>
                <a:ea typeface="ＭＳ Ｐゴシック" panose="020B0600070205080204" pitchFamily="50" charset="-128"/>
              </a:rPr>
              <a:t>ナレーション</a:t>
            </a:r>
          </a:p>
          <a:p>
            <a:pPr eaLnBrk="1" hangingPunct="1"/>
            <a:r>
              <a:rPr lang="ja-JP" altLang="en-US">
                <a:latin typeface="ＭＳ Ｐゴシック" panose="020B0600070205080204" pitchFamily="50" charset="-128"/>
                <a:ea typeface="ＭＳ Ｐゴシック" panose="020B0600070205080204" pitchFamily="50" charset="-128"/>
              </a:rPr>
              <a:t>これで今日のスライドは終りです。　最後の</a:t>
            </a:r>
            <a:r>
              <a:rPr lang="en-US" altLang="ja-JP">
                <a:latin typeface="ＭＳ Ｐゴシック" panose="020B0600070205080204" pitchFamily="50" charset="-128"/>
                <a:ea typeface="ＭＳ Ｐゴシック" panose="020B0600070205080204" pitchFamily="50" charset="-128"/>
              </a:rPr>
              <a:t>2</a:t>
            </a:r>
            <a:r>
              <a:rPr lang="ja-JP" altLang="en-US">
                <a:latin typeface="ＭＳ Ｐゴシック" panose="020B0600070205080204" pitchFamily="50" charset="-128"/>
                <a:ea typeface="ＭＳ Ｐゴシック" panose="020B0600070205080204" pitchFamily="50" charset="-128"/>
              </a:rPr>
              <a:t>・</a:t>
            </a:r>
            <a:r>
              <a:rPr lang="en-US" altLang="ja-JP">
                <a:latin typeface="ＭＳ Ｐゴシック" panose="020B0600070205080204" pitchFamily="50" charset="-128"/>
                <a:ea typeface="ＭＳ Ｐゴシック" panose="020B0600070205080204" pitchFamily="50" charset="-128"/>
              </a:rPr>
              <a:t>3</a:t>
            </a:r>
            <a:r>
              <a:rPr lang="ja-JP" altLang="en-US">
                <a:latin typeface="ＭＳ Ｐゴシック" panose="020B0600070205080204" pitchFamily="50" charset="-128"/>
                <a:ea typeface="ＭＳ Ｐゴシック" panose="020B0600070205080204" pitchFamily="50" charset="-128"/>
              </a:rPr>
              <a:t>枚は健康の大切さについて話したけれど、わかったかな？　なるべく病気にならないようにして、もしも病気になったら、薬を正しく使って早く元の健康な状態に戻そう。くすりの正しい使い方の大切さは理解できたかな？ </a:t>
            </a:r>
          </a:p>
          <a:p>
            <a:pPr eaLnBrk="1" hangingPunct="1"/>
            <a:endParaRPr lang="ja-JP" altLang="en-US">
              <a:latin typeface="ＭＳ Ｐゴシック" panose="020B0600070205080204" pitchFamily="50" charset="-128"/>
              <a:ea typeface="ＭＳ Ｐゴシック" panose="020B0600070205080204" pitchFamily="50" charset="-128"/>
            </a:endParaRPr>
          </a:p>
          <a:p>
            <a:pPr eaLnBrk="1" hangingPunct="1"/>
            <a:r>
              <a:rPr lang="ja-JP" altLang="en-US">
                <a:latin typeface="ＭＳ Ｐゴシック" panose="020B0600070205080204" pitchFamily="50" charset="-128"/>
                <a:ea typeface="ＭＳ Ｐゴシック" panose="020B0600070205080204" pitchFamily="50" charset="-128"/>
              </a:rPr>
              <a:t> </a:t>
            </a:r>
            <a:r>
              <a:rPr lang="ja-JP" altLang="en-US" b="1">
                <a:latin typeface="ＭＳ Ｐゴシック" panose="020B0600070205080204" pitchFamily="50" charset="-128"/>
                <a:ea typeface="ＭＳ Ｐゴシック" panose="020B0600070205080204" pitchFamily="50" charset="-128"/>
              </a:rPr>
              <a:t>******************************************************************************</a:t>
            </a:r>
            <a:endParaRPr lang="ja-JP" altLang="en-US">
              <a:latin typeface="ＭＳ Ｐゴシック" panose="020B0600070205080204" pitchFamily="50" charset="-128"/>
              <a:ea typeface="ＭＳ Ｐゴシック" panose="020B0600070205080204" pitchFamily="50" charset="-128"/>
            </a:endParaRPr>
          </a:p>
          <a:p>
            <a:pPr eaLnBrk="1" hangingPunct="1"/>
            <a:r>
              <a:rPr lang="ja-JP" altLang="en-US" b="1">
                <a:latin typeface="ＭＳ Ｐゴシック" panose="020B0600070205080204" pitchFamily="50" charset="-128"/>
                <a:ea typeface="ＭＳ Ｐゴシック" panose="020B0600070205080204" pitchFamily="50" charset="-128"/>
              </a:rPr>
              <a:t>★解説</a:t>
            </a:r>
          </a:p>
          <a:p>
            <a:pPr eaLnBrk="1" hangingPunct="1"/>
            <a:r>
              <a:rPr lang="en-US" altLang="ja-JP">
                <a:latin typeface="ＭＳ Ｐゴシック" panose="020B0600070205080204" pitchFamily="50" charset="-128"/>
                <a:ea typeface="ＭＳ Ｐゴシック" panose="020B0600070205080204" pitchFamily="50" charset="-128"/>
              </a:rPr>
              <a:t>【</a:t>
            </a:r>
            <a:r>
              <a:rPr lang="ja-JP" altLang="en-US">
                <a:latin typeface="ＭＳ Ｐゴシック" panose="020B0600070205080204" pitchFamily="50" charset="-128"/>
                <a:ea typeface="ＭＳ Ｐゴシック" panose="020B0600070205080204" pitchFamily="50" charset="-128"/>
              </a:rPr>
              <a:t>指導ポイント</a:t>
            </a:r>
            <a:r>
              <a:rPr lang="en-US" altLang="ja-JP">
                <a:latin typeface="ＭＳ Ｐゴシック" panose="020B0600070205080204" pitchFamily="50" charset="-128"/>
                <a:ea typeface="ＭＳ Ｐゴシック" panose="020B0600070205080204" pitchFamily="50" charset="-128"/>
              </a:rPr>
              <a:t>】</a:t>
            </a:r>
          </a:p>
          <a:p>
            <a:pPr eaLnBrk="1" hangingPunct="1"/>
            <a:r>
              <a:rPr lang="ja-JP" altLang="en-US">
                <a:latin typeface="ＭＳ Ｐゴシック" panose="020B0600070205080204" pitchFamily="50" charset="-128"/>
                <a:ea typeface="ＭＳ Ｐゴシック" panose="020B0600070205080204" pitchFamily="50" charset="-128"/>
              </a:rPr>
              <a:t>薬は、正しい使い方をしてこそ病気を治します。自分の判断で、勝手な使い方をしては危険です。そして、普段から、薬を使わない健康な生活を送ることの重要さを理解させましょう。</a:t>
            </a:r>
          </a:p>
          <a:p>
            <a:pPr eaLnBrk="1" hangingPunct="1"/>
            <a:endParaRPr lang="ja-JP" altLang="en-US">
              <a:latin typeface="ＭＳ Ｐゴシック" panose="020B0600070205080204" pitchFamily="50" charset="-128"/>
              <a:ea typeface="ＭＳ Ｐゴシック" panose="020B0600070205080204" pitchFamily="50" charset="-128"/>
            </a:endParaRPr>
          </a:p>
          <a:p>
            <a:pPr eaLnBrk="1" hangingPunct="1">
              <a:spcBef>
                <a:spcPct val="0"/>
              </a:spcBef>
            </a:pPr>
            <a:r>
              <a:rPr lang="en-US" altLang="ja-JP">
                <a:latin typeface="ＭＳ Ｐゴシック" panose="020B0600070205080204" pitchFamily="50" charset="-128"/>
                <a:ea typeface="ＭＳ Ｐゴシック" panose="020B0600070205080204" pitchFamily="50" charset="-128"/>
              </a:rPr>
              <a:t>【</a:t>
            </a:r>
            <a:r>
              <a:rPr lang="ja-JP" altLang="en-US">
                <a:latin typeface="ＭＳ Ｐゴシック" panose="020B0600070205080204" pitchFamily="50" charset="-128"/>
                <a:ea typeface="ＭＳ Ｐゴシック" panose="020B0600070205080204" pitchFamily="50" charset="-128"/>
              </a:rPr>
              <a:t>強調ポイント</a:t>
            </a:r>
            <a:r>
              <a:rPr lang="en-US" altLang="ja-JP">
                <a:latin typeface="ＭＳ Ｐゴシック" panose="020B0600070205080204" pitchFamily="50" charset="-128"/>
                <a:ea typeface="ＭＳ Ｐゴシック" panose="020B0600070205080204" pitchFamily="50" charset="-128"/>
              </a:rPr>
              <a:t>】</a:t>
            </a:r>
          </a:p>
          <a:p>
            <a:pPr eaLnBrk="1" hangingPunct="1"/>
            <a:r>
              <a:rPr lang="en-US" altLang="ja-JP">
                <a:latin typeface="ＭＳ Ｐゴシック" panose="020B0600070205080204" pitchFamily="50" charset="-128"/>
                <a:ea typeface="ＭＳ Ｐゴシック" panose="020B0600070205080204" pitchFamily="50" charset="-128"/>
              </a:rPr>
              <a:t>【</a:t>
            </a:r>
            <a:r>
              <a:rPr lang="ja-JP" altLang="en-US">
                <a:latin typeface="ＭＳ Ｐゴシック" panose="020B0600070205080204" pitchFamily="50" charset="-128"/>
                <a:ea typeface="ＭＳ Ｐゴシック" panose="020B0600070205080204" pitchFamily="50" charset="-128"/>
              </a:rPr>
              <a:t>辞書</a:t>
            </a:r>
            <a:r>
              <a:rPr lang="en-US" altLang="ja-JP">
                <a:latin typeface="ＭＳ Ｐゴシック" panose="020B0600070205080204" pitchFamily="50" charset="-128"/>
                <a:ea typeface="ＭＳ Ｐゴシック" panose="020B0600070205080204" pitchFamily="50" charset="-128"/>
              </a:rPr>
              <a:t>】</a:t>
            </a:r>
            <a:endParaRPr lang="ja-JP" altLang="en-US">
              <a:latin typeface="ＭＳ Ｐゴシック" panose="020B0600070205080204" pitchFamily="50" charset="-128"/>
              <a:ea typeface="ＭＳ Ｐゴシック" panose="020B0600070205080204" pitchFamily="50" charset="-128"/>
            </a:endParaRPr>
          </a:p>
          <a:p>
            <a:pPr eaLnBrk="1" hangingPunct="1"/>
            <a:r>
              <a:rPr lang="en-US" altLang="ja-JP">
                <a:latin typeface="ＭＳ Ｐゴシック" panose="020B0600070205080204" pitchFamily="50" charset="-128"/>
                <a:ea typeface="ＭＳ Ｐゴシック" panose="020B0600070205080204" pitchFamily="50" charset="-128"/>
              </a:rPr>
              <a:t>【</a:t>
            </a:r>
            <a:r>
              <a:rPr lang="ja-JP" altLang="en-US">
                <a:latin typeface="ＭＳ Ｐゴシック" panose="020B0600070205080204" pitchFamily="50" charset="-128"/>
                <a:ea typeface="ＭＳ Ｐゴシック" panose="020B0600070205080204" pitchFamily="50" charset="-128"/>
              </a:rPr>
              <a:t>豆知識</a:t>
            </a:r>
            <a:r>
              <a:rPr lang="en-US" altLang="ja-JP">
                <a:latin typeface="ＭＳ Ｐゴシック" panose="020B0600070205080204" pitchFamily="50" charset="-128"/>
                <a:ea typeface="ＭＳ Ｐゴシック" panose="020B0600070205080204" pitchFamily="50" charset="-128"/>
              </a:rPr>
              <a:t>】</a:t>
            </a:r>
            <a:endParaRPr lang="ja-JP" altLang="en-US">
              <a:latin typeface="ＭＳ Ｐゴシック" panose="020B0600070205080204" pitchFamily="50" charset="-128"/>
              <a:ea typeface="ＭＳ Ｐゴシック" panose="020B0600070205080204" pitchFamily="50" charset="-128"/>
            </a:endParaRPr>
          </a:p>
          <a:p>
            <a:pPr eaLnBrk="1" hangingPunct="1"/>
            <a:r>
              <a:rPr lang="en-US" altLang="ja-JP" b="1">
                <a:latin typeface="ＭＳ Ｐゴシック" panose="020B0600070205080204" pitchFamily="50" charset="-128"/>
                <a:ea typeface="ＭＳ Ｐゴシック" panose="020B0600070205080204" pitchFamily="50" charset="-128"/>
              </a:rPr>
              <a:t>【</a:t>
            </a:r>
            <a:r>
              <a:rPr lang="ja-JP" altLang="en-US">
                <a:latin typeface="ＭＳ Ｐゴシック" panose="020B0600070205080204" pitchFamily="50" charset="-128"/>
                <a:ea typeface="ＭＳ Ｐゴシック" panose="020B0600070205080204" pitchFamily="50" charset="-128"/>
              </a:rPr>
              <a:t>参考資料（書籍、</a:t>
            </a:r>
            <a:r>
              <a:rPr lang="en-US" altLang="ja-JP">
                <a:latin typeface="ＭＳ Ｐゴシック" panose="020B0600070205080204" pitchFamily="50" charset="-128"/>
                <a:ea typeface="ＭＳ Ｐゴシック" panose="020B0600070205080204" pitchFamily="50" charset="-128"/>
              </a:rPr>
              <a:t>URL</a:t>
            </a:r>
            <a:r>
              <a:rPr lang="ja-JP" altLang="en-US">
                <a:latin typeface="ＭＳ Ｐゴシック" panose="020B0600070205080204" pitchFamily="50" charset="-128"/>
                <a:ea typeface="ＭＳ Ｐゴシック" panose="020B0600070205080204" pitchFamily="50" charset="-128"/>
              </a:rPr>
              <a:t>など） </a:t>
            </a:r>
            <a:r>
              <a:rPr lang="en-US" altLang="ja-JP" b="1">
                <a:latin typeface="ＭＳ Ｐゴシック" panose="020B0600070205080204" pitchFamily="50" charset="-128"/>
                <a:ea typeface="ＭＳ Ｐゴシック" panose="020B0600070205080204" pitchFamily="50" charset="-128"/>
              </a:rPr>
              <a:t>】</a:t>
            </a:r>
            <a:endParaRPr lang="ja-JP" altLang="en-US" b="1">
              <a:latin typeface="ＭＳ Ｐゴシック" panose="020B0600070205080204" pitchFamily="50" charset="-128"/>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a:extLst>
              <a:ext uri="{FF2B5EF4-FFF2-40B4-BE49-F238E27FC236}">
                <a16:creationId xmlns:a16="http://schemas.microsoft.com/office/drawing/2014/main" id="{62174BCD-B27F-3518-79FC-A6359D303EC9}"/>
              </a:ext>
            </a:extLst>
          </p:cNvPr>
          <p:cNvSpPr>
            <a:spLocks noGrp="1" noRot="1" noChangeAspect="1" noChangeArrowheads="1" noTextEdit="1"/>
          </p:cNvSpPr>
          <p:nvPr>
            <p:ph type="sldImg"/>
          </p:nvPr>
        </p:nvSpPr>
        <p:spPr>
          <a:xfrm>
            <a:off x="685800" y="1143000"/>
            <a:ext cx="5486400" cy="3086100"/>
          </a:xfrm>
          <a:ln/>
        </p:spPr>
      </p:sp>
      <p:sp>
        <p:nvSpPr>
          <p:cNvPr id="24579" name="ノート プレースホルダ 2">
            <a:extLst>
              <a:ext uri="{FF2B5EF4-FFF2-40B4-BE49-F238E27FC236}">
                <a16:creationId xmlns:a16="http://schemas.microsoft.com/office/drawing/2014/main" id="{43321453-7A05-AAE4-2D93-CF4EBFDB0A1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r>
              <a:rPr lang="ja-JP" altLang="en-US" b="1">
                <a:latin typeface="Century" panose="02040604050505020304" pitchFamily="18" charset="0"/>
                <a:ea typeface="ＭＳ ゴシック" panose="020B0609070205080204" pitchFamily="49" charset="-128"/>
              </a:rPr>
              <a:t>タバコの成分（タバコは毒物のカンズメ）</a:t>
            </a:r>
            <a:endParaRPr lang="ja-JP" altLang="en-US" b="1">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・タバコの煙の中には４，０００種類以上の科学物質が含まれています。</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・その内の２００種類が、人体に害のある有害物質なんです。</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・現在、</a:t>
            </a:r>
            <a:r>
              <a:rPr lang="en-US" altLang="ja-JP">
                <a:latin typeface="Century" panose="02040604050505020304" pitchFamily="18" charset="0"/>
                <a:ea typeface="ＭＳ ゴシック" panose="020B0609070205080204" pitchFamily="49" charset="-128"/>
              </a:rPr>
              <a:t>40</a:t>
            </a:r>
            <a:r>
              <a:rPr lang="ja-JP" altLang="en-US">
                <a:latin typeface="Century" panose="02040604050505020304" pitchFamily="18" charset="0"/>
                <a:ea typeface="ＭＳ ゴシック" panose="020B0609070205080204" pitchFamily="49" charset="-128"/>
              </a:rPr>
              <a:t>種類の発ガン物質が検出されています。</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国立ガンセンター研究所の葛西先生らは、タバコの煙の中には活性酸素を生成する物質が多く含まれていて、これを頻繁に暴露されることによってＤＮＡが傷つけられてガンが発生させているという新しい学説を提唱しています。　他にペンツピレンによる代謝された発癌物質が活性体に変わり、ＤＮＡに結合して癌が発生します。</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 ・粒子相に含まれる成分がタールで、煙中ではエアゾル状になっています。直系０．５ミクロン前後</a:t>
            </a:r>
            <a:r>
              <a:rPr lang="ja-JP" altLang="en-US" b="1">
                <a:latin typeface="Century" panose="02040604050505020304" pitchFamily="18" charset="0"/>
              </a:rPr>
              <a:t>「たばこの煙に環境ホルモンのダイオキシンが含まれている」</a:t>
            </a:r>
            <a:r>
              <a:rPr lang="ja-JP" altLang="en-US">
                <a:latin typeface="Century" panose="02040604050505020304" pitchFamily="18" charset="0"/>
                <a:ea typeface="ＭＳ ゴシック" panose="020B0609070205080204" pitchFamily="49" charset="-128"/>
              </a:rPr>
              <a:t> </a:t>
            </a:r>
          </a:p>
          <a:p>
            <a:pPr eaLnBrk="1" hangingPunct="1">
              <a:spcBef>
                <a:spcPct val="0"/>
              </a:spcBef>
            </a:pPr>
            <a:r>
              <a:rPr lang="ja-JP" altLang="en-US">
                <a:latin typeface="Century" panose="02040604050505020304" pitchFamily="18" charset="0"/>
              </a:rPr>
              <a:t>・生殖に悪影響を及ぼすとして社会問題化している「環境ホルモン」が、たばこの煙の中に含まれていることが、金大薬学部の早川和一教授らの研究で明らかになった。女性ホルモンの働きをかく乱する作用があることが改めて認識され、妊娠中の女性や周りでの喫煙が流産などにつながるとする報告を裏付けた。</a:t>
            </a:r>
            <a:endParaRPr lang="ja-JP" altLang="en-US">
              <a:latin typeface="Century" panose="02040604050505020304" pitchFamily="18" charset="0"/>
              <a:ea typeface="ＭＳ 明朝" panose="02020609040205080304" pitchFamily="17" charset="-128"/>
            </a:endParaRPr>
          </a:p>
          <a:p>
            <a:pPr eaLnBrk="1" hangingPunct="1">
              <a:spcBef>
                <a:spcPct val="0"/>
              </a:spcBef>
            </a:pPr>
            <a:r>
              <a:rPr lang="ja-JP" altLang="en-US">
                <a:latin typeface="Century" panose="02040604050505020304" pitchFamily="18" charset="0"/>
              </a:rPr>
              <a:t>・実験では、たばこの煙を、喫煙者が吸う煙と、たばこの先端から出る煙に分けて含有物を採取し、女性ホルモンの一種であるエストロゲンで活性化する酵母の培養液に混入した。その結果、エストロゲンだけを入れた培養液に比べ、　酵母の活性度が喫煙者が吸う煙では約三分の一、たばこの先端から出る煙では約二分の一にそれぞれ低下し、女性ホ　ルモンの作用を阻害することを確認した。</a:t>
            </a:r>
            <a:endParaRPr lang="ja-JP" altLang="en-US">
              <a:latin typeface="Century" panose="02040604050505020304" pitchFamily="18" charset="0"/>
              <a:ea typeface="ＭＳ 明朝" panose="02020609040205080304" pitchFamily="17" charset="-128"/>
            </a:endParaRPr>
          </a:p>
          <a:p>
            <a:pPr eaLnBrk="1" hangingPunct="1">
              <a:spcBef>
                <a:spcPct val="0"/>
              </a:spcBef>
            </a:pPr>
            <a:r>
              <a:rPr lang="ja-JP" altLang="en-US">
                <a:latin typeface="Century" panose="02040604050505020304" pitchFamily="18" charset="0"/>
              </a:rPr>
              <a:t>・妊娠中の女性の喫煙が、流産や胎児の健康に悪影響を及ぼすと言われており、鈴木雅州元東北大教授らによる研究で　は、早産や低体重児となる割合は、喫煙しない女性に比べ</a:t>
            </a:r>
            <a:r>
              <a:rPr lang="en-US" altLang="ja-JP">
                <a:latin typeface="Century" panose="02040604050505020304" pitchFamily="18" charset="0"/>
              </a:rPr>
              <a:t>2</a:t>
            </a:r>
            <a:r>
              <a:rPr lang="ja-JP" altLang="en-US">
                <a:latin typeface="Century" panose="02040604050505020304" pitchFamily="18" charset="0"/>
              </a:rPr>
              <a:t>～</a:t>
            </a:r>
            <a:r>
              <a:rPr lang="en-US" altLang="ja-JP">
                <a:latin typeface="Century" panose="02040604050505020304" pitchFamily="18" charset="0"/>
              </a:rPr>
              <a:t>5</a:t>
            </a:r>
            <a:r>
              <a:rPr lang="ja-JP" altLang="en-US">
                <a:latin typeface="Century" panose="02040604050505020304" pitchFamily="18" charset="0"/>
              </a:rPr>
              <a:t>倍に上ることが確認されている。これまで、たばこの　害は血管を収縮させるニコチンや発がん性のあるベンツピレンなどが問題にされていたが、環境ホルモンに視点をお　いた研究はなかった。</a:t>
            </a:r>
            <a:endParaRPr lang="ja-JP" altLang="en-US">
              <a:latin typeface="Century" panose="02040604050505020304" pitchFamily="18" charset="0"/>
              <a:ea typeface="ＭＳ 明朝" panose="02020609040205080304" pitchFamily="17" charset="-128"/>
            </a:endParaRPr>
          </a:p>
          <a:p>
            <a:pPr eaLnBrk="1" hangingPunct="1">
              <a:spcBef>
                <a:spcPct val="0"/>
              </a:spcBef>
            </a:pPr>
            <a:r>
              <a:rPr lang="ja-JP" altLang="en-US">
                <a:latin typeface="Century" panose="02040604050505020304" pitchFamily="18" charset="0"/>
              </a:rPr>
              <a:t>　今回の研究結果から、早川教授は「妊婦や子供の周りでは絶対にたばこを吸わない配慮が必要である」と強調する。</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b="1">
                <a:latin typeface="Century" panose="02040604050505020304" pitchFamily="18" charset="0"/>
                <a:ea typeface="ＭＳ 明朝" panose="02020609040205080304" pitchFamily="17" charset="-128"/>
              </a:rPr>
              <a:t>ダイオキシンの発生量</a:t>
            </a:r>
            <a:r>
              <a:rPr lang="en-US" altLang="ja-JP" b="1">
                <a:latin typeface="Century" panose="02040604050505020304" pitchFamily="18" charset="0"/>
                <a:ea typeface="ＭＳ 明朝" panose="02020609040205080304" pitchFamily="17" charset="-128"/>
              </a:rPr>
              <a:t>(</a:t>
            </a:r>
            <a:r>
              <a:rPr lang="ja-JP" altLang="en-US" b="1">
                <a:latin typeface="Century" panose="02040604050505020304" pitchFamily="18" charset="0"/>
                <a:ea typeface="ＭＳ 明朝" panose="02020609040205080304" pitchFamily="17" charset="-128"/>
              </a:rPr>
              <a:t>環境庁調査</a:t>
            </a:r>
            <a:r>
              <a:rPr lang="en-US" altLang="ja-JP" b="1">
                <a:latin typeface="Century" panose="02040604050505020304" pitchFamily="18" charset="0"/>
                <a:ea typeface="ＭＳ 明朝" panose="02020609040205080304" pitchFamily="17" charset="-128"/>
              </a:rPr>
              <a:t>)</a:t>
            </a:r>
          </a:p>
          <a:p>
            <a:pPr algn="just" eaLnBrk="1" hangingPunct="1">
              <a:spcBef>
                <a:spcPct val="0"/>
              </a:spcBef>
            </a:pPr>
            <a:r>
              <a:rPr lang="en-US" altLang="ja-JP">
                <a:latin typeface="Century" panose="02040604050505020304" pitchFamily="18" charset="0"/>
                <a:ea typeface="ＭＳ 明朝" panose="02020609040205080304" pitchFamily="17" charset="-128"/>
              </a:rPr>
              <a:t>  </a:t>
            </a:r>
            <a:r>
              <a:rPr lang="ja-JP" altLang="en-US">
                <a:latin typeface="Century" panose="02040604050505020304" pitchFamily="18" charset="0"/>
                <a:ea typeface="ＭＳ 明朝" panose="02020609040205080304" pitchFamily="17" charset="-128"/>
              </a:rPr>
              <a:t>年間発生量　　　</a:t>
            </a:r>
            <a:r>
              <a:rPr lang="en-US" altLang="ja-JP">
                <a:latin typeface="Century" panose="02040604050505020304" pitchFamily="18" charset="0"/>
                <a:ea typeface="ＭＳ 明朝" panose="02020609040205080304" pitchFamily="17" charset="-128"/>
              </a:rPr>
              <a:t>5300g-TEQ/</a:t>
            </a:r>
            <a:r>
              <a:rPr lang="ja-JP" altLang="en-US">
                <a:latin typeface="Century" panose="02040604050505020304" pitchFamily="18" charset="0"/>
                <a:ea typeface="ＭＳ 明朝" panose="02020609040205080304" pitchFamily="17" charset="-128"/>
              </a:rPr>
              <a:t>年</a:t>
            </a:r>
          </a:p>
          <a:p>
            <a:pPr algn="just" eaLnBrk="1" hangingPunct="1">
              <a:spcBef>
                <a:spcPct val="0"/>
              </a:spcBef>
            </a:pPr>
            <a:r>
              <a:rPr lang="ja-JP" altLang="en-US">
                <a:latin typeface="Century" panose="02040604050505020304" pitchFamily="18" charset="0"/>
                <a:ea typeface="ＭＳ 明朝" panose="02020609040205080304" pitchFamily="17" charset="-128"/>
              </a:rPr>
              <a:t>　　　　　　　　焼却施設では年間　</a:t>
            </a:r>
            <a:r>
              <a:rPr lang="en-US" altLang="ja-JP">
                <a:latin typeface="Century" panose="02040604050505020304" pitchFamily="18" charset="0"/>
                <a:ea typeface="ＭＳ 明朝" panose="02020609040205080304" pitchFamily="17" charset="-128"/>
              </a:rPr>
              <a:t>4800g-TEQ/</a:t>
            </a:r>
            <a:r>
              <a:rPr lang="ja-JP" altLang="en-US">
                <a:latin typeface="Century" panose="02040604050505020304" pitchFamily="18" charset="0"/>
                <a:ea typeface="ＭＳ 明朝" panose="02020609040205080304" pitchFamily="17" charset="-128"/>
              </a:rPr>
              <a:t>年 </a:t>
            </a:r>
            <a:r>
              <a:rPr lang="en-US" altLang="ja-JP">
                <a:latin typeface="Century" panose="02040604050505020304" pitchFamily="18" charset="0"/>
                <a:ea typeface="ＭＳ 明朝" panose="02020609040205080304" pitchFamily="17" charset="-128"/>
              </a:rPr>
              <a:t>(90%)</a:t>
            </a:r>
          </a:p>
          <a:p>
            <a:pPr algn="just" eaLnBrk="1" hangingPunct="1">
              <a:spcBef>
                <a:spcPct val="0"/>
              </a:spcBef>
            </a:pPr>
            <a:r>
              <a:rPr lang="ja-JP" altLang="en-US">
                <a:latin typeface="Century" panose="02040604050505020304" pitchFamily="18" charset="0"/>
                <a:ea typeface="ＭＳ 明朝" panose="02020609040205080304" pitchFamily="17" charset="-128"/>
              </a:rPr>
              <a:t>　　　　　　　　タバコでは　　　　　</a:t>
            </a:r>
            <a:r>
              <a:rPr lang="en-US" altLang="ja-JP">
                <a:latin typeface="Century" panose="02040604050505020304" pitchFamily="18" charset="0"/>
                <a:ea typeface="ＭＳ 明朝" panose="02020609040205080304" pitchFamily="17" charset="-128"/>
              </a:rPr>
              <a:t>16g-TEQ/</a:t>
            </a:r>
            <a:r>
              <a:rPr lang="ja-JP" altLang="en-US">
                <a:latin typeface="Century" panose="02040604050505020304" pitchFamily="18" charset="0"/>
                <a:ea typeface="ＭＳ 明朝" panose="02020609040205080304" pitchFamily="17" charset="-128"/>
              </a:rPr>
              <a:t>年 </a:t>
            </a:r>
            <a:r>
              <a:rPr lang="en-US" altLang="ja-JP">
                <a:latin typeface="Century" panose="02040604050505020304" pitchFamily="18" charset="0"/>
                <a:ea typeface="ＭＳ 明朝" panose="02020609040205080304" pitchFamily="17" charset="-128"/>
              </a:rPr>
              <a:t>(0.3%)</a:t>
            </a:r>
          </a:p>
          <a:p>
            <a:pPr algn="just" eaLnBrk="1" hangingPunct="1">
              <a:spcBef>
                <a:spcPct val="0"/>
              </a:spcBef>
            </a:pPr>
            <a:r>
              <a:rPr lang="ja-JP" altLang="en-US">
                <a:latin typeface="Century" panose="02040604050505020304" pitchFamily="18" charset="0"/>
                <a:ea typeface="ＭＳ 明朝" panose="02020609040205080304" pitchFamily="17" charset="-128"/>
              </a:rPr>
              <a:t>　　　　　　　　車の排気ガス　　　　　</a:t>
            </a:r>
            <a:r>
              <a:rPr lang="en-US" altLang="ja-JP">
                <a:latin typeface="Century" panose="02040604050505020304" pitchFamily="18" charset="0"/>
                <a:ea typeface="ＭＳ 明朝" panose="02020609040205080304" pitchFamily="17" charset="-128"/>
              </a:rPr>
              <a:t>0.07g-TEQ/</a:t>
            </a:r>
            <a:r>
              <a:rPr lang="ja-JP" altLang="en-US">
                <a:latin typeface="Century" panose="02040604050505020304" pitchFamily="18" charset="0"/>
                <a:ea typeface="ＭＳ 明朝" panose="02020609040205080304" pitchFamily="17" charset="-128"/>
              </a:rPr>
              <a:t>年</a:t>
            </a:r>
          </a:p>
          <a:p>
            <a:pPr algn="just" eaLnBrk="1" hangingPunct="1">
              <a:spcBef>
                <a:spcPct val="0"/>
              </a:spcBef>
            </a:pPr>
            <a:r>
              <a:rPr lang="ja-JP" altLang="en-US">
                <a:latin typeface="Century" panose="02040604050505020304" pitchFamily="18" charset="0"/>
                <a:ea typeface="ＭＳ 明朝" panose="02020609040205080304" pitchFamily="17" charset="-128"/>
              </a:rPr>
              <a:t>　　　　　　　　農薬　　　　　　　　　</a:t>
            </a:r>
            <a:r>
              <a:rPr lang="en-US" altLang="ja-JP">
                <a:latin typeface="Century" panose="02040604050505020304" pitchFamily="18" charset="0"/>
                <a:ea typeface="ＭＳ 明朝" panose="02020609040205080304" pitchFamily="17" charset="-128"/>
              </a:rPr>
              <a:t>0.06g-TEQ/</a:t>
            </a:r>
            <a:r>
              <a:rPr lang="ja-JP" altLang="en-US">
                <a:latin typeface="Century" panose="02040604050505020304" pitchFamily="18" charset="0"/>
                <a:ea typeface="ＭＳ 明朝" panose="02020609040205080304" pitchFamily="17" charset="-128"/>
              </a:rPr>
              <a:t>年　　　　</a:t>
            </a:r>
          </a:p>
        </p:txBody>
      </p:sp>
      <p:sp>
        <p:nvSpPr>
          <p:cNvPr id="24580" name="スライド番号プレースホルダ 3">
            <a:extLst>
              <a:ext uri="{FF2B5EF4-FFF2-40B4-BE49-F238E27FC236}">
                <a16:creationId xmlns:a16="http://schemas.microsoft.com/office/drawing/2014/main" id="{017C98D5-D5F9-D191-C422-58E5370AB93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571636E-AFCC-477C-9BAF-80AB9A61864F}" type="slidenum">
              <a:rPr lang="en-US" altLang="ja-JP" sz="1100">
                <a:latin typeface="Arial" panose="020B0604020202020204" pitchFamily="34" charset="0"/>
                <a:ea typeface="ＭＳ Ｐゴシック" panose="020B0600070205080204" pitchFamily="50" charset="-128"/>
              </a:rPr>
              <a:pPr>
                <a:spcBef>
                  <a:spcPct val="0"/>
                </a:spcBef>
              </a:pPr>
              <a:t>6</a:t>
            </a:fld>
            <a:endParaRPr lang="en-US" altLang="ja-JP" sz="110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9F6CDC9-35F6-2845-15D5-898751F2A4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2162A096-555E-4A0E-9492-7F1BC7DE000B}" type="slidenum">
              <a:rPr lang="en-US" altLang="ja-JP" sz="1100">
                <a:solidFill>
                  <a:srgbClr val="000000"/>
                </a:solidFill>
                <a:latin typeface="Arial" panose="020B0604020202020204" pitchFamily="34" charset="0"/>
                <a:ea typeface="ＭＳ Ｐゴシック" panose="020B0600070205080204" pitchFamily="50" charset="-128"/>
              </a:rPr>
              <a:pPr>
                <a:spcBef>
                  <a:spcPct val="0"/>
                </a:spcBef>
              </a:pPr>
              <a:t>7</a:t>
            </a:fld>
            <a:endParaRPr lang="en-US" altLang="ja-JP" sz="1100">
              <a:solidFill>
                <a:srgbClr val="000000"/>
              </a:solidFill>
              <a:latin typeface="Arial" panose="020B0604020202020204" pitchFamily="34" charset="0"/>
              <a:ea typeface="ＭＳ Ｐゴシック" panose="020B0600070205080204" pitchFamily="50" charset="-128"/>
            </a:endParaRPr>
          </a:p>
        </p:txBody>
      </p:sp>
      <p:sp>
        <p:nvSpPr>
          <p:cNvPr id="26627" name="Rectangle 2">
            <a:extLst>
              <a:ext uri="{FF2B5EF4-FFF2-40B4-BE49-F238E27FC236}">
                <a16:creationId xmlns:a16="http://schemas.microsoft.com/office/drawing/2014/main" id="{053A341B-C9B1-BB41-04B2-C5E1C3DFE100}"/>
              </a:ext>
            </a:extLst>
          </p:cNvPr>
          <p:cNvSpPr>
            <a:spLocks noGrp="1" noRot="1" noChangeAspect="1" noChangeArrowheads="1" noTextEdit="1"/>
          </p:cNvSpPr>
          <p:nvPr>
            <p:ph type="sldImg"/>
          </p:nvPr>
        </p:nvSpPr>
        <p:spPr>
          <a:xfrm>
            <a:off x="685800" y="1143000"/>
            <a:ext cx="5486400" cy="3086100"/>
          </a:xfrm>
          <a:ln/>
        </p:spPr>
      </p:sp>
      <p:sp>
        <p:nvSpPr>
          <p:cNvPr id="26628" name="Rectangle 3">
            <a:extLst>
              <a:ext uri="{FF2B5EF4-FFF2-40B4-BE49-F238E27FC236}">
                <a16:creationId xmlns:a16="http://schemas.microsoft.com/office/drawing/2014/main" id="{54C02FCE-F5FC-69F3-BBFE-D704FBF77D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ja-JP" altLang="en-US">
                <a:latin typeface="Arial" panose="020B0604020202020204" pitchFamily="34" charset="0"/>
              </a:rPr>
              <a:t>　きれいな肺とタールが沈着してガンになった肺、よく見て下さい。</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a:extLst>
              <a:ext uri="{FF2B5EF4-FFF2-40B4-BE49-F238E27FC236}">
                <a16:creationId xmlns:a16="http://schemas.microsoft.com/office/drawing/2014/main" id="{5DCA1110-7A44-62AD-7AB6-1A49FC9B5A87}"/>
              </a:ext>
            </a:extLst>
          </p:cNvPr>
          <p:cNvSpPr>
            <a:spLocks noGrp="1" noRot="1" noChangeAspect="1" noChangeArrowheads="1" noTextEdit="1"/>
          </p:cNvSpPr>
          <p:nvPr>
            <p:ph type="sldImg"/>
          </p:nvPr>
        </p:nvSpPr>
        <p:spPr>
          <a:xfrm>
            <a:off x="685800" y="1143000"/>
            <a:ext cx="5486400" cy="3086100"/>
          </a:xfrm>
          <a:ln/>
        </p:spPr>
      </p:sp>
      <p:sp>
        <p:nvSpPr>
          <p:cNvPr id="28675" name="ノート プレースホルダ 2">
            <a:extLst>
              <a:ext uri="{FF2B5EF4-FFF2-40B4-BE49-F238E27FC236}">
                <a16:creationId xmlns:a16="http://schemas.microsoft.com/office/drawing/2014/main" id="{F1D7CED6-FCE4-331C-4E2D-309406DC5F3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r>
              <a:rPr lang="ja-JP" altLang="en-US" b="1">
                <a:latin typeface="Century" panose="02040604050505020304" pitchFamily="18" charset="0"/>
                <a:ea typeface="ＭＳ ゴシック" panose="020B0609070205080204" pitchFamily="49" charset="-128"/>
              </a:rPr>
              <a:t>６倍も高い未成年の喫煙による肺ガン死</a:t>
            </a:r>
            <a:endParaRPr lang="ja-JP" altLang="en-US" b="1">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・吸い始めた年齢が低いほど肺ガンにかかり死亡する率は高くなる。</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a:t>
            </a:r>
            <a:r>
              <a:rPr lang="ja-JP" altLang="en-US" b="1">
                <a:latin typeface="Century" panose="02040604050505020304" pitchFamily="18" charset="0"/>
                <a:ea typeface="ＭＳ ゴシック" panose="020B0609070205080204" pitchFamily="49" charset="-128"/>
              </a:rPr>
              <a:t>なぜ、未成年はタバコはいけないのか？</a:t>
            </a:r>
            <a:endParaRPr lang="ja-JP" altLang="en-US" b="1">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未成年の間は、体や心の基礎を作る大事な時期である。体の細胞はどんどん増えて、体も心も大きく成長する。細胞は活性のある幼若細胞が多数であるのでたくさんの栄養や生命のシステムの成長源を摂取しなければならない。そこで、タバコのような有害物質に、体は敏感に反応して成長もストップしたり、将来ガンに罹る割合も増加してくる。</a:t>
            </a:r>
          </a:p>
          <a:p>
            <a:pPr algn="just" eaLnBrk="1" hangingPunct="1">
              <a:spcBef>
                <a:spcPct val="0"/>
              </a:spcBef>
            </a:pPr>
            <a:r>
              <a:rPr lang="ja-JP" altLang="en-US">
                <a:latin typeface="Century" panose="02040604050505020304" pitchFamily="18" charset="0"/>
                <a:ea typeface="ＭＳ ゴシック" panose="020B0609070205080204" pitchFamily="49" charset="-128"/>
              </a:rPr>
              <a:t>・細胞の中には、その人の生きざまを決める遺伝子のＤＮＡがある。成長期の未成年の時期に、タバコに含まれている　発ガン物質が容易に遺伝子ＤＮＡに影響を及ぼし、ガンに目覚めるきっかけ（イニシエーター）をＤＮＡにインプリ　ントする。そして成人して将来、ガンを発生し易い物質（プロモーター）に出会うと、簡単にＤＮＡに記憶されたガ　ン発生のシステムが目覚めてくる。→ガンが発生。　</a:t>
            </a:r>
          </a:p>
          <a:p>
            <a:pPr algn="just" eaLnBrk="1" hangingPunct="1">
              <a:spcBef>
                <a:spcPct val="0"/>
              </a:spcBef>
            </a:pPr>
            <a:r>
              <a:rPr lang="ja-JP" altLang="en-US">
                <a:latin typeface="Century" panose="02040604050505020304" pitchFamily="18" charset="0"/>
                <a:ea typeface="ＭＳ ゴシック" panose="020B0609070205080204" pitchFamily="49" charset="-128"/>
              </a:rPr>
              <a:t>・未成年の時期にタバコを吸うということは、自分の健康、さらに仕事、生活を非常に大きな危険をさらすことになる。</a:t>
            </a:r>
            <a:endParaRPr lang="ja-JP" altLang="en-US">
              <a:latin typeface="Century" panose="02040604050505020304" pitchFamily="18" charset="0"/>
              <a:ea typeface="ＭＳ 明朝" panose="02020609040205080304" pitchFamily="17" charset="-128"/>
            </a:endParaRPr>
          </a:p>
          <a:p>
            <a:pPr algn="just" eaLnBrk="1" hangingPunct="1">
              <a:spcBef>
                <a:spcPct val="0"/>
              </a:spcBef>
            </a:pPr>
            <a:r>
              <a:rPr lang="ja-JP" altLang="en-US">
                <a:latin typeface="Century" panose="02040604050505020304" pitchFamily="18" charset="0"/>
                <a:ea typeface="ＭＳ ゴシック" panose="020B0609070205080204" pitchFamily="49" charset="-128"/>
              </a:rPr>
              <a:t>　・青少年を対象とした講演の中では、</a:t>
            </a:r>
            <a:r>
              <a:rPr lang="ja-JP" altLang="en-US">
                <a:latin typeface="ＭＳ Ｐゴシック" panose="020B0600070205080204" pitchFamily="50" charset="-128"/>
                <a:ea typeface="ＭＳ ゴシック" panose="020B0609070205080204" pitchFamily="49" charset="-128"/>
              </a:rPr>
              <a:t>　「国際化社会の中では、</a:t>
            </a:r>
            <a:r>
              <a:rPr lang="ja-JP" altLang="en-US">
                <a:latin typeface="Century" panose="02040604050505020304" pitchFamily="18" charset="0"/>
                <a:ea typeface="ＭＳ ゴシック" panose="020B0609070205080204" pitchFamily="49" charset="-128"/>
              </a:rPr>
              <a:t>“</a:t>
            </a:r>
            <a:r>
              <a:rPr lang="ja-JP" altLang="en-US">
                <a:latin typeface="ＭＳ Ｐゴシック" panose="020B0600070205080204" pitchFamily="50" charset="-128"/>
                <a:ea typeface="ＭＳ ゴシック" panose="020B0609070205080204" pitchFamily="49" charset="-128"/>
              </a:rPr>
              <a:t>イエス</a:t>
            </a:r>
            <a:r>
              <a:rPr lang="ja-JP" altLang="en-US">
                <a:latin typeface="Century" panose="02040604050505020304" pitchFamily="18" charset="0"/>
                <a:ea typeface="ＭＳ ゴシック" panose="020B0609070205080204" pitchFamily="49" charset="-128"/>
              </a:rPr>
              <a:t>”“</a:t>
            </a:r>
            <a:r>
              <a:rPr lang="ja-JP" altLang="en-US">
                <a:latin typeface="ＭＳ Ｐゴシック" panose="020B0600070205080204" pitchFamily="50" charset="-128"/>
                <a:ea typeface="ＭＳ ゴシック" panose="020B0609070205080204" pitchFamily="49" charset="-128"/>
              </a:rPr>
              <a:t>ノー</a:t>
            </a:r>
            <a:r>
              <a:rPr lang="ja-JP" altLang="en-US">
                <a:latin typeface="Century" panose="02040604050505020304" pitchFamily="18" charset="0"/>
                <a:ea typeface="ＭＳ ゴシック" panose="020B0609070205080204" pitchFamily="49" charset="-128"/>
              </a:rPr>
              <a:t>”</a:t>
            </a:r>
            <a:r>
              <a:rPr lang="ja-JP" altLang="en-US">
                <a:latin typeface="ＭＳ Ｐゴシック" panose="020B0600070205080204" pitchFamily="50" charset="-128"/>
                <a:ea typeface="ＭＳ ゴシック" panose="020B0609070205080204" pitchFamily="49" charset="-128"/>
              </a:rPr>
              <a:t>という言葉をはっきりと言える人間に　なることだ。また、相手から</a:t>
            </a:r>
            <a:r>
              <a:rPr lang="ja-JP" altLang="en-US">
                <a:latin typeface="Century" panose="02040604050505020304" pitchFamily="18" charset="0"/>
                <a:ea typeface="ＭＳ ゴシック" panose="020B0609070205080204" pitchFamily="49" charset="-128"/>
              </a:rPr>
              <a:t>“</a:t>
            </a:r>
            <a:r>
              <a:rPr lang="ja-JP" altLang="en-US">
                <a:latin typeface="ＭＳ Ｐゴシック" panose="020B0600070205080204" pitchFamily="50" charset="-128"/>
                <a:ea typeface="ＭＳ ゴシック" panose="020B0609070205080204" pitchFamily="49" charset="-128"/>
              </a:rPr>
              <a:t>ノー</a:t>
            </a:r>
            <a:r>
              <a:rPr lang="ja-JP" altLang="en-US">
                <a:latin typeface="Century" panose="02040604050505020304" pitchFamily="18" charset="0"/>
                <a:ea typeface="ＭＳ ゴシック" panose="020B0609070205080204" pitchFamily="49" charset="-128"/>
              </a:rPr>
              <a:t>”</a:t>
            </a:r>
            <a:r>
              <a:rPr lang="ja-JP" altLang="en-US">
                <a:latin typeface="ＭＳ Ｐゴシック" panose="020B0600070205080204" pitchFamily="50" charset="-128"/>
                <a:ea typeface="ＭＳ ゴシック" panose="020B0609070205080204" pitchFamily="49" charset="-128"/>
              </a:rPr>
              <a:t>と言われたら、その言葉に従うことのできるのが国際人である。断られて、じめ　じめと相手を非難したりいじめたりするような者は国際人の資格がないといえる」というように指導したらどうだろ　うか。タバコを勧められたら、はっきりと「ノー」を言おうということを啓発することである</a:t>
            </a:r>
            <a:r>
              <a:rPr lang="ja-JP" altLang="en-US">
                <a:latin typeface="ＭＳ Ｐゴシック" panose="020B0600070205080204" pitchFamily="50" charset="-128"/>
              </a:rPr>
              <a:t> </a:t>
            </a:r>
          </a:p>
          <a:p>
            <a:pPr eaLnBrk="1" hangingPunct="1">
              <a:spcBef>
                <a:spcPct val="0"/>
              </a:spcBef>
            </a:pPr>
            <a:endParaRPr lang="ja-JP" altLang="en-US">
              <a:latin typeface="ＭＳ Ｐゴシック" panose="020B0600070205080204" pitchFamily="50" charset="-128"/>
            </a:endParaRPr>
          </a:p>
        </p:txBody>
      </p:sp>
      <p:sp>
        <p:nvSpPr>
          <p:cNvPr id="28676" name="スライド番号プレースホルダ 3">
            <a:extLst>
              <a:ext uri="{FF2B5EF4-FFF2-40B4-BE49-F238E27FC236}">
                <a16:creationId xmlns:a16="http://schemas.microsoft.com/office/drawing/2014/main" id="{464F1D9D-F151-82A9-4E22-7DD376ACF4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0CDF30A-2068-4B04-BF7E-0F69A1BAC465}" type="slidenum">
              <a:rPr lang="en-US" altLang="ja-JP" sz="1100">
                <a:latin typeface="Arial" panose="020B0604020202020204" pitchFamily="34" charset="0"/>
                <a:ea typeface="ＭＳ Ｐゴシック" panose="020B0600070205080204" pitchFamily="50" charset="-128"/>
              </a:rPr>
              <a:pPr>
                <a:spcBef>
                  <a:spcPct val="0"/>
                </a:spcBef>
              </a:pPr>
              <a:t>8</a:t>
            </a:fld>
            <a:endParaRPr lang="en-US" altLang="ja-JP" sz="110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a:extLst>
              <a:ext uri="{FF2B5EF4-FFF2-40B4-BE49-F238E27FC236}">
                <a16:creationId xmlns:a16="http://schemas.microsoft.com/office/drawing/2014/main" id="{0DE0D5F7-45EA-D073-D08A-0B02DFD7678D}"/>
              </a:ext>
            </a:extLst>
          </p:cNvPr>
          <p:cNvSpPr>
            <a:spLocks noGrp="1" noRot="1" noChangeAspect="1" noChangeArrowheads="1" noTextEdit="1"/>
          </p:cNvSpPr>
          <p:nvPr>
            <p:ph type="sldImg"/>
          </p:nvPr>
        </p:nvSpPr>
        <p:spPr>
          <a:xfrm>
            <a:off x="685800" y="1143000"/>
            <a:ext cx="5486400" cy="3086100"/>
          </a:xfrm>
          <a:ln/>
        </p:spPr>
      </p:sp>
      <p:sp>
        <p:nvSpPr>
          <p:cNvPr id="30723" name="ノート プレースホルダ 2">
            <a:extLst>
              <a:ext uri="{FF2B5EF4-FFF2-40B4-BE49-F238E27FC236}">
                <a16:creationId xmlns:a16="http://schemas.microsoft.com/office/drawing/2014/main" id="{A393D904-83BA-612E-903C-CD52B69BA81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ja-JP" altLang="en-US">
                <a:latin typeface="ＭＳ Ｐゴシック" panose="020B0600070205080204" pitchFamily="50" charset="-128"/>
              </a:rPr>
              <a:t>また、締め切ったへやで１０本すうと１本すったことと同じになっちゃうんです。</a:t>
            </a:r>
          </a:p>
        </p:txBody>
      </p:sp>
      <p:sp>
        <p:nvSpPr>
          <p:cNvPr id="30724" name="スライド番号プレースホルダ 3">
            <a:extLst>
              <a:ext uri="{FF2B5EF4-FFF2-40B4-BE49-F238E27FC236}">
                <a16:creationId xmlns:a16="http://schemas.microsoft.com/office/drawing/2014/main" id="{523C6031-A66C-30D9-2C5E-0AE33104DB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2DB27A0E-351D-423C-9D56-3693A1E01358}" type="slidenum">
              <a:rPr lang="en-US" altLang="ja-JP" sz="1100">
                <a:latin typeface="Arial" panose="020B0604020202020204" pitchFamily="34" charset="0"/>
                <a:ea typeface="ＭＳ Ｐゴシック" panose="020B0600070205080204" pitchFamily="50" charset="-128"/>
              </a:rPr>
              <a:pPr>
                <a:spcBef>
                  <a:spcPct val="0"/>
                </a:spcBef>
              </a:pPr>
              <a:t>9</a:t>
            </a:fld>
            <a:endParaRPr lang="en-US" altLang="ja-JP" sz="110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67900BE-22D5-52BC-B443-C750C5FD94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55650" indent="-28892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6363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27188"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93913" indent="-231775" defTabSz="96678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511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083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655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22713" indent="-231775" defTabSz="9667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50D38E6-C41E-409A-BB92-1AB39BEA068C}" type="slidenum">
              <a:rPr lang="ja-JP" altLang="en-US" sz="1100">
                <a:solidFill>
                  <a:srgbClr val="000000"/>
                </a:solidFill>
                <a:latin typeface="Arial" panose="020B0604020202020204" pitchFamily="34" charset="0"/>
                <a:ea typeface="ＭＳ Ｐゴシック" panose="020B0600070205080204" pitchFamily="50" charset="-128"/>
              </a:rPr>
              <a:pPr>
                <a:spcBef>
                  <a:spcPct val="0"/>
                </a:spcBef>
              </a:pPr>
              <a:t>15</a:t>
            </a:fld>
            <a:endParaRPr lang="en-US" altLang="ja-JP" sz="1100">
              <a:solidFill>
                <a:srgbClr val="000000"/>
              </a:solidFill>
              <a:latin typeface="Arial" panose="020B0604020202020204" pitchFamily="34" charset="0"/>
              <a:ea typeface="ＭＳ Ｐゴシック" panose="020B0600070205080204" pitchFamily="50" charset="-128"/>
            </a:endParaRPr>
          </a:p>
        </p:txBody>
      </p:sp>
      <p:sp>
        <p:nvSpPr>
          <p:cNvPr id="45059" name="Rectangle 2">
            <a:extLst>
              <a:ext uri="{FF2B5EF4-FFF2-40B4-BE49-F238E27FC236}">
                <a16:creationId xmlns:a16="http://schemas.microsoft.com/office/drawing/2014/main" id="{07B0DEFF-0192-BCC2-0411-BA8CF5E77408}"/>
              </a:ext>
            </a:extLst>
          </p:cNvPr>
          <p:cNvSpPr>
            <a:spLocks noGrp="1" noRot="1" noChangeAspect="1" noChangeArrowheads="1" noTextEdit="1"/>
          </p:cNvSpPr>
          <p:nvPr>
            <p:ph type="sldImg"/>
          </p:nvPr>
        </p:nvSpPr>
        <p:spPr>
          <a:xfrm>
            <a:off x="685800" y="1143000"/>
            <a:ext cx="5486400" cy="3086100"/>
          </a:xfrm>
          <a:ln/>
        </p:spPr>
      </p:sp>
      <p:sp>
        <p:nvSpPr>
          <p:cNvPr id="45060" name="Rectangle 3">
            <a:extLst>
              <a:ext uri="{FF2B5EF4-FFF2-40B4-BE49-F238E27FC236}">
                <a16:creationId xmlns:a16="http://schemas.microsoft.com/office/drawing/2014/main" id="{CEAA8727-E380-35D5-82EB-9D702FF316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spcBef>
                <a:spcPct val="0"/>
              </a:spcBef>
            </a:pPr>
            <a:r>
              <a:rPr lang="ja-JP" altLang="en-US">
                <a:latin typeface="Century" panose="02040604050505020304" pitchFamily="18" charset="0"/>
                <a:ea typeface="ＭＳ 明朝" panose="02020609040205080304" pitchFamily="17" charset="-128"/>
              </a:rPr>
              <a:t>◇</a:t>
            </a:r>
            <a:r>
              <a:rPr lang="ja-JP" altLang="en-US">
                <a:latin typeface="ＭＳ Ｐゴシック" panose="020B0600070205080204" pitchFamily="50" charset="-128"/>
                <a:ea typeface="ＭＳ 明朝" panose="02020609040205080304" pitchFamily="17" charset="-128"/>
              </a:rPr>
              <a:t>    </a:t>
            </a:r>
            <a:r>
              <a:rPr lang="ja-JP" altLang="en-US">
                <a:latin typeface="Century" panose="02040604050505020304" pitchFamily="18" charset="0"/>
                <a:ea typeface="ＭＳ 明朝" panose="02020609040205080304" pitchFamily="17" charset="-128"/>
              </a:rPr>
              <a:t>アルコールが体に与える影響-1（スライド）</a:t>
            </a:r>
          </a:p>
          <a:p>
            <a:pPr algn="just" eaLnBrk="1" hangingPunct="1">
              <a:spcBef>
                <a:spcPct val="0"/>
              </a:spcBef>
            </a:pPr>
            <a:r>
              <a:rPr lang="ja-JP" altLang="en-US">
                <a:latin typeface="Century" panose="02040604050505020304" pitchFamily="18" charset="0"/>
                <a:ea typeface="ＭＳ 明朝" panose="02020609040205080304" pitchFamily="17" charset="-128"/>
              </a:rPr>
              <a:t>皆さんの脳は20歳までどんどん成長します。たくさん見る・聞く・覚えることで脳は発達して行きます。しかし20歳を超えると少しずつ壊れて行ってしまうのです。</a:t>
            </a:r>
          </a:p>
          <a:p>
            <a:pPr algn="just" eaLnBrk="1" hangingPunct="1">
              <a:spcBef>
                <a:spcPct val="0"/>
              </a:spcBef>
            </a:pPr>
            <a:r>
              <a:rPr lang="ja-JP" altLang="en-US">
                <a:latin typeface="Century" panose="02040604050505020304" pitchFamily="18" charset="0"/>
                <a:ea typeface="ＭＳ 明朝" panose="02020609040205080304" pitchFamily="17" charset="-128"/>
              </a:rPr>
              <a:t>アルコールは脳の神経を溶かしてしまう薬物です。皆さんのような発達途中の時にお酒を飲むことは自分で成長を止めるどころか、脳を破壊して老化を進めているのと同じことです。</a:t>
            </a:r>
          </a:p>
          <a:p>
            <a:pPr eaLnBrk="1" hangingPunct="1">
              <a:spcBef>
                <a:spcPct val="0"/>
              </a:spcBef>
            </a:pPr>
            <a:endParaRPr lang="ja-JP" altLang="en-US">
              <a:latin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459503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312010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281965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28600"/>
            <a:ext cx="10363200" cy="1219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914400" y="1641475"/>
            <a:ext cx="5080000" cy="4454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ー 3"/>
          <p:cNvSpPr>
            <a:spLocks noGrp="1"/>
          </p:cNvSpPr>
          <p:nvPr>
            <p:ph type="clipArt" sz="half" idx="2"/>
          </p:nvPr>
        </p:nvSpPr>
        <p:spPr>
          <a:xfrm>
            <a:off x="6197600" y="1641475"/>
            <a:ext cx="5080000" cy="4454525"/>
          </a:xfrm>
        </p:spPr>
        <p:txBody>
          <a:bodyPr/>
          <a:lstStyle/>
          <a:p>
            <a:pPr lvl="0"/>
            <a:endParaRPr lang="ja-JP" altLang="en-US" noProof="0"/>
          </a:p>
        </p:txBody>
      </p:sp>
      <p:sp>
        <p:nvSpPr>
          <p:cNvPr id="5" name="日付プレースホルダー 4">
            <a:extLst>
              <a:ext uri="{FF2B5EF4-FFF2-40B4-BE49-F238E27FC236}">
                <a16:creationId xmlns:a16="http://schemas.microsoft.com/office/drawing/2014/main" id="{954CBC01-D41C-445C-8D92-F303F15DA4B6}"/>
              </a:ext>
            </a:extLst>
          </p:cNvPr>
          <p:cNvSpPr>
            <a:spLocks noGrp="1"/>
          </p:cNvSpPr>
          <p:nvPr>
            <p:ph type="dt" sz="half" idx="10"/>
          </p:nvPr>
        </p:nvSpPr>
        <p:spPr/>
        <p:txBody>
          <a:bodyPr/>
          <a:lstStyle>
            <a:lvl1pPr>
              <a:defRPr>
                <a:latin typeface="Arial" pitchFamily="34" charset="0"/>
              </a:defRPr>
            </a:lvl1pPr>
          </a:lstStyle>
          <a:p>
            <a:pPr>
              <a:defRPr/>
            </a:pPr>
            <a:fld id="{2FE86CEC-572B-43C5-9C22-103C65540C45}" type="datetime1">
              <a:rPr lang="ja-JP" altLang="en-US"/>
              <a:pPr>
                <a:defRPr/>
              </a:pPr>
              <a:t>2024/10/23</a:t>
            </a:fld>
            <a:endParaRPr lang="en-US" altLang="ja-JP"/>
          </a:p>
        </p:txBody>
      </p:sp>
      <p:sp>
        <p:nvSpPr>
          <p:cNvPr id="6" name="フッター プレースホルダー 5">
            <a:extLst>
              <a:ext uri="{FF2B5EF4-FFF2-40B4-BE49-F238E27FC236}">
                <a16:creationId xmlns:a16="http://schemas.microsoft.com/office/drawing/2014/main" id="{664452EB-9CD4-F38D-D770-DEC41CD442AB}"/>
              </a:ext>
            </a:extLst>
          </p:cNvPr>
          <p:cNvSpPr>
            <a:spLocks noGrp="1"/>
          </p:cNvSpPr>
          <p:nvPr>
            <p:ph type="ftr" sz="quarter" idx="11"/>
          </p:nvPr>
        </p:nvSpPr>
        <p:spPr/>
        <p:txBody>
          <a:bodyPr/>
          <a:lstStyle>
            <a:lvl1pPr algn="l">
              <a:defRPr>
                <a:latin typeface="Arial" pitchFamily="34" charset="0"/>
              </a:defRPr>
            </a:lvl1pPr>
          </a:lstStyle>
          <a:p>
            <a:pPr>
              <a:defRPr/>
            </a:pPr>
            <a:endParaRPr lang="en-US" altLang="ja-JP"/>
          </a:p>
        </p:txBody>
      </p:sp>
      <p:sp>
        <p:nvSpPr>
          <p:cNvPr id="7" name="スライド番号プレースホルダー 6">
            <a:extLst>
              <a:ext uri="{FF2B5EF4-FFF2-40B4-BE49-F238E27FC236}">
                <a16:creationId xmlns:a16="http://schemas.microsoft.com/office/drawing/2014/main" id="{45568419-0FAC-FCC2-3740-52F51BCB9223}"/>
              </a:ext>
            </a:extLst>
          </p:cNvPr>
          <p:cNvSpPr>
            <a:spLocks noGrp="1"/>
          </p:cNvSpPr>
          <p:nvPr>
            <p:ph type="sldNum" sz="quarter" idx="12"/>
          </p:nvPr>
        </p:nvSpPr>
        <p:spPr/>
        <p:txBody>
          <a:bodyPr/>
          <a:lstStyle>
            <a:lvl1pPr>
              <a:defRPr>
                <a:latin typeface="Arial" panose="020B0604020202020204" pitchFamily="34" charset="0"/>
              </a:defRPr>
            </a:lvl1pPr>
          </a:lstStyle>
          <a:p>
            <a:fld id="{479A2216-B6C1-45A0-946B-A8E07A8D990C}" type="slidenum">
              <a:rPr lang="ja-JP" altLang="en-US"/>
              <a:pPr/>
              <a:t>‹#›</a:t>
            </a:fld>
            <a:endParaRPr lang="en-US" altLang="ja-JP"/>
          </a:p>
        </p:txBody>
      </p:sp>
    </p:spTree>
    <p:extLst>
      <p:ext uri="{BB962C8B-B14F-4D97-AF65-F5344CB8AC3E}">
        <p14:creationId xmlns:p14="http://schemas.microsoft.com/office/powerpoint/2010/main" val="3317702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なし">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55BA1A0-0AEE-E72B-2435-FFAB39C065DE}"/>
              </a:ext>
            </a:extLst>
          </p:cNvPr>
          <p:cNvSpPr>
            <a:spLocks noGrp="1"/>
          </p:cNvSpPr>
          <p:nvPr>
            <p:ph type="dt" sz="half" idx="10"/>
          </p:nvPr>
        </p:nvSpPr>
        <p:spPr/>
        <p:txBody>
          <a:bodyPr/>
          <a:lstStyle>
            <a:lvl1pPr>
              <a:defRPr/>
            </a:lvl1pPr>
          </a:lstStyle>
          <a:p>
            <a:pPr>
              <a:defRPr/>
            </a:pPr>
            <a:fld id="{B6F6A466-4002-406B-9542-58337C1DE803}" type="datetimeFigureOut">
              <a:rPr lang="ja-JP" altLang="en-US"/>
              <a:pPr>
                <a:defRPr/>
              </a:pPr>
              <a:t>2024/10/23</a:t>
            </a:fld>
            <a:endParaRPr lang="ja-JP" altLang="en-US"/>
          </a:p>
        </p:txBody>
      </p:sp>
      <p:sp>
        <p:nvSpPr>
          <p:cNvPr id="3" name="Footer Placeholder 4">
            <a:extLst>
              <a:ext uri="{FF2B5EF4-FFF2-40B4-BE49-F238E27FC236}">
                <a16:creationId xmlns:a16="http://schemas.microsoft.com/office/drawing/2014/main" id="{FB2450C3-7AA3-7C89-EE28-6F62E6C05605}"/>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5">
            <a:extLst>
              <a:ext uri="{FF2B5EF4-FFF2-40B4-BE49-F238E27FC236}">
                <a16:creationId xmlns:a16="http://schemas.microsoft.com/office/drawing/2014/main" id="{DC579990-EBE9-BB26-3AB1-55D7DF0CF69E}"/>
              </a:ext>
            </a:extLst>
          </p:cNvPr>
          <p:cNvSpPr>
            <a:spLocks noGrp="1"/>
          </p:cNvSpPr>
          <p:nvPr>
            <p:ph type="sldNum" sz="quarter" idx="12"/>
          </p:nvPr>
        </p:nvSpPr>
        <p:spPr/>
        <p:txBody>
          <a:bodyPr/>
          <a:lstStyle>
            <a:lvl1pPr>
              <a:defRPr/>
            </a:lvl1pPr>
          </a:lstStyle>
          <a:p>
            <a:fld id="{6226965D-888E-41C1-84DE-AD3A125129BF}" type="slidenum">
              <a:rPr lang="ja-JP" altLang="en-US"/>
              <a:pPr/>
              <a:t>‹#›</a:t>
            </a:fld>
            <a:endParaRPr lang="ja-JP" altLang="en-US"/>
          </a:p>
        </p:txBody>
      </p:sp>
    </p:spTree>
    <p:extLst>
      <p:ext uri="{BB962C8B-B14F-4D97-AF65-F5344CB8AC3E}">
        <p14:creationId xmlns:p14="http://schemas.microsoft.com/office/powerpoint/2010/main" val="2412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113768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268269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858371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108642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14874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224942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148466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0F30709-690B-4E27-AD36-C47FDB0CB25B}" type="datetimeFigureOut">
              <a:rPr kumimoji="1" lang="ja-JP" altLang="en-US" smtClean="0"/>
              <a:t>2024/10/23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209264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30709-690B-4E27-AD36-C47FDB0CB25B}" type="datetimeFigureOut">
              <a:rPr kumimoji="1" lang="ja-JP" altLang="en-US" smtClean="0"/>
              <a:t>2024/10/23</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17CA1-2FE3-40C7-8E8A-FF42266B3B9E}" type="slidenum">
              <a:rPr kumimoji="1" lang="ja-JP" altLang="en-US" smtClean="0"/>
              <a:t>‹#›</a:t>
            </a:fld>
            <a:endParaRPr kumimoji="1" lang="ja-JP" altLang="en-US"/>
          </a:p>
        </p:txBody>
      </p:sp>
    </p:spTree>
    <p:extLst>
      <p:ext uri="{BB962C8B-B14F-4D97-AF65-F5344CB8AC3E}">
        <p14:creationId xmlns:p14="http://schemas.microsoft.com/office/powerpoint/2010/main" val="89614736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6.gif"/><Relationship Id="rId7"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hyperlink" Target="http://www.city.yokohama.lg.jp/kenko/yakuran/quiz/a06.html#q_are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gif"/><Relationship Id="rId7" Type="http://schemas.openxmlformats.org/officeDocument/2006/relationships/image" Target="../media/image49.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hyperlink" Target="http://www.city.yokohama.lg.jp/kenko/yakuran/quiz/a06.html#q_are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oleObject" Target="../embeddings/oleObject1.bin"/><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gi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5.gif"/><Relationship Id="rId5" Type="http://schemas.openxmlformats.org/officeDocument/2006/relationships/image" Target="../media/image64.wmf"/><Relationship Id="rId4" Type="http://schemas.openxmlformats.org/officeDocument/2006/relationships/image" Target="../media/image63.wmf"/></Relationships>
</file>

<file path=ppt/slides/_rels/slide32.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46.gif"/><Relationship Id="rId7" Type="http://schemas.openxmlformats.org/officeDocument/2006/relationships/image" Target="../media/image49.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hyperlink" Target="http://www.city.yokohama.lg.jp/kenko/yakuran/quiz/a06.html#q_are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0.wmf"/></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hyperlink" Target="http://1.bp.blogspot.com/-pVWJ8byG2uY/UbVvTW4TnHI/AAAAAAAAUuY/xlZJy0IalVk/s800/soccer_dribble2.pn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jpe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1.wav"/><Relationship Id="rId7"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86.gif"/><Relationship Id="rId7" Type="http://schemas.openxmlformats.org/officeDocument/2006/relationships/image" Target="../media/image47.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city.yokohama.lg.jp/kenko/yakuran/quiz/a06.html#q_area" TargetMode="External"/><Relationship Id="rId11" Type="http://schemas.microsoft.com/office/2007/relationships/hdphoto" Target="../media/hdphoto2.wdp"/><Relationship Id="rId5" Type="http://schemas.openxmlformats.org/officeDocument/2006/relationships/image" Target="../media/image46.gif"/><Relationship Id="rId10"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48.gif"/></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0.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3" Type="http://schemas.openxmlformats.org/officeDocument/2006/relationships/image" Target="../media/image126.jpe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40.jpeg"/><Relationship Id="rId2" Type="http://schemas.openxmlformats.org/officeDocument/2006/relationships/image" Target="../media/image125.jpeg"/><Relationship Id="rId16" Type="http://schemas.openxmlformats.org/officeDocument/2006/relationships/image" Target="../media/image139.jpeg"/><Relationship Id="rId1" Type="http://schemas.openxmlformats.org/officeDocument/2006/relationships/slideLayout" Target="../slideLayouts/slideLayout10.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jpeg"/><Relationship Id="rId15" Type="http://schemas.openxmlformats.org/officeDocument/2006/relationships/image" Target="../media/image13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DMA">
            <a:extLst>
              <a:ext uri="{FF2B5EF4-FFF2-40B4-BE49-F238E27FC236}">
                <a16:creationId xmlns:a16="http://schemas.microsoft.com/office/drawing/2014/main" id="{61022FEC-621B-302E-2665-F3C188E7F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7" r="2756"/>
          <a:stretch>
            <a:fillRect/>
          </a:stretch>
        </p:blipFill>
        <p:spPr bwMode="auto">
          <a:xfrm>
            <a:off x="1970091" y="4684713"/>
            <a:ext cx="23320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大麻">
            <a:extLst>
              <a:ext uri="{FF2B5EF4-FFF2-40B4-BE49-F238E27FC236}">
                <a16:creationId xmlns:a16="http://schemas.microsoft.com/office/drawing/2014/main" id="{DF6C45BB-BFBD-3217-E176-C32138191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266" y="2532063"/>
            <a:ext cx="22558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脱法ドラッグ001">
            <a:extLst>
              <a:ext uri="{FF2B5EF4-FFF2-40B4-BE49-F238E27FC236}">
                <a16:creationId xmlns:a16="http://schemas.microsoft.com/office/drawing/2014/main" id="{E867DB43-ACC5-2895-27F4-4B0012886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266" y="4505325"/>
            <a:ext cx="2160587"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有機溶剤">
            <a:extLst>
              <a:ext uri="{FF2B5EF4-FFF2-40B4-BE49-F238E27FC236}">
                <a16:creationId xmlns:a16="http://schemas.microsoft.com/office/drawing/2014/main" id="{44CFD27D-CB57-F96C-4058-A5125ABBB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36" r="2481"/>
          <a:stretch>
            <a:fillRect/>
          </a:stretch>
        </p:blipFill>
        <p:spPr bwMode="auto">
          <a:xfrm>
            <a:off x="1970091" y="379413"/>
            <a:ext cx="2332037"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LSD">
            <a:extLst>
              <a:ext uri="{FF2B5EF4-FFF2-40B4-BE49-F238E27FC236}">
                <a16:creationId xmlns:a16="http://schemas.microsoft.com/office/drawing/2014/main" id="{E3BABD7C-F522-DBC7-2F39-C05ACCAB1E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48" r="1994"/>
          <a:stretch>
            <a:fillRect/>
          </a:stretch>
        </p:blipFill>
        <p:spPr bwMode="auto">
          <a:xfrm>
            <a:off x="8069266" y="379416"/>
            <a:ext cx="216058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ヘロイン">
            <a:extLst>
              <a:ext uri="{FF2B5EF4-FFF2-40B4-BE49-F238E27FC236}">
                <a16:creationId xmlns:a16="http://schemas.microsoft.com/office/drawing/2014/main" id="{C77D484F-B064-881F-68C3-1490691CA6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025" r="3796"/>
          <a:stretch>
            <a:fillRect/>
          </a:stretch>
        </p:blipFill>
        <p:spPr bwMode="auto">
          <a:xfrm>
            <a:off x="1970091" y="2532066"/>
            <a:ext cx="233203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マジックマッシュルーム">
            <a:extLst>
              <a:ext uri="{FF2B5EF4-FFF2-40B4-BE49-F238E27FC236}">
                <a16:creationId xmlns:a16="http://schemas.microsoft.com/office/drawing/2014/main" id="{FD82203C-FF66-F628-D5F2-DA581F7B78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9678" y="379413"/>
            <a:ext cx="244951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覚せい剤粉末">
            <a:extLst>
              <a:ext uri="{FF2B5EF4-FFF2-40B4-BE49-F238E27FC236}">
                <a16:creationId xmlns:a16="http://schemas.microsoft.com/office/drawing/2014/main" id="{2BCBA29D-CD84-C089-1CE9-09FC5E6B8B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168" r="2168"/>
          <a:stretch>
            <a:fillRect/>
          </a:stretch>
        </p:blipFill>
        <p:spPr bwMode="auto">
          <a:xfrm>
            <a:off x="5019678" y="4684716"/>
            <a:ext cx="24479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6" name="図形グループ 11">
            <a:extLst>
              <a:ext uri="{FF2B5EF4-FFF2-40B4-BE49-F238E27FC236}">
                <a16:creationId xmlns:a16="http://schemas.microsoft.com/office/drawing/2014/main" id="{4CC4030F-42CC-3DB5-187F-F8D8912078E5}"/>
              </a:ext>
            </a:extLst>
          </p:cNvPr>
          <p:cNvGrpSpPr>
            <a:grpSpLocks/>
          </p:cNvGrpSpPr>
          <p:nvPr/>
        </p:nvGrpSpPr>
        <p:grpSpPr bwMode="auto">
          <a:xfrm>
            <a:off x="3135313" y="2090738"/>
            <a:ext cx="6337300" cy="2709862"/>
            <a:chOff x="1610271" y="2153940"/>
            <a:chExt cx="6336704" cy="2710160"/>
          </a:xfrm>
        </p:grpSpPr>
        <p:sp>
          <p:nvSpPr>
            <p:cNvPr id="10" name="角丸四角形 9">
              <a:extLst>
                <a:ext uri="{FF2B5EF4-FFF2-40B4-BE49-F238E27FC236}">
                  <a16:creationId xmlns:a16="http://schemas.microsoft.com/office/drawing/2014/main" id="{120D9AF1-CE87-0496-DF19-98609C84482C}"/>
                </a:ext>
              </a:extLst>
            </p:cNvPr>
            <p:cNvSpPr/>
            <p:nvPr/>
          </p:nvSpPr>
          <p:spPr>
            <a:xfrm>
              <a:off x="1610271" y="2153940"/>
              <a:ext cx="6336704" cy="271016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nSpc>
                  <a:spcPct val="75000"/>
                </a:lnSpc>
                <a:spcBef>
                  <a:spcPct val="20000"/>
                </a:spcBef>
                <a:defRPr/>
              </a:pPr>
              <a:r>
                <a:rPr lang="ja-JP" altLang="en-US" sz="2000" dirty="0">
                  <a:solidFill>
                    <a:srgbClr val="DAEDEF">
                      <a:lumMod val="50000"/>
                    </a:srgbClr>
                  </a:solidFill>
                  <a:latin typeface="ＤＦＰ太丸ゴシック体"/>
                  <a:ea typeface="ＤＦＰ太丸ゴシック体"/>
                  <a:cs typeface="ＤＦＰ太丸ゴシック体"/>
                </a:rPr>
                <a:t>　　　　　</a:t>
              </a:r>
              <a:endParaRPr lang="en-US" altLang="ja-JP" sz="2000" dirty="0">
                <a:solidFill>
                  <a:srgbClr val="DAEDEF">
                    <a:lumMod val="50000"/>
                  </a:srgbClr>
                </a:solidFill>
                <a:latin typeface="ＤＦＰ太丸ゴシック体"/>
                <a:ea typeface="ＤＦＰ太丸ゴシック体"/>
                <a:cs typeface="ＤＦＰ太丸ゴシック体"/>
              </a:endParaRPr>
            </a:p>
            <a:p>
              <a:pPr>
                <a:lnSpc>
                  <a:spcPct val="75000"/>
                </a:lnSpc>
                <a:spcBef>
                  <a:spcPct val="20000"/>
                </a:spcBef>
                <a:defRPr/>
              </a:pPr>
              <a:r>
                <a:rPr lang="ja-JP" altLang="en-US" sz="4800" dirty="0">
                  <a:solidFill>
                    <a:srgbClr val="DAEDEF">
                      <a:lumMod val="50000"/>
                    </a:srgbClr>
                  </a:solidFill>
                  <a:latin typeface="ＤＦＰ太丸ゴシック体"/>
                  <a:ea typeface="ＤＦＰ太丸ゴシック体"/>
                  <a:cs typeface="ＤＦＰ太丸ゴシック体"/>
                </a:rPr>
                <a:t>　薬物乱用防止教室</a:t>
              </a:r>
              <a:endParaRPr lang="en-US" altLang="ja-JP" sz="4800" dirty="0">
                <a:solidFill>
                  <a:srgbClr val="DAEDEF">
                    <a:lumMod val="50000"/>
                  </a:srgbClr>
                </a:solidFill>
                <a:latin typeface="ＤＦＰ太丸ゴシック体"/>
                <a:ea typeface="ＤＦＰ太丸ゴシック体"/>
                <a:cs typeface="ＤＦＰ太丸ゴシック体"/>
              </a:endParaRPr>
            </a:p>
            <a:p>
              <a:pPr>
                <a:lnSpc>
                  <a:spcPct val="75000"/>
                </a:lnSpc>
                <a:spcBef>
                  <a:spcPct val="20000"/>
                </a:spcBef>
                <a:defRPr/>
              </a:pPr>
              <a:endParaRPr lang="en-US" altLang="ja-JP" sz="4400" dirty="0">
                <a:solidFill>
                  <a:srgbClr val="DAEDEF">
                    <a:lumMod val="50000"/>
                  </a:srgbClr>
                </a:solidFill>
                <a:latin typeface="ＤＦＰ太丸ゴシック体"/>
                <a:ea typeface="ＤＦＰ太丸ゴシック体"/>
                <a:cs typeface="ＤＦＰ太丸ゴシック体"/>
              </a:endParaRPr>
            </a:p>
            <a:p>
              <a:pPr>
                <a:lnSpc>
                  <a:spcPct val="75000"/>
                </a:lnSpc>
                <a:spcBef>
                  <a:spcPct val="20000"/>
                </a:spcBef>
                <a:defRPr/>
              </a:pPr>
              <a:r>
                <a:rPr lang="ja-JP" altLang="en-US" sz="2800" dirty="0">
                  <a:solidFill>
                    <a:srgbClr val="DAEDEF">
                      <a:lumMod val="50000"/>
                    </a:srgbClr>
                  </a:solidFill>
                  <a:latin typeface="ＤＦＰ太丸ゴシック体"/>
                  <a:ea typeface="ＤＦＰ太丸ゴシック体"/>
                  <a:cs typeface="ＤＦＰ太丸ゴシック体"/>
                </a:rPr>
                <a:t>　　〇〇〇学校　令和〇年〇月〇日</a:t>
              </a:r>
              <a:endParaRPr lang="en-US" altLang="ja-JP" sz="2800" dirty="0">
                <a:solidFill>
                  <a:srgbClr val="DAEDEF">
                    <a:lumMod val="50000"/>
                  </a:srgbClr>
                </a:solidFill>
                <a:latin typeface="ＤＦＰ太丸ゴシック体"/>
                <a:ea typeface="ＤＦＰ太丸ゴシック体"/>
                <a:cs typeface="ＤＦＰ太丸ゴシック体"/>
              </a:endParaRPr>
            </a:p>
            <a:p>
              <a:pPr>
                <a:lnSpc>
                  <a:spcPct val="75000"/>
                </a:lnSpc>
                <a:spcBef>
                  <a:spcPct val="20000"/>
                </a:spcBef>
                <a:defRPr/>
              </a:pPr>
              <a:r>
                <a:rPr lang="ja-JP" altLang="en-US" sz="2800" dirty="0">
                  <a:solidFill>
                    <a:srgbClr val="DAEDEF">
                      <a:lumMod val="50000"/>
                    </a:srgbClr>
                  </a:solidFill>
                  <a:latin typeface="ＤＦＰ太丸ゴシック体"/>
                  <a:ea typeface="ＤＦＰ太丸ゴシック体"/>
                  <a:cs typeface="ＤＦＰ太丸ゴシック体"/>
                </a:rPr>
                <a:t>　　　　　　学校薬剤師　〇〇〇〇</a:t>
              </a:r>
            </a:p>
          </p:txBody>
        </p:sp>
        <p:sp>
          <p:nvSpPr>
            <p:cNvPr id="9228" name="テキスト ボックス 10">
              <a:extLst>
                <a:ext uri="{FF2B5EF4-FFF2-40B4-BE49-F238E27FC236}">
                  <a16:creationId xmlns:a16="http://schemas.microsoft.com/office/drawing/2014/main" id="{14EF1BA6-475E-0741-64F0-55CEF356B018}"/>
                </a:ext>
              </a:extLst>
            </p:cNvPr>
            <p:cNvSpPr txBox="1">
              <a:spLocks noChangeArrowheads="1"/>
            </p:cNvSpPr>
            <p:nvPr/>
          </p:nvSpPr>
          <p:spPr bwMode="auto">
            <a:xfrm>
              <a:off x="2743200" y="2438400"/>
              <a:ext cx="184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buFontTx/>
                <a:buNone/>
              </a:pPr>
              <a:endParaRPr lang="ja-JP" altLang="en-US" sz="1400">
                <a:solidFill>
                  <a:srgbClr val="000000"/>
                </a:solidFill>
                <a:latin typeface="ＭＳ Ｐ明朝" panose="02020600040205080304" pitchFamily="18" charset="-128"/>
                <a:ea typeface="ＭＳ Ｐ明朝" panose="02020600040205080304" pitchFamily="18" charset="-128"/>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サブタイトル 2">
            <a:extLst>
              <a:ext uri="{FF2B5EF4-FFF2-40B4-BE49-F238E27FC236}">
                <a16:creationId xmlns:a16="http://schemas.microsoft.com/office/drawing/2014/main" id="{48D156FF-A0A7-F609-0E73-1273A74B5889}"/>
              </a:ext>
            </a:extLst>
          </p:cNvPr>
          <p:cNvSpPr>
            <a:spLocks noGrp="1" noChangeArrowheads="1"/>
          </p:cNvSpPr>
          <p:nvPr>
            <p:ph type="subTitle" idx="1"/>
          </p:nvPr>
        </p:nvSpPr>
        <p:spPr>
          <a:xfrm>
            <a:off x="2855913" y="2133600"/>
            <a:ext cx="6400800" cy="1752600"/>
          </a:xfrm>
        </p:spPr>
        <p:txBody>
          <a:bodyPr/>
          <a:lstStyle/>
          <a:p>
            <a:r>
              <a:rPr lang="ja-JP" altLang="en-US" sz="4800"/>
              <a:t>新型タバコについて</a:t>
            </a:r>
          </a:p>
        </p:txBody>
      </p:sp>
      <p:sp>
        <p:nvSpPr>
          <p:cNvPr id="4" name="スライド番号プレースホルダー 3">
            <a:extLst>
              <a:ext uri="{FF2B5EF4-FFF2-40B4-BE49-F238E27FC236}">
                <a16:creationId xmlns:a16="http://schemas.microsoft.com/office/drawing/2014/main" id="{8292FEB7-0586-AAE8-B562-DD13AC728A2C}"/>
              </a:ext>
            </a:extLst>
          </p:cNvPr>
          <p:cNvSpPr>
            <a:spLocks noGrp="1"/>
          </p:cNvSpPr>
          <p:nvPr>
            <p:ph type="sldNum" sz="quarter" idx="12"/>
          </p:nvPr>
        </p:nvSpPr>
        <p:spPr>
          <a:xfrm>
            <a:off x="7239000" y="6497638"/>
            <a:ext cx="3429000" cy="360362"/>
          </a:xfrm>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a:fld id="{2EF25B17-A4A6-4B6B-A524-EAC79B76363E}" type="slidenum">
              <a:rPr lang="en-US" altLang="ja-JP" sz="1700">
                <a:latin typeface="ＭＳ Ｐゴシック" panose="020B0600070205080204" pitchFamily="50" charset="-128"/>
              </a:rPr>
              <a:pPr algn="r"/>
              <a:t>10</a:t>
            </a:fld>
            <a:endParaRPr lang="en-US" altLang="ja-JP" sz="1700">
              <a:latin typeface="ＭＳ Ｐゴシック" panose="020B0600070205080204"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正方形/長方形 5">
            <a:extLst>
              <a:ext uri="{FF2B5EF4-FFF2-40B4-BE49-F238E27FC236}">
                <a16:creationId xmlns:a16="http://schemas.microsoft.com/office/drawing/2014/main" id="{65D1F9D4-84CD-F03A-19A2-7D41F584FF80}"/>
              </a:ext>
            </a:extLst>
          </p:cNvPr>
          <p:cNvSpPr>
            <a:spLocks noChangeArrowheads="1"/>
          </p:cNvSpPr>
          <p:nvPr/>
        </p:nvSpPr>
        <p:spPr bwMode="auto">
          <a:xfrm>
            <a:off x="3648075" y="231778"/>
            <a:ext cx="6948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SzPct val="70000"/>
              <a:buFontTx/>
              <a:buNone/>
            </a:pPr>
            <a:r>
              <a:rPr lang="ja-JP" altLang="en-US" sz="3600" b="1">
                <a:solidFill>
                  <a:srgbClr val="FF0000"/>
                </a:solidFill>
                <a:latin typeface="Times New Roman" panose="02020603050405020304" pitchFamily="18" charset="0"/>
              </a:rPr>
              <a:t>新型タバコについて</a:t>
            </a:r>
            <a:endParaRPr lang="en-US" altLang="ja-JP" sz="3600" b="1">
              <a:solidFill>
                <a:srgbClr val="FF0000"/>
              </a:solidFill>
              <a:latin typeface="Times New Roman" panose="02020603050405020304" pitchFamily="18" charset="0"/>
            </a:endParaRPr>
          </a:p>
        </p:txBody>
      </p:sp>
      <p:sp>
        <p:nvSpPr>
          <p:cNvPr id="38915" name="テキスト ボックス 6">
            <a:extLst>
              <a:ext uri="{FF2B5EF4-FFF2-40B4-BE49-F238E27FC236}">
                <a16:creationId xmlns:a16="http://schemas.microsoft.com/office/drawing/2014/main" id="{4312A978-A92E-50EA-4E1F-686130CECF1A}"/>
              </a:ext>
            </a:extLst>
          </p:cNvPr>
          <p:cNvSpPr txBox="1">
            <a:spLocks noChangeArrowheads="1"/>
          </p:cNvSpPr>
          <p:nvPr/>
        </p:nvSpPr>
        <p:spPr bwMode="auto">
          <a:xfrm>
            <a:off x="1487489" y="3068641"/>
            <a:ext cx="230505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ja-JP" altLang="en-US" sz="2800" b="1">
                <a:solidFill>
                  <a:srgbClr val="000000"/>
                </a:solidFill>
                <a:latin typeface="Times New Roman" panose="02020603050405020304" pitchFamily="18" charset="0"/>
              </a:rPr>
              <a:t>新型タバコ</a:t>
            </a:r>
          </a:p>
        </p:txBody>
      </p:sp>
      <p:sp>
        <p:nvSpPr>
          <p:cNvPr id="38916" name="テキスト ボックス 7">
            <a:extLst>
              <a:ext uri="{FF2B5EF4-FFF2-40B4-BE49-F238E27FC236}">
                <a16:creationId xmlns:a16="http://schemas.microsoft.com/office/drawing/2014/main" id="{3823FDFC-F9C4-EE9E-EE88-8EE71594D16C}"/>
              </a:ext>
            </a:extLst>
          </p:cNvPr>
          <p:cNvSpPr txBox="1">
            <a:spLocks noChangeArrowheads="1"/>
          </p:cNvSpPr>
          <p:nvPr/>
        </p:nvSpPr>
        <p:spPr bwMode="auto">
          <a:xfrm>
            <a:off x="4079878" y="1916116"/>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ja-JP" altLang="en-US" sz="2800" b="1">
                <a:solidFill>
                  <a:srgbClr val="000000"/>
                </a:solidFill>
                <a:latin typeface="Times New Roman" panose="02020603050405020304" pitchFamily="18" charset="0"/>
              </a:rPr>
              <a:t>加熱式タバコ</a:t>
            </a:r>
          </a:p>
        </p:txBody>
      </p:sp>
      <p:sp>
        <p:nvSpPr>
          <p:cNvPr id="38917" name="テキスト ボックス 8">
            <a:extLst>
              <a:ext uri="{FF2B5EF4-FFF2-40B4-BE49-F238E27FC236}">
                <a16:creationId xmlns:a16="http://schemas.microsoft.com/office/drawing/2014/main" id="{447C0465-B81B-6A2B-F8B8-5363B72AB40B}"/>
              </a:ext>
            </a:extLst>
          </p:cNvPr>
          <p:cNvSpPr txBox="1">
            <a:spLocks noChangeArrowheads="1"/>
          </p:cNvSpPr>
          <p:nvPr/>
        </p:nvSpPr>
        <p:spPr bwMode="auto">
          <a:xfrm>
            <a:off x="4079878" y="4292600"/>
            <a:ext cx="2303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ja-JP" altLang="en-US" sz="2800" b="1">
                <a:solidFill>
                  <a:srgbClr val="000000"/>
                </a:solidFill>
                <a:latin typeface="Times New Roman" panose="02020603050405020304" pitchFamily="18" charset="0"/>
              </a:rPr>
              <a:t>電子タバコ</a:t>
            </a:r>
            <a:endParaRPr lang="en-US" altLang="ja-JP" sz="2800" b="1">
              <a:solidFill>
                <a:srgbClr val="000000"/>
              </a:solidFill>
              <a:latin typeface="Times New Roman" panose="02020603050405020304" pitchFamily="18" charset="0"/>
            </a:endParaRPr>
          </a:p>
          <a:p>
            <a:pPr algn="ctr">
              <a:spcBef>
                <a:spcPct val="0"/>
              </a:spcBef>
              <a:buFontTx/>
              <a:buNone/>
            </a:pPr>
            <a:r>
              <a:rPr lang="ja-JP" altLang="en-US" sz="2800" b="1">
                <a:solidFill>
                  <a:srgbClr val="000000"/>
                </a:solidFill>
                <a:latin typeface="Times New Roman" panose="02020603050405020304" pitchFamily="18" charset="0"/>
              </a:rPr>
              <a:t>（ＶＡＰＥ</a:t>
            </a:r>
            <a:r>
              <a:rPr lang="ja-JP" altLang="en-US" sz="1600" b="1">
                <a:solidFill>
                  <a:srgbClr val="000000"/>
                </a:solidFill>
                <a:latin typeface="Times New Roman" panose="02020603050405020304" pitchFamily="18" charset="0"/>
              </a:rPr>
              <a:t>ベープ</a:t>
            </a:r>
            <a:r>
              <a:rPr lang="ja-JP" altLang="en-US" sz="2800" b="1">
                <a:solidFill>
                  <a:srgbClr val="000000"/>
                </a:solidFill>
                <a:latin typeface="Times New Roman" panose="02020603050405020304" pitchFamily="18" charset="0"/>
              </a:rPr>
              <a:t>）</a:t>
            </a:r>
          </a:p>
        </p:txBody>
      </p:sp>
      <p:cxnSp>
        <p:nvCxnSpPr>
          <p:cNvPr id="10" name="カギ線コネクタ 9">
            <a:extLst>
              <a:ext uri="{FF2B5EF4-FFF2-40B4-BE49-F238E27FC236}">
                <a16:creationId xmlns:a16="http://schemas.microsoft.com/office/drawing/2014/main" id="{C4C57DEF-724C-AC22-A710-E33E45DAEAD8}"/>
              </a:ext>
            </a:extLst>
          </p:cNvPr>
          <p:cNvCxnSpPr>
            <a:stCxn id="38915" idx="3"/>
            <a:endCxn id="38916" idx="1"/>
          </p:cNvCxnSpPr>
          <p:nvPr/>
        </p:nvCxnSpPr>
        <p:spPr>
          <a:xfrm flipV="1">
            <a:off x="3792541" y="2178053"/>
            <a:ext cx="287337" cy="1152525"/>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カギ線コネクタ 10">
            <a:extLst>
              <a:ext uri="{FF2B5EF4-FFF2-40B4-BE49-F238E27FC236}">
                <a16:creationId xmlns:a16="http://schemas.microsoft.com/office/drawing/2014/main" id="{FF4E00C7-48E4-F70F-7BD2-6AE46A094D91}"/>
              </a:ext>
            </a:extLst>
          </p:cNvPr>
          <p:cNvCxnSpPr>
            <a:stCxn id="38915" idx="3"/>
            <a:endCxn id="38917" idx="1"/>
          </p:cNvCxnSpPr>
          <p:nvPr/>
        </p:nvCxnSpPr>
        <p:spPr>
          <a:xfrm>
            <a:off x="3792541" y="3330578"/>
            <a:ext cx="287337" cy="1439863"/>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70BA4A2A-8E2E-57FF-D910-42EF381D7AC1}"/>
              </a:ext>
            </a:extLst>
          </p:cNvPr>
          <p:cNvSpPr txBox="1">
            <a:spLocks noChangeArrowheads="1"/>
          </p:cNvSpPr>
          <p:nvPr/>
        </p:nvSpPr>
        <p:spPr bwMode="auto">
          <a:xfrm>
            <a:off x="6743703" y="1581150"/>
            <a:ext cx="38528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en-US" altLang="ja-JP" sz="2800">
                <a:solidFill>
                  <a:srgbClr val="000000"/>
                </a:solidFill>
                <a:latin typeface="Times New Roman" panose="02020603050405020304" pitchFamily="18" charset="0"/>
              </a:rPr>
              <a:t>IQOS</a:t>
            </a:r>
            <a:r>
              <a:rPr lang="ja-JP" altLang="en-US" sz="2800">
                <a:solidFill>
                  <a:srgbClr val="000000"/>
                </a:solidFill>
                <a:latin typeface="Times New Roman" panose="02020603050405020304" pitchFamily="18" charset="0"/>
              </a:rPr>
              <a:t>　（</a:t>
            </a:r>
            <a:r>
              <a:rPr lang="ja-JP" altLang="en-US" sz="2400">
                <a:solidFill>
                  <a:srgbClr val="000000"/>
                </a:solidFill>
                <a:latin typeface="Times New Roman" panose="02020603050405020304" pitchFamily="18" charset="0"/>
              </a:rPr>
              <a:t>フィリップモリス）　</a:t>
            </a:r>
            <a:endParaRPr lang="en-US" altLang="ja-JP" sz="2400">
              <a:solidFill>
                <a:srgbClr val="000000"/>
              </a:solidFill>
              <a:latin typeface="Times New Roman" panose="02020603050405020304" pitchFamily="18" charset="0"/>
            </a:endParaRPr>
          </a:p>
          <a:p>
            <a:pPr>
              <a:spcBef>
                <a:spcPct val="0"/>
              </a:spcBef>
              <a:buFontTx/>
              <a:buNone/>
            </a:pPr>
            <a:r>
              <a:rPr lang="en-US" altLang="ja-JP" sz="2800">
                <a:solidFill>
                  <a:srgbClr val="000000"/>
                </a:solidFill>
                <a:latin typeface="Times New Roman" panose="02020603050405020304" pitchFamily="18" charset="0"/>
              </a:rPr>
              <a:t>Ploom Tech </a:t>
            </a:r>
            <a:r>
              <a:rPr lang="ja-JP" altLang="en-US" sz="2400">
                <a:solidFill>
                  <a:srgbClr val="000000"/>
                </a:solidFill>
                <a:latin typeface="Times New Roman" panose="02020603050405020304" pitchFamily="18" charset="0"/>
              </a:rPr>
              <a:t>　（</a:t>
            </a:r>
            <a:r>
              <a:rPr lang="en-US" altLang="ja-JP" sz="2400">
                <a:solidFill>
                  <a:srgbClr val="000000"/>
                </a:solidFill>
                <a:latin typeface="Times New Roman" panose="02020603050405020304" pitchFamily="18" charset="0"/>
              </a:rPr>
              <a:t>JT</a:t>
            </a:r>
            <a:r>
              <a:rPr lang="ja-JP" altLang="en-US" sz="2400">
                <a:solidFill>
                  <a:srgbClr val="000000"/>
                </a:solidFill>
                <a:latin typeface="Times New Roman" panose="02020603050405020304" pitchFamily="18" charset="0"/>
              </a:rPr>
              <a:t>）　  </a:t>
            </a:r>
            <a:endParaRPr lang="en-US" altLang="ja-JP" sz="2400">
              <a:solidFill>
                <a:srgbClr val="000000"/>
              </a:solidFill>
              <a:latin typeface="Times New Roman" panose="02020603050405020304" pitchFamily="18" charset="0"/>
            </a:endParaRPr>
          </a:p>
          <a:p>
            <a:pPr>
              <a:spcBef>
                <a:spcPct val="0"/>
              </a:spcBef>
              <a:buFontTx/>
              <a:buNone/>
            </a:pPr>
            <a:r>
              <a:rPr lang="en-US" altLang="ja-JP" sz="2800">
                <a:solidFill>
                  <a:srgbClr val="000000"/>
                </a:solidFill>
                <a:latin typeface="Times New Roman" panose="02020603050405020304" pitchFamily="18" charset="0"/>
              </a:rPr>
              <a:t>Glo</a:t>
            </a:r>
            <a:r>
              <a:rPr lang="ja-JP" altLang="en-US" sz="2800">
                <a:solidFill>
                  <a:srgbClr val="000000"/>
                </a:solidFill>
                <a:latin typeface="Times New Roman" panose="02020603050405020304" pitchFamily="18" charset="0"/>
              </a:rPr>
              <a:t>　</a:t>
            </a:r>
            <a:r>
              <a:rPr lang="ja-JP" altLang="en-US" sz="2400">
                <a:solidFill>
                  <a:srgbClr val="000000"/>
                </a:solidFill>
                <a:latin typeface="Times New Roman" panose="02020603050405020304" pitchFamily="18" charset="0"/>
              </a:rPr>
              <a:t>　　　　（</a:t>
            </a:r>
            <a:r>
              <a:rPr lang="en-US" altLang="ja-JP" sz="2400">
                <a:solidFill>
                  <a:srgbClr val="000000"/>
                </a:solidFill>
                <a:latin typeface="Times New Roman" panose="02020603050405020304" pitchFamily="18" charset="0"/>
              </a:rPr>
              <a:t>BAT</a:t>
            </a:r>
            <a:r>
              <a:rPr lang="ja-JP" altLang="en-US" sz="2400">
                <a:solidFill>
                  <a:srgbClr val="000000"/>
                </a:solidFill>
                <a:latin typeface="Times New Roman" panose="02020603050405020304" pitchFamily="18" charset="0"/>
              </a:rPr>
              <a:t>）　　 </a:t>
            </a:r>
            <a:endParaRPr lang="en-US" altLang="ja-JP" sz="2400">
              <a:solidFill>
                <a:srgbClr val="000000"/>
              </a:solidFill>
              <a:latin typeface="Times New Roman" panose="02020603050405020304" pitchFamily="18" charset="0"/>
            </a:endParaRPr>
          </a:p>
        </p:txBody>
      </p:sp>
      <p:sp>
        <p:nvSpPr>
          <p:cNvPr id="13" name="左中かっこ 12">
            <a:extLst>
              <a:ext uri="{FF2B5EF4-FFF2-40B4-BE49-F238E27FC236}">
                <a16:creationId xmlns:a16="http://schemas.microsoft.com/office/drawing/2014/main" id="{CB754511-5535-F6DA-BAD6-FD3310561181}"/>
              </a:ext>
            </a:extLst>
          </p:cNvPr>
          <p:cNvSpPr/>
          <p:nvPr/>
        </p:nvSpPr>
        <p:spPr>
          <a:xfrm>
            <a:off x="6383338" y="1581150"/>
            <a:ext cx="360362" cy="1200150"/>
          </a:xfrm>
          <a:prstGeom prst="leftBrace">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pic>
        <p:nvPicPr>
          <p:cNvPr id="14" name="Picture 2">
            <a:extLst>
              <a:ext uri="{FF2B5EF4-FFF2-40B4-BE49-F238E27FC236}">
                <a16:creationId xmlns:a16="http://schemas.microsoft.com/office/drawing/2014/main" id="{5D9D8CBC-D3A0-44EE-1E69-3635835E9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3" y="3117853"/>
            <a:ext cx="1897063" cy="103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0E96E877-FFF2-6482-DF0B-831CE5049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166" y="3065463"/>
            <a:ext cx="1755775" cy="108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AE845063-601C-3FAB-287A-8E3F8C891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313" y="3190875"/>
            <a:ext cx="1765300" cy="95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a:extLst>
              <a:ext uri="{FF2B5EF4-FFF2-40B4-BE49-F238E27FC236}">
                <a16:creationId xmlns:a16="http://schemas.microsoft.com/office/drawing/2014/main" id="{254D46D4-519A-A668-9A4A-6860C21FB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0163" y="5162553"/>
            <a:ext cx="28384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descr="クリックすると新しいウィンドウで開きます">
            <a:extLst>
              <a:ext uri="{FF2B5EF4-FFF2-40B4-BE49-F238E27FC236}">
                <a16:creationId xmlns:a16="http://schemas.microsoft.com/office/drawing/2014/main" id="{4BE109DE-41F6-E1E2-3F5F-1237A24D56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3" y="5508628"/>
            <a:ext cx="181451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a:extLst>
              <a:ext uri="{FF2B5EF4-FFF2-40B4-BE49-F238E27FC236}">
                <a16:creationId xmlns:a16="http://schemas.microsoft.com/office/drawing/2014/main" id="{1326376E-07AE-5034-7240-F137F2596EE2}"/>
              </a:ext>
            </a:extLst>
          </p:cNvPr>
          <p:cNvSpPr/>
          <p:nvPr/>
        </p:nvSpPr>
        <p:spPr>
          <a:xfrm>
            <a:off x="6240463" y="1125541"/>
            <a:ext cx="4356100" cy="358775"/>
          </a:xfrm>
          <a:prstGeom prst="rect">
            <a:avLst/>
          </a:prstGeom>
          <a:solidFill>
            <a:srgbClr val="FFFF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000000"/>
                </a:solidFill>
              </a:rPr>
              <a:t>タバコ会社の生存競争</a:t>
            </a:r>
          </a:p>
        </p:txBody>
      </p:sp>
      <p:sp>
        <p:nvSpPr>
          <p:cNvPr id="20" name="正方形/長方形 19">
            <a:extLst>
              <a:ext uri="{FF2B5EF4-FFF2-40B4-BE49-F238E27FC236}">
                <a16:creationId xmlns:a16="http://schemas.microsoft.com/office/drawing/2014/main" id="{9892B3F8-BD0B-6E26-AE5B-C9C625793D52}"/>
              </a:ext>
            </a:extLst>
          </p:cNvPr>
          <p:cNvSpPr/>
          <p:nvPr/>
        </p:nvSpPr>
        <p:spPr>
          <a:xfrm>
            <a:off x="6240463" y="4652963"/>
            <a:ext cx="4356100" cy="360362"/>
          </a:xfrm>
          <a:prstGeom prst="rect">
            <a:avLst/>
          </a:prstGeom>
          <a:solidFill>
            <a:srgbClr val="FFFF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000000"/>
                </a:solidFill>
              </a:rPr>
              <a:t>タバコ会社以外が製造（認可されず）</a:t>
            </a:r>
          </a:p>
        </p:txBody>
      </p:sp>
      <p:pic>
        <p:nvPicPr>
          <p:cNvPr id="21" name="Picture 8">
            <a:extLst>
              <a:ext uri="{FF2B5EF4-FFF2-40B4-BE49-F238E27FC236}">
                <a16:creationId xmlns:a16="http://schemas.microsoft.com/office/drawing/2014/main" id="{2EC0B359-CEC0-0DEC-476A-D0E35FCA6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3063" y="5516566"/>
            <a:ext cx="1922462" cy="11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descr="クリックすると新しいウィンドウで開きます">
            <a:extLst>
              <a:ext uri="{FF2B5EF4-FFF2-40B4-BE49-F238E27FC236}">
                <a16:creationId xmlns:a16="http://schemas.microsoft.com/office/drawing/2014/main" id="{A25D0275-6FB9-8B31-E269-5661E670EE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7463" y="5524500"/>
            <a:ext cx="17637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a:extLst>
              <a:ext uri="{FF2B5EF4-FFF2-40B4-BE49-F238E27FC236}">
                <a16:creationId xmlns:a16="http://schemas.microsoft.com/office/drawing/2014/main" id="{E7EB5845-23B6-53CB-2C55-3C6749D601C9}"/>
              </a:ext>
            </a:extLst>
          </p:cNvPr>
          <p:cNvSpPr>
            <a:spLocks noGrp="1" noChangeArrowheads="1"/>
          </p:cNvSpPr>
          <p:nvPr>
            <p:ph type="title"/>
          </p:nvPr>
        </p:nvSpPr>
        <p:spPr>
          <a:xfrm>
            <a:off x="2876553" y="73025"/>
            <a:ext cx="7345363" cy="800100"/>
          </a:xfrm>
        </p:spPr>
        <p:txBody>
          <a:bodyPr/>
          <a:lstStyle/>
          <a:p>
            <a:pPr eaLnBrk="1" hangingPunct="1"/>
            <a:r>
              <a:rPr lang="ja-JP" altLang="en-US" sz="3600">
                <a:solidFill>
                  <a:srgbClr val="FF0000"/>
                </a:solidFill>
              </a:rPr>
              <a:t>電子タバコ・加熱タバコの整理</a:t>
            </a:r>
          </a:p>
        </p:txBody>
      </p:sp>
      <p:sp>
        <p:nvSpPr>
          <p:cNvPr id="63491" name="コンテンツ プレースホルダー 2">
            <a:extLst>
              <a:ext uri="{FF2B5EF4-FFF2-40B4-BE49-F238E27FC236}">
                <a16:creationId xmlns:a16="http://schemas.microsoft.com/office/drawing/2014/main" id="{31992F54-2A16-6B59-9D66-16CCA10138AC}"/>
              </a:ext>
            </a:extLst>
          </p:cNvPr>
          <p:cNvSpPr>
            <a:spLocks noGrp="1"/>
          </p:cNvSpPr>
          <p:nvPr>
            <p:ph idx="1"/>
          </p:nvPr>
        </p:nvSpPr>
        <p:spPr>
          <a:xfrm>
            <a:off x="1774828" y="841378"/>
            <a:ext cx="8893175" cy="5827713"/>
          </a:xfrm>
        </p:spPr>
        <p:txBody>
          <a:bodyPr/>
          <a:lstStyle/>
          <a:p>
            <a:pPr eaLnBrk="1" hangingPunct="1">
              <a:defRPr/>
            </a:pPr>
            <a:r>
              <a:rPr lang="ja-JP" altLang="en-US" dirty="0"/>
              <a:t>●加熱タバコ　（</a:t>
            </a:r>
            <a:r>
              <a:rPr lang="ja-JP" altLang="en-US" dirty="0">
                <a:solidFill>
                  <a:srgbClr val="FF0000"/>
                </a:solidFill>
              </a:rPr>
              <a:t>財務省</a:t>
            </a:r>
            <a:r>
              <a:rPr lang="ja-JP" altLang="en-US" dirty="0"/>
              <a:t>の管轄）</a:t>
            </a:r>
            <a:endParaRPr lang="en-US" altLang="ja-JP" dirty="0"/>
          </a:p>
          <a:p>
            <a:pPr eaLnBrk="1" hangingPunct="1">
              <a:defRPr/>
            </a:pPr>
            <a:r>
              <a:rPr lang="ja-JP" altLang="en-US" dirty="0"/>
              <a:t>　タバコの葉を電気で温め加熱することによって蒸気を発生させる。実際に</a:t>
            </a:r>
            <a:r>
              <a:rPr lang="ja-JP" altLang="en-US" u="sng" dirty="0">
                <a:solidFill>
                  <a:srgbClr val="FF0000"/>
                </a:solidFill>
              </a:rPr>
              <a:t>タバコの葉を加熱する為に、</a:t>
            </a:r>
            <a:endParaRPr lang="en-US" altLang="ja-JP" u="sng" dirty="0">
              <a:solidFill>
                <a:srgbClr val="FF0000"/>
              </a:solidFill>
            </a:endParaRPr>
          </a:p>
          <a:p>
            <a:pPr marL="0" indent="0">
              <a:buNone/>
              <a:defRPr/>
            </a:pPr>
            <a:r>
              <a:rPr lang="ja-JP" altLang="en-US" u="sng" dirty="0">
                <a:solidFill>
                  <a:srgbClr val="FF0000"/>
                </a:solidFill>
              </a:rPr>
              <a:t>　ニコチンを摂取</a:t>
            </a:r>
            <a:r>
              <a:rPr lang="ja-JP" altLang="en-US" dirty="0">
                <a:solidFill>
                  <a:srgbClr val="FF0000"/>
                </a:solidFill>
              </a:rPr>
              <a:t>できる</a:t>
            </a:r>
            <a:r>
              <a:rPr lang="ja-JP" altLang="en-US" dirty="0"/>
              <a:t>のにも関わらず、火を使わないためタバコの「臭い」や「煙」が出ないという特徴</a:t>
            </a:r>
            <a:endParaRPr lang="en-US" altLang="ja-JP" dirty="0"/>
          </a:p>
          <a:p>
            <a:pPr eaLnBrk="1" hangingPunct="1">
              <a:defRPr/>
            </a:pPr>
            <a:r>
              <a:rPr lang="ja-JP" altLang="en-US" dirty="0"/>
              <a:t>呼気からはニコチンが検出</a:t>
            </a:r>
            <a:endParaRPr lang="en-US" altLang="ja-JP" dirty="0"/>
          </a:p>
          <a:p>
            <a:pPr eaLnBrk="1" hangingPunct="1">
              <a:defRPr/>
            </a:pPr>
            <a:r>
              <a:rPr lang="ja-JP" altLang="en-US" dirty="0"/>
              <a:t>●電子タバコ　（</a:t>
            </a:r>
            <a:r>
              <a:rPr lang="ja-JP" altLang="en-US" dirty="0">
                <a:solidFill>
                  <a:srgbClr val="FF0000"/>
                </a:solidFill>
              </a:rPr>
              <a:t>厚生労働省</a:t>
            </a:r>
            <a:r>
              <a:rPr lang="ja-JP" altLang="en-US" dirty="0"/>
              <a:t>の管轄）</a:t>
            </a:r>
            <a:endParaRPr lang="en-US" altLang="ja-JP" dirty="0"/>
          </a:p>
          <a:p>
            <a:pPr eaLnBrk="1" hangingPunct="1">
              <a:defRPr/>
            </a:pPr>
            <a:r>
              <a:rPr lang="ja-JP" altLang="en-US" dirty="0"/>
              <a:t>電気を使用して</a:t>
            </a:r>
            <a:r>
              <a:rPr lang="ja-JP" altLang="en-US" u="sng" dirty="0"/>
              <a:t>リキッドを水蒸気にして吸引</a:t>
            </a:r>
            <a:r>
              <a:rPr lang="ja-JP" altLang="en-US" dirty="0"/>
              <a:t>する</a:t>
            </a:r>
            <a:endParaRPr lang="en-US" altLang="ja-JP" dirty="0"/>
          </a:p>
          <a:p>
            <a:pPr eaLnBrk="1" hangingPunct="1">
              <a:defRPr/>
            </a:pPr>
            <a:r>
              <a:rPr lang="ja-JP" altLang="en-US" dirty="0"/>
              <a:t>　日本では</a:t>
            </a:r>
            <a:r>
              <a:rPr lang="ja-JP" altLang="en-US" dirty="0">
                <a:solidFill>
                  <a:srgbClr val="FF0000"/>
                </a:solidFill>
              </a:rPr>
              <a:t>ニコチンは「薬品」扱い</a:t>
            </a:r>
            <a:endParaRPr lang="en-US" altLang="ja-JP" dirty="0">
              <a:solidFill>
                <a:srgbClr val="FF0000"/>
              </a:solidFill>
            </a:endParaRPr>
          </a:p>
          <a:p>
            <a:pPr eaLnBrk="1" hangingPunct="1">
              <a:defRPr/>
            </a:pPr>
            <a:r>
              <a:rPr lang="ja-JP" altLang="en-US" dirty="0">
                <a:solidFill>
                  <a:srgbClr val="FF0000"/>
                </a:solidFill>
              </a:rPr>
              <a:t>　このため、ニコチンリキッドは</a:t>
            </a:r>
            <a:endParaRPr lang="en-US" altLang="ja-JP" dirty="0">
              <a:solidFill>
                <a:srgbClr val="FF0000"/>
              </a:solidFill>
            </a:endParaRPr>
          </a:p>
          <a:p>
            <a:pPr marL="0" indent="0">
              <a:buNone/>
              <a:defRPr/>
            </a:pPr>
            <a:r>
              <a:rPr lang="ja-JP" altLang="en-US" dirty="0">
                <a:solidFill>
                  <a:srgbClr val="FF0000"/>
                </a:solidFill>
              </a:rPr>
              <a:t>　　規制対象（ネット購入者多数？）</a:t>
            </a:r>
            <a:r>
              <a:rPr lang="ja-JP" altLang="en-US" dirty="0"/>
              <a:t>　</a:t>
            </a:r>
          </a:p>
        </p:txBody>
      </p:sp>
      <p:pic>
        <p:nvPicPr>
          <p:cNvPr id="39940" name="図 2">
            <a:extLst>
              <a:ext uri="{FF2B5EF4-FFF2-40B4-BE49-F238E27FC236}">
                <a16:creationId xmlns:a16="http://schemas.microsoft.com/office/drawing/2014/main" id="{FE0CF5E7-F6E7-EED9-C33F-A569FEC687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20141" y="3429003"/>
            <a:ext cx="15017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図 3">
            <a:extLst>
              <a:ext uri="{FF2B5EF4-FFF2-40B4-BE49-F238E27FC236}">
                <a16:creationId xmlns:a16="http://schemas.microsoft.com/office/drawing/2014/main" id="{58265C96-344C-F29D-28E4-2C4E5DD1CA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5700" y="5084766"/>
            <a:ext cx="147478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a16="http://schemas.microsoft.com/office/drawing/2014/main" id="{A25851F2-C24B-79BB-69F1-86E4EF677DCF}"/>
              </a:ext>
            </a:extLst>
          </p:cNvPr>
          <p:cNvSpPr>
            <a:spLocks noGrp="1" noChangeArrowheads="1"/>
          </p:cNvSpPr>
          <p:nvPr>
            <p:ph type="title"/>
          </p:nvPr>
        </p:nvSpPr>
        <p:spPr>
          <a:xfrm>
            <a:off x="1699492" y="184728"/>
            <a:ext cx="8719127" cy="1124963"/>
          </a:xfrm>
        </p:spPr>
        <p:txBody>
          <a:bodyPr>
            <a:normAutofit fontScale="90000"/>
          </a:bodyPr>
          <a:lstStyle/>
          <a:p>
            <a:r>
              <a:rPr lang="ja-JP" altLang="en-US" sz="4000" dirty="0">
                <a:solidFill>
                  <a:srgbClr val="FF0000"/>
                </a:solidFill>
              </a:rPr>
              <a:t>　　</a:t>
            </a:r>
            <a:r>
              <a:rPr lang="ja-JP" altLang="en-US" sz="3600" b="1" dirty="0">
                <a:solidFill>
                  <a:srgbClr val="FF0000"/>
                </a:solidFill>
              </a:rPr>
              <a:t>加熱式タバコは</a:t>
            </a:r>
            <a:br>
              <a:rPr lang="en-US" altLang="ja-JP" sz="3600" b="1" dirty="0">
                <a:solidFill>
                  <a:srgbClr val="FF0000"/>
                </a:solidFill>
              </a:rPr>
            </a:br>
            <a:r>
              <a:rPr lang="ja-JP" altLang="en-US" sz="3600" b="1" dirty="0">
                <a:solidFill>
                  <a:srgbClr val="FF0000"/>
                </a:solidFill>
              </a:rPr>
              <a:t>　　　　　　　紙巻きタバコよりも「まし</a:t>
            </a:r>
            <a:r>
              <a:rPr lang="ja-JP" altLang="en-US" sz="3600" dirty="0">
                <a:solidFill>
                  <a:srgbClr val="FF0000"/>
                </a:solidFill>
              </a:rPr>
              <a:t>」？</a:t>
            </a:r>
          </a:p>
        </p:txBody>
      </p:sp>
      <p:sp>
        <p:nvSpPr>
          <p:cNvPr id="41987" name="コンテンツ プレースホルダー 2">
            <a:extLst>
              <a:ext uri="{FF2B5EF4-FFF2-40B4-BE49-F238E27FC236}">
                <a16:creationId xmlns:a16="http://schemas.microsoft.com/office/drawing/2014/main" id="{8E323F93-9BB0-D910-5317-F8B692CBFACE}"/>
              </a:ext>
            </a:extLst>
          </p:cNvPr>
          <p:cNvSpPr>
            <a:spLocks noGrp="1" noChangeArrowheads="1"/>
          </p:cNvSpPr>
          <p:nvPr>
            <p:ph idx="1"/>
          </p:nvPr>
        </p:nvSpPr>
        <p:spPr>
          <a:xfrm>
            <a:off x="1847850" y="1516064"/>
            <a:ext cx="8496300" cy="4775200"/>
          </a:xfrm>
        </p:spPr>
        <p:txBody>
          <a:bodyPr>
            <a:normAutofit lnSpcReduction="10000"/>
          </a:bodyPr>
          <a:lstStyle/>
          <a:p>
            <a:r>
              <a:rPr lang="ja-JP" altLang="en-US" sz="3200" dirty="0"/>
              <a:t>まし？</a:t>
            </a:r>
            <a:r>
              <a:rPr lang="ja-JP" altLang="en-US" dirty="0"/>
              <a:t>の定義（発がん性は？、臓器への害は？）</a:t>
            </a:r>
            <a:endParaRPr lang="en-US" altLang="ja-JP" dirty="0"/>
          </a:p>
          <a:p>
            <a:r>
              <a:rPr lang="ja-JP" altLang="en-US" dirty="0"/>
              <a:t>紙巻きたばこより、燃焼物質の吸引は減っているが厳密には「証明されていない」</a:t>
            </a:r>
            <a:endParaRPr lang="en-US" altLang="ja-JP" dirty="0"/>
          </a:p>
          <a:p>
            <a:r>
              <a:rPr lang="ja-JP" altLang="en-US" dirty="0"/>
              <a:t>そもそも</a:t>
            </a:r>
            <a:r>
              <a:rPr lang="ja-JP" altLang="en-US" sz="3600" u="sng" dirty="0"/>
              <a:t>比べるものが「紙巻きたばこ」でいいの？</a:t>
            </a:r>
            <a:endParaRPr lang="en-US" altLang="ja-JP" sz="3600" u="sng" dirty="0"/>
          </a:p>
          <a:p>
            <a:endParaRPr lang="en-US" altLang="ja-JP" dirty="0"/>
          </a:p>
          <a:p>
            <a:r>
              <a:rPr lang="ja-JP" altLang="en-US" sz="3600" dirty="0">
                <a:solidFill>
                  <a:srgbClr val="FF0000"/>
                </a:solidFill>
              </a:rPr>
              <a:t>食品と比べれば・・・</a:t>
            </a:r>
            <a:endParaRPr lang="en-US" altLang="ja-JP" sz="3600" dirty="0">
              <a:solidFill>
                <a:srgbClr val="FF0000"/>
              </a:solidFill>
            </a:endParaRPr>
          </a:p>
          <a:p>
            <a:r>
              <a:rPr lang="ja-JP" altLang="en-US" sz="3600" dirty="0">
                <a:solidFill>
                  <a:srgbClr val="FF0000"/>
                </a:solidFill>
              </a:rPr>
              <a:t>加熱式タバコも「体に悪い」ことは明らか。</a:t>
            </a:r>
            <a:endParaRPr lang="en-US" altLang="ja-JP" sz="3600" dirty="0">
              <a:solidFill>
                <a:srgbClr val="FF0000"/>
              </a:solidFill>
            </a:endParaRPr>
          </a:p>
          <a:p>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427D0656-8B8F-7910-CD26-38CD387F9B6D}"/>
              </a:ext>
            </a:extLst>
          </p:cNvPr>
          <p:cNvSpPr>
            <a:spLocks noGrp="1"/>
          </p:cNvSpPr>
          <p:nvPr>
            <p:ph type="sldNum" sz="quarter" idx="12"/>
          </p:nvPr>
        </p:nvSpPr>
        <p:spPr>
          <a:xfrm>
            <a:off x="8763000" y="6497638"/>
            <a:ext cx="1905000" cy="360362"/>
          </a:xfrm>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a:fld id="{0D5080F4-F677-4EBD-9A38-F83DBBE29B44}" type="slidenum">
              <a:rPr lang="en-US" altLang="ja-JP" sz="1500">
                <a:latin typeface="ＭＳ Ｐゴシック" panose="020B0600070205080204" pitchFamily="50" charset="-128"/>
              </a:rPr>
              <a:pPr algn="r"/>
              <a:t>13</a:t>
            </a:fld>
            <a:endParaRPr lang="en-US" altLang="ja-JP" sz="1500">
              <a:latin typeface="ＭＳ Ｐゴシック" panose="020B0600070205080204"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タイトル 1">
            <a:extLst>
              <a:ext uri="{FF2B5EF4-FFF2-40B4-BE49-F238E27FC236}">
                <a16:creationId xmlns:a16="http://schemas.microsoft.com/office/drawing/2014/main" id="{158D9B43-171C-063E-7C62-D3A6C9E2BBAA}"/>
              </a:ext>
            </a:extLst>
          </p:cNvPr>
          <p:cNvSpPr>
            <a:spLocks noGrp="1" noChangeArrowheads="1"/>
          </p:cNvSpPr>
          <p:nvPr>
            <p:ph type="title"/>
          </p:nvPr>
        </p:nvSpPr>
        <p:spPr>
          <a:xfrm>
            <a:off x="3495675" y="3"/>
            <a:ext cx="7677150" cy="1052513"/>
          </a:xfrm>
        </p:spPr>
        <p:txBody>
          <a:bodyPr/>
          <a:lstStyle/>
          <a:p>
            <a:r>
              <a:rPr lang="ja-JP" altLang="en-US" sz="6000">
                <a:solidFill>
                  <a:srgbClr val="FF0000"/>
                </a:solidFill>
              </a:rPr>
              <a:t>アルコールの害</a:t>
            </a:r>
          </a:p>
        </p:txBody>
      </p:sp>
      <p:pic>
        <p:nvPicPr>
          <p:cNvPr id="43013" name="コンテンツ プレースホルダー 9">
            <a:extLst>
              <a:ext uri="{FF2B5EF4-FFF2-40B4-BE49-F238E27FC236}">
                <a16:creationId xmlns:a16="http://schemas.microsoft.com/office/drawing/2014/main" id="{74D56036-C01D-2C01-C26D-DF453AB020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5678" y="1052513"/>
            <a:ext cx="5256213" cy="5256212"/>
          </a:xfrm>
        </p:spPr>
      </p:pic>
      <p:sp>
        <p:nvSpPr>
          <p:cNvPr id="4" name="日付プレースホルダー 3">
            <a:extLst>
              <a:ext uri="{FF2B5EF4-FFF2-40B4-BE49-F238E27FC236}">
                <a16:creationId xmlns:a16="http://schemas.microsoft.com/office/drawing/2014/main" id="{4E46F800-B887-A817-695A-C3EC2C2B05E8}"/>
              </a:ext>
            </a:extLst>
          </p:cNvPr>
          <p:cNvSpPr>
            <a:spLocks noGrp="1"/>
          </p:cNvSpPr>
          <p:nvPr>
            <p:ph type="dt" sz="half" idx="10"/>
          </p:nvPr>
        </p:nvSpPr>
        <p:spPr/>
        <p:txBody>
          <a:bodyPr/>
          <a:lstStyle/>
          <a:p>
            <a:pPr>
              <a:defRPr/>
            </a:pPr>
            <a:fld id="{EED87884-40C0-4397-9335-43A99198DFD6}" type="datetime1">
              <a:rPr lang="ja-JP" altLang="en-US" smtClean="0"/>
              <a:pPr>
                <a:defRPr/>
              </a:pPr>
              <a:t>2024/10/23</a:t>
            </a:fld>
            <a:endParaRPr lang="en-US" altLang="ja-JP"/>
          </a:p>
        </p:txBody>
      </p:sp>
      <p:sp>
        <p:nvSpPr>
          <p:cNvPr id="43011" name="スライド番号プレースホルダー 4">
            <a:extLst>
              <a:ext uri="{FF2B5EF4-FFF2-40B4-BE49-F238E27FC236}">
                <a16:creationId xmlns:a16="http://schemas.microsoft.com/office/drawing/2014/main" id="{F487E718-3906-1B47-2662-E6306AFD7DD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fld id="{A467E184-BC02-43D4-B517-B05B47A122F9}" type="slidenum">
              <a:rPr lang="en-US" altLang="ja-JP" sz="1500"/>
              <a:pPr>
                <a:spcBef>
                  <a:spcPct val="0"/>
                </a:spcBef>
                <a:buFontTx/>
                <a:buNone/>
              </a:pPr>
              <a:t>14</a:t>
            </a:fld>
            <a:endParaRPr lang="en-US" altLang="ja-JP" sz="1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EF9B8F1-46F3-3F6F-1BB8-FE616AE7A391}"/>
              </a:ext>
            </a:extLst>
          </p:cNvPr>
          <p:cNvSpPr>
            <a:spLocks noGrp="1" noChangeArrowheads="1"/>
          </p:cNvSpPr>
          <p:nvPr>
            <p:ph type="title"/>
          </p:nvPr>
        </p:nvSpPr>
        <p:spPr>
          <a:xfrm>
            <a:off x="1919288" y="0"/>
            <a:ext cx="8748712" cy="1219200"/>
          </a:xfrm>
        </p:spPr>
        <p:txBody>
          <a:bodyPr/>
          <a:lstStyle/>
          <a:p>
            <a:pPr eaLnBrk="1" hangingPunct="1"/>
            <a:r>
              <a:rPr lang="ja-JP" altLang="en-US" sz="4800" b="1"/>
              <a:t>アルコールが体に与える影響-1</a:t>
            </a:r>
          </a:p>
        </p:txBody>
      </p:sp>
      <p:sp>
        <p:nvSpPr>
          <p:cNvPr id="44035" name="Rectangle 3">
            <a:extLst>
              <a:ext uri="{FF2B5EF4-FFF2-40B4-BE49-F238E27FC236}">
                <a16:creationId xmlns:a16="http://schemas.microsoft.com/office/drawing/2014/main" id="{1EA6BEBB-6948-1C12-3BE7-027589E6B7E4}"/>
              </a:ext>
            </a:extLst>
          </p:cNvPr>
          <p:cNvSpPr>
            <a:spLocks noGrp="1" noChangeArrowheads="1"/>
          </p:cNvSpPr>
          <p:nvPr>
            <p:ph idx="1"/>
          </p:nvPr>
        </p:nvSpPr>
        <p:spPr>
          <a:xfrm>
            <a:off x="1919288" y="1268413"/>
            <a:ext cx="8458200" cy="1219200"/>
          </a:xfrm>
        </p:spPr>
        <p:txBody>
          <a:bodyPr>
            <a:normAutofit fontScale="92500" lnSpcReduction="10000"/>
          </a:bodyPr>
          <a:lstStyle/>
          <a:p>
            <a:pPr marL="0" indent="0">
              <a:buNone/>
            </a:pPr>
            <a:r>
              <a:rPr lang="ja-JP" altLang="en-US" sz="5700" dirty="0"/>
              <a:t>アルコールと脳</a:t>
            </a:r>
          </a:p>
          <a:p>
            <a:pPr eaLnBrk="1" hangingPunct="1">
              <a:lnSpc>
                <a:spcPct val="90000"/>
              </a:lnSpc>
              <a:buFont typeface="Wingdings" panose="05000000000000000000" pitchFamily="2" charset="2"/>
              <a:buNone/>
            </a:pPr>
            <a:r>
              <a:rPr lang="ja-JP" altLang="en-US" dirty="0"/>
              <a:t>　</a:t>
            </a:r>
          </a:p>
        </p:txBody>
      </p:sp>
      <p:sp>
        <p:nvSpPr>
          <p:cNvPr id="82949" name="Text Box 5">
            <a:extLst>
              <a:ext uri="{FF2B5EF4-FFF2-40B4-BE49-F238E27FC236}">
                <a16:creationId xmlns:a16="http://schemas.microsoft.com/office/drawing/2014/main" id="{48856E03-ADB2-0E3D-A653-4013E35D1641}"/>
              </a:ext>
            </a:extLst>
          </p:cNvPr>
          <p:cNvSpPr txBox="1">
            <a:spLocks noChangeArrowheads="1"/>
          </p:cNvSpPr>
          <p:nvPr/>
        </p:nvSpPr>
        <p:spPr bwMode="auto">
          <a:xfrm>
            <a:off x="1919288" y="2676096"/>
            <a:ext cx="8640762" cy="33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buClr>
                <a:srgbClr val="FFFF00"/>
              </a:buClr>
              <a:buSzPct val="75000"/>
              <a:buFont typeface="Wingdings" panose="05000000000000000000" pitchFamily="2" charset="2"/>
              <a:buChar char="Ø"/>
            </a:pPr>
            <a:r>
              <a:rPr lang="ja-JP" altLang="en-US" sz="3200" dirty="0">
                <a:latin typeface="Times New Roman" panose="02020603050405020304" pitchFamily="18" charset="0"/>
              </a:rPr>
              <a:t>アルコールは脳神経細胞を溶かす</a:t>
            </a:r>
          </a:p>
          <a:p>
            <a:pPr eaLnBrk="1" hangingPunct="1">
              <a:buClr>
                <a:srgbClr val="FFFF00"/>
              </a:buClr>
              <a:buSzPct val="75000"/>
              <a:buFont typeface="Wingdings" panose="05000000000000000000" pitchFamily="2" charset="2"/>
              <a:buNone/>
            </a:pPr>
            <a:r>
              <a:rPr lang="ja-JP" altLang="en-US" sz="3200" dirty="0">
                <a:latin typeface="Times New Roman" panose="02020603050405020304" pitchFamily="18" charset="0"/>
              </a:rPr>
              <a:t>　脳の発達は２０歳をピークにどんどん壊れていく　</a:t>
            </a:r>
          </a:p>
          <a:p>
            <a:pPr eaLnBrk="1" hangingPunct="1">
              <a:buClr>
                <a:srgbClr val="FFFF00"/>
              </a:buClr>
              <a:buSzPct val="75000"/>
              <a:buFont typeface="Wingdings" panose="05000000000000000000" pitchFamily="2" charset="2"/>
              <a:buChar char="Ø"/>
            </a:pPr>
            <a:r>
              <a:rPr lang="ja-JP" altLang="en-US" sz="3200" dirty="0">
                <a:latin typeface="Times New Roman" panose="02020603050405020304" pitchFamily="18" charset="0"/>
              </a:rPr>
              <a:t>脳細胞は一度壊れると再生しない</a:t>
            </a:r>
            <a:endParaRPr lang="en-US" altLang="ja-JP" sz="3200" dirty="0">
              <a:latin typeface="Times New Roman" panose="02020603050405020304" pitchFamily="18" charset="0"/>
            </a:endParaRPr>
          </a:p>
          <a:p>
            <a:pPr eaLnBrk="1" hangingPunct="1">
              <a:buClr>
                <a:srgbClr val="FFFF00"/>
              </a:buClr>
              <a:buSzPct val="75000"/>
              <a:buFont typeface="Wingdings" panose="05000000000000000000" pitchFamily="2" charset="2"/>
              <a:buNone/>
            </a:pPr>
            <a:r>
              <a:rPr lang="ja-JP" altLang="en-US" sz="3200" dirty="0">
                <a:latin typeface="Times New Roman" panose="02020603050405020304" pitchFamily="18" charset="0"/>
              </a:rPr>
              <a:t>　発達途中の１０代からお酒を飲むと自分で</a:t>
            </a:r>
          </a:p>
          <a:p>
            <a:pPr eaLnBrk="1" hangingPunct="1">
              <a:buClr>
                <a:srgbClr val="FFFF00"/>
              </a:buClr>
              <a:buSzPct val="75000"/>
              <a:buFont typeface="Wingdings" panose="05000000000000000000" pitchFamily="2" charset="2"/>
              <a:buNone/>
            </a:pPr>
            <a:r>
              <a:rPr lang="ja-JP" altLang="en-US" sz="3200" dirty="0">
                <a:latin typeface="Times New Roman" panose="02020603050405020304" pitchFamily="18" charset="0"/>
              </a:rPr>
              <a:t>　脳</a:t>
            </a:r>
            <a:r>
              <a:rPr lang="ja-JP" altLang="en-US" sz="3200" dirty="0"/>
              <a:t>を破壊して、脳の老化を進めていることと同じ</a:t>
            </a:r>
          </a:p>
          <a:p>
            <a:pPr algn="ctr" eaLnBrk="1" hangingPunct="1">
              <a:spcBef>
                <a:spcPct val="0"/>
              </a:spcBef>
              <a:buFontTx/>
              <a:buNone/>
            </a:pPr>
            <a:endParaRPr lang="ja-JP" altLang="en-US" sz="2400" dirty="0">
              <a:solidFill>
                <a:srgbClr val="FFFF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82949"/>
                                        </p:tgtEl>
                                        <p:attrNameLst>
                                          <p:attrName>style.visibility</p:attrName>
                                        </p:attrNameLst>
                                      </p:cBhvr>
                                      <p:to>
                                        <p:strVal val="visible"/>
                                      </p:to>
                                    </p:set>
                                    <p:anim calcmode="lin" valueType="num">
                                      <p:cBhvr additive="base">
                                        <p:cTn id="7" dur="500" fill="hold"/>
                                        <p:tgtEl>
                                          <p:spTgt spid="82949"/>
                                        </p:tgtEl>
                                        <p:attrNameLst>
                                          <p:attrName>ppt_x</p:attrName>
                                        </p:attrNameLst>
                                      </p:cBhvr>
                                      <p:tavLst>
                                        <p:tav tm="0">
                                          <p:val>
                                            <p:strVal val="#ppt_x"/>
                                          </p:val>
                                        </p:tav>
                                        <p:tav tm="100000">
                                          <p:val>
                                            <p:strVal val="#ppt_x"/>
                                          </p:val>
                                        </p:tav>
                                      </p:tavLst>
                                    </p:anim>
                                    <p:anim calcmode="lin" valueType="num">
                                      <p:cBhvr additive="base">
                                        <p:cTn id="8" dur="500" fill="hold"/>
                                        <p:tgtEl>
                                          <p:spTgt spid="829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433E95F-85A3-01E6-7B8C-214C8A8273DB}"/>
              </a:ext>
            </a:extLst>
          </p:cNvPr>
          <p:cNvSpPr>
            <a:spLocks noGrp="1" noChangeArrowheads="1"/>
          </p:cNvSpPr>
          <p:nvPr>
            <p:ph type="title"/>
          </p:nvPr>
        </p:nvSpPr>
        <p:spPr>
          <a:xfrm>
            <a:off x="1905000" y="228600"/>
            <a:ext cx="8534400" cy="896938"/>
          </a:xfrm>
        </p:spPr>
        <p:txBody>
          <a:bodyPr>
            <a:normAutofit fontScale="90000"/>
          </a:bodyPr>
          <a:lstStyle/>
          <a:p>
            <a:pPr eaLnBrk="1" hangingPunct="1"/>
            <a:r>
              <a:rPr lang="ja-JP" altLang="en-US" sz="4000" b="1" dirty="0">
                <a:solidFill>
                  <a:srgbClr val="FFFF00"/>
                </a:solidFill>
              </a:rPr>
              <a:t>　</a:t>
            </a:r>
            <a:r>
              <a:rPr lang="ja-JP" altLang="en-US" sz="4000" b="1" dirty="0">
                <a:solidFill>
                  <a:srgbClr val="FF0000"/>
                </a:solidFill>
              </a:rPr>
              <a:t>正常な脳  ・   アルコールで縮んだ脳</a:t>
            </a:r>
          </a:p>
        </p:txBody>
      </p:sp>
      <p:pic>
        <p:nvPicPr>
          <p:cNvPr id="46083" name="Picture 7" descr="Brains-jpeg-1">
            <a:extLst>
              <a:ext uri="{FF2B5EF4-FFF2-40B4-BE49-F238E27FC236}">
                <a16:creationId xmlns:a16="http://schemas.microsoft.com/office/drawing/2014/main" id="{5D27B9C7-C5E3-3F34-8A99-9D52F634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547813"/>
            <a:ext cx="89281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100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500" fill="hold"/>
                                        <p:tgtEl>
                                          <p:spTgt spid="51202"/>
                                        </p:tgtEl>
                                        <p:attrNameLst>
                                          <p:attrName>ppt_w</p:attrName>
                                        </p:attrNameLst>
                                      </p:cBhvr>
                                      <p:tavLst>
                                        <p:tav tm="0">
                                          <p:val>
                                            <p:fltVal val="0"/>
                                          </p:val>
                                        </p:tav>
                                        <p:tav tm="100000">
                                          <p:val>
                                            <p:strVal val="#ppt_w"/>
                                          </p:val>
                                        </p:tav>
                                      </p:tavLst>
                                    </p:anim>
                                    <p:anim calcmode="lin" valueType="num">
                                      <p:cBhvr>
                                        <p:cTn id="8" dur="500" fill="hold"/>
                                        <p:tgtEl>
                                          <p:spTgt spid="512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1026">
            <a:extLst>
              <a:ext uri="{FF2B5EF4-FFF2-40B4-BE49-F238E27FC236}">
                <a16:creationId xmlns:a16="http://schemas.microsoft.com/office/drawing/2014/main" id="{8A61646C-E008-C96B-E419-F9DFE70760CF}"/>
              </a:ext>
            </a:extLst>
          </p:cNvPr>
          <p:cNvSpPr>
            <a:spLocks noGrp="1" noChangeArrowheads="1"/>
          </p:cNvSpPr>
          <p:nvPr>
            <p:ph type="title"/>
          </p:nvPr>
        </p:nvSpPr>
        <p:spPr>
          <a:xfrm>
            <a:off x="1905000" y="228603"/>
            <a:ext cx="8458200" cy="823913"/>
          </a:xfrm>
        </p:spPr>
        <p:txBody>
          <a:bodyPr>
            <a:normAutofit/>
          </a:bodyPr>
          <a:lstStyle/>
          <a:p>
            <a:pPr eaLnBrk="1" hangingPunct="1"/>
            <a:r>
              <a:rPr lang="ja-JP" altLang="en-US" sz="4800" b="1"/>
              <a:t>アルコールが体に与える影響-</a:t>
            </a:r>
            <a:r>
              <a:rPr lang="en-US" altLang="ja-JP" sz="4800" b="1"/>
              <a:t>2</a:t>
            </a:r>
            <a:endParaRPr lang="ja-JP" altLang="en-US" sz="4800" b="1"/>
          </a:p>
        </p:txBody>
      </p:sp>
      <p:sp>
        <p:nvSpPr>
          <p:cNvPr id="48131" name="Rectangle 1027">
            <a:extLst>
              <a:ext uri="{FF2B5EF4-FFF2-40B4-BE49-F238E27FC236}">
                <a16:creationId xmlns:a16="http://schemas.microsoft.com/office/drawing/2014/main" id="{DE96CF3C-CC00-5755-BF4A-432FE3A16A52}"/>
              </a:ext>
            </a:extLst>
          </p:cNvPr>
          <p:cNvSpPr>
            <a:spLocks noGrp="1" noChangeArrowheads="1"/>
          </p:cNvSpPr>
          <p:nvPr>
            <p:ph idx="1"/>
          </p:nvPr>
        </p:nvSpPr>
        <p:spPr>
          <a:xfrm>
            <a:off x="2057400" y="1641478"/>
            <a:ext cx="8382000" cy="1025525"/>
          </a:xfrm>
        </p:spPr>
        <p:txBody>
          <a:bodyPr>
            <a:normAutofit fontScale="92500" lnSpcReduction="20000"/>
          </a:bodyPr>
          <a:lstStyle/>
          <a:p>
            <a:pPr marL="0" indent="0">
              <a:buNone/>
            </a:pPr>
            <a:r>
              <a:rPr lang="ja-JP" altLang="en-US" sz="4400" dirty="0"/>
              <a:t>アルコールと肝臓</a:t>
            </a:r>
          </a:p>
          <a:p>
            <a:pPr eaLnBrk="1" hangingPunct="1">
              <a:lnSpc>
                <a:spcPct val="90000"/>
              </a:lnSpc>
              <a:buFont typeface="Wingdings" panose="05000000000000000000" pitchFamily="2" charset="2"/>
              <a:buNone/>
            </a:pPr>
            <a:r>
              <a:rPr lang="ja-JP" altLang="en-US" dirty="0"/>
              <a:t>　　</a:t>
            </a:r>
          </a:p>
          <a:p>
            <a:pPr eaLnBrk="1" hangingPunct="1">
              <a:lnSpc>
                <a:spcPct val="90000"/>
              </a:lnSpc>
              <a:buFont typeface="Wingdings" panose="05000000000000000000" pitchFamily="2" charset="2"/>
              <a:buNone/>
            </a:pPr>
            <a:endParaRPr lang="ja-JP" altLang="en-US" dirty="0"/>
          </a:p>
        </p:txBody>
      </p:sp>
      <p:sp>
        <p:nvSpPr>
          <p:cNvPr id="83973" name="Rectangle 1029">
            <a:extLst>
              <a:ext uri="{FF2B5EF4-FFF2-40B4-BE49-F238E27FC236}">
                <a16:creationId xmlns:a16="http://schemas.microsoft.com/office/drawing/2014/main" id="{45C092C5-9D7E-287E-7620-82D488D1DB10}"/>
              </a:ext>
            </a:extLst>
          </p:cNvPr>
          <p:cNvSpPr>
            <a:spLocks noChangeArrowheads="1"/>
          </p:cNvSpPr>
          <p:nvPr/>
        </p:nvSpPr>
        <p:spPr bwMode="auto">
          <a:xfrm>
            <a:off x="2208216" y="2743203"/>
            <a:ext cx="8135937"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lnSpc>
                <a:spcPct val="90000"/>
              </a:lnSpc>
              <a:spcBef>
                <a:spcPct val="50000"/>
              </a:spcBef>
              <a:buClr>
                <a:srgbClr val="FFFF00"/>
              </a:buClr>
              <a:buSzPct val="75000"/>
              <a:buFont typeface="Wingdings" panose="05000000000000000000" pitchFamily="2" charset="2"/>
              <a:buChar char="Ø"/>
            </a:pPr>
            <a:r>
              <a:rPr lang="ja-JP" altLang="en-US" sz="3200" b="1">
                <a:latin typeface="Times New Roman" panose="02020603050405020304" pitchFamily="18" charset="0"/>
              </a:rPr>
              <a:t>アルコールは肝臓でほとんどが分解される。</a:t>
            </a:r>
          </a:p>
          <a:p>
            <a:pPr eaLnBrk="1" hangingPunct="1">
              <a:lnSpc>
                <a:spcPct val="90000"/>
              </a:lnSpc>
              <a:spcBef>
                <a:spcPct val="50000"/>
              </a:spcBef>
              <a:buClr>
                <a:srgbClr val="FFFF00"/>
              </a:buClr>
              <a:buSzPct val="75000"/>
              <a:buFont typeface="Wingdings" panose="05000000000000000000" pitchFamily="2" charset="2"/>
              <a:buChar char="Ø"/>
            </a:pPr>
            <a:r>
              <a:rPr lang="ja-JP" altLang="en-US" sz="3200" b="1">
                <a:latin typeface="Times New Roman" panose="02020603050405020304" pitchFamily="18" charset="0"/>
              </a:rPr>
              <a:t>飲みすぎると肝臓の負担が大きくなり肝臓を</a:t>
            </a:r>
            <a:endParaRPr lang="en-US" altLang="ja-JP" sz="3200" b="1">
              <a:latin typeface="Times New Roman" panose="02020603050405020304" pitchFamily="18" charset="0"/>
            </a:endParaRPr>
          </a:p>
          <a:p>
            <a:pPr eaLnBrk="1" hangingPunct="1">
              <a:lnSpc>
                <a:spcPct val="90000"/>
              </a:lnSpc>
              <a:spcBef>
                <a:spcPct val="50000"/>
              </a:spcBef>
              <a:buClr>
                <a:srgbClr val="FFFF00"/>
              </a:buClr>
              <a:buSzPct val="75000"/>
              <a:buFontTx/>
              <a:buNone/>
            </a:pPr>
            <a:r>
              <a:rPr lang="ja-JP" altLang="en-US" sz="3200" b="1">
                <a:latin typeface="Times New Roman" panose="02020603050405020304" pitchFamily="18" charset="0"/>
              </a:rPr>
              <a:t>　悪くする。</a:t>
            </a:r>
          </a:p>
          <a:p>
            <a:pPr algn="ctr" eaLnBrk="1" hangingPunct="1">
              <a:lnSpc>
                <a:spcPct val="90000"/>
              </a:lnSpc>
              <a:spcBef>
                <a:spcPct val="50000"/>
              </a:spcBef>
              <a:buClr>
                <a:srgbClr val="FFFF00"/>
              </a:buClr>
              <a:buSzPct val="75000"/>
              <a:buFont typeface="Wingdings" panose="05000000000000000000" pitchFamily="2" charset="2"/>
              <a:buNone/>
            </a:pPr>
            <a:endParaRPr lang="ja-JP" altLang="en-US" sz="3200" b="1">
              <a:latin typeface="Times New Roman" panose="02020603050405020304" pitchFamily="18" charset="0"/>
            </a:endParaRPr>
          </a:p>
          <a:p>
            <a:pPr algn="ctr" eaLnBrk="1" hangingPunct="1">
              <a:lnSpc>
                <a:spcPct val="90000"/>
              </a:lnSpc>
              <a:spcBef>
                <a:spcPct val="50000"/>
              </a:spcBef>
              <a:buClr>
                <a:srgbClr val="FFFF00"/>
              </a:buClr>
              <a:buSzPct val="75000"/>
              <a:buFont typeface="Wingdings" panose="05000000000000000000" pitchFamily="2" charset="2"/>
              <a:buNone/>
            </a:pPr>
            <a:r>
              <a:rPr lang="ja-JP" altLang="en-US" sz="3200" b="1">
                <a:latin typeface="Times New Roman" panose="02020603050405020304" pitchFamily="18" charset="0"/>
              </a:rPr>
              <a:t>飲酒→脂肪肝→アルコール性肝炎→肝硬変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83973"/>
                                        </p:tgtEl>
                                        <p:attrNameLst>
                                          <p:attrName>style.visibility</p:attrName>
                                        </p:attrNameLst>
                                      </p:cBhvr>
                                      <p:to>
                                        <p:strVal val="visible"/>
                                      </p:to>
                                    </p:set>
                                    <p:anim calcmode="lin" valueType="num">
                                      <p:cBhvr additive="base">
                                        <p:cTn id="7" dur="500" fill="hold"/>
                                        <p:tgtEl>
                                          <p:spTgt spid="83973"/>
                                        </p:tgtEl>
                                        <p:attrNameLst>
                                          <p:attrName>ppt_x</p:attrName>
                                        </p:attrNameLst>
                                      </p:cBhvr>
                                      <p:tavLst>
                                        <p:tav tm="0">
                                          <p:val>
                                            <p:strVal val="#ppt_x"/>
                                          </p:val>
                                        </p:tav>
                                        <p:tav tm="100000">
                                          <p:val>
                                            <p:strVal val="#ppt_x"/>
                                          </p:val>
                                        </p:tav>
                                      </p:tavLst>
                                    </p:anim>
                                    <p:anim calcmode="lin" valueType="num">
                                      <p:cBhvr additive="base">
                                        <p:cTn id="8"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FC65816-4E13-AF00-67AE-F909EACA8DE4}"/>
              </a:ext>
            </a:extLst>
          </p:cNvPr>
          <p:cNvSpPr>
            <a:spLocks noGrp="1" noChangeArrowheads="1"/>
          </p:cNvSpPr>
          <p:nvPr>
            <p:ph type="title"/>
          </p:nvPr>
        </p:nvSpPr>
        <p:spPr>
          <a:xfrm>
            <a:off x="2135188" y="549275"/>
            <a:ext cx="2971800" cy="5716588"/>
          </a:xfrm>
        </p:spPr>
        <p:txBody>
          <a:bodyPr/>
          <a:lstStyle/>
          <a:p>
            <a:pPr eaLnBrk="1" hangingPunct="1">
              <a:defRPr/>
            </a:pPr>
            <a:r>
              <a:rPr lang="ja-JP" altLang="en-US" sz="2000" b="1" dirty="0">
                <a:solidFill>
                  <a:srgbClr val="FFFF00"/>
                </a:solidFill>
                <a:effectLst>
                  <a:outerShdw blurRad="38100" dist="38100" dir="2700000" algn="tl">
                    <a:srgbClr val="C0C0C0"/>
                  </a:outerShdw>
                </a:effectLst>
              </a:rPr>
              <a:t>　　　　　　　　　</a:t>
            </a:r>
            <a:br>
              <a:rPr lang="ja-JP" altLang="en-US" b="1" dirty="0">
                <a:solidFill>
                  <a:srgbClr val="0033CC"/>
                </a:solidFill>
                <a:effectLst>
                  <a:outerShdw blurRad="38100" dist="38100" dir="2700000" algn="tl">
                    <a:srgbClr val="C0C0C0"/>
                  </a:outerShdw>
                </a:effectLst>
              </a:rPr>
            </a:br>
            <a:r>
              <a:rPr lang="ja-JP" altLang="en-US" b="1" dirty="0">
                <a:solidFill>
                  <a:srgbClr val="0033CC"/>
                </a:solidFill>
                <a:effectLst>
                  <a:outerShdw blurRad="38100" dist="38100" dir="2700000" algn="tl">
                    <a:srgbClr val="C0C0C0"/>
                  </a:outerShdw>
                </a:effectLst>
              </a:rPr>
              <a:t>正常な肝臓</a:t>
            </a:r>
            <a:br>
              <a:rPr lang="ja-JP" altLang="en-US" b="1" dirty="0">
                <a:solidFill>
                  <a:srgbClr val="0033CC"/>
                </a:solidFill>
                <a:effectLst>
                  <a:outerShdw blurRad="38100" dist="38100" dir="2700000" algn="tl">
                    <a:srgbClr val="C0C0C0"/>
                  </a:outerShdw>
                </a:effectLst>
              </a:rPr>
            </a:br>
            <a:br>
              <a:rPr lang="ja-JP" altLang="en-US" b="1" dirty="0">
                <a:solidFill>
                  <a:srgbClr val="0033CC"/>
                </a:solidFill>
                <a:effectLst>
                  <a:outerShdw blurRad="38100" dist="38100" dir="2700000" algn="tl">
                    <a:srgbClr val="C0C0C0"/>
                  </a:outerShdw>
                </a:effectLst>
              </a:rPr>
            </a:br>
            <a:br>
              <a:rPr lang="ja-JP" altLang="en-US" b="1" dirty="0">
                <a:solidFill>
                  <a:srgbClr val="0033CC"/>
                </a:solidFill>
                <a:effectLst>
                  <a:outerShdw blurRad="38100" dist="38100" dir="2700000" algn="tl">
                    <a:srgbClr val="C0C0C0"/>
                  </a:outerShdw>
                </a:effectLst>
              </a:rPr>
            </a:br>
            <a:r>
              <a:rPr lang="ja-JP" altLang="en-US" b="1" dirty="0">
                <a:solidFill>
                  <a:srgbClr val="0033CC"/>
                </a:solidFill>
                <a:effectLst>
                  <a:outerShdw blurRad="38100" dist="38100" dir="2700000" algn="tl">
                    <a:srgbClr val="C0C0C0"/>
                  </a:outerShdw>
                </a:effectLst>
              </a:rPr>
              <a:t>脂肪肝</a:t>
            </a:r>
            <a:br>
              <a:rPr lang="ja-JP" altLang="en-US" b="1" dirty="0">
                <a:solidFill>
                  <a:srgbClr val="0033CC"/>
                </a:solidFill>
                <a:effectLst>
                  <a:outerShdw blurRad="38100" dist="38100" dir="2700000" algn="tl">
                    <a:srgbClr val="C0C0C0"/>
                  </a:outerShdw>
                </a:effectLst>
              </a:rPr>
            </a:br>
            <a:br>
              <a:rPr lang="ja-JP" altLang="en-US" b="1" dirty="0">
                <a:solidFill>
                  <a:srgbClr val="0033CC"/>
                </a:solidFill>
                <a:effectLst>
                  <a:outerShdw blurRad="38100" dist="38100" dir="2700000" algn="tl">
                    <a:srgbClr val="C0C0C0"/>
                  </a:outerShdw>
                </a:effectLst>
              </a:rPr>
            </a:br>
            <a:br>
              <a:rPr lang="ja-JP" altLang="en-US" b="1" dirty="0">
                <a:solidFill>
                  <a:srgbClr val="0033CC"/>
                </a:solidFill>
                <a:effectLst>
                  <a:outerShdw blurRad="38100" dist="38100" dir="2700000" algn="tl">
                    <a:srgbClr val="C0C0C0"/>
                  </a:outerShdw>
                </a:effectLst>
              </a:rPr>
            </a:br>
            <a:r>
              <a:rPr lang="ja-JP" altLang="en-US" b="1" dirty="0">
                <a:solidFill>
                  <a:srgbClr val="0033CC"/>
                </a:solidFill>
                <a:effectLst>
                  <a:outerShdw blurRad="38100" dist="38100" dir="2700000" algn="tl">
                    <a:srgbClr val="C0C0C0"/>
                  </a:outerShdw>
                </a:effectLst>
              </a:rPr>
              <a:t>肝硬変</a:t>
            </a:r>
          </a:p>
        </p:txBody>
      </p:sp>
      <p:pic>
        <p:nvPicPr>
          <p:cNvPr id="49155" name="Picture 5" descr="liverL">
            <a:extLst>
              <a:ext uri="{FF2B5EF4-FFF2-40B4-BE49-F238E27FC236}">
                <a16:creationId xmlns:a16="http://schemas.microsoft.com/office/drawing/2014/main" id="{3407C1BB-AF55-1D61-4A7C-53964421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3" y="908050"/>
            <a:ext cx="374491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54274"/>
                                        </p:tgtEl>
                                        <p:attrNameLst>
                                          <p:attrName>style.visibility</p:attrName>
                                        </p:attrNameLst>
                                      </p:cBhvr>
                                      <p:to>
                                        <p:strVal val="visible"/>
                                      </p:to>
                                    </p:set>
                                    <p:anim calcmode="lin" valueType="num">
                                      <p:cBhvr>
                                        <p:cTn id="7" dur="500" fill="hold"/>
                                        <p:tgtEl>
                                          <p:spTgt spid="54274"/>
                                        </p:tgtEl>
                                        <p:attrNameLst>
                                          <p:attrName>ppt_w</p:attrName>
                                        </p:attrNameLst>
                                      </p:cBhvr>
                                      <p:tavLst>
                                        <p:tav tm="0">
                                          <p:val>
                                            <p:fltVal val="0"/>
                                          </p:val>
                                        </p:tav>
                                        <p:tav tm="100000">
                                          <p:val>
                                            <p:strVal val="#ppt_w"/>
                                          </p:val>
                                        </p:tav>
                                      </p:tavLst>
                                    </p:anim>
                                    <p:anim calcmode="lin" valueType="num">
                                      <p:cBhvr>
                                        <p:cTn id="8" dur="500" fill="hold"/>
                                        <p:tgtEl>
                                          <p:spTgt spid="542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D3AB326-964D-F1C4-B9EE-357B010EA851}"/>
              </a:ext>
            </a:extLst>
          </p:cNvPr>
          <p:cNvSpPr>
            <a:spLocks noGrp="1" noChangeArrowheads="1"/>
          </p:cNvSpPr>
          <p:nvPr>
            <p:ph type="title"/>
          </p:nvPr>
        </p:nvSpPr>
        <p:spPr>
          <a:xfrm>
            <a:off x="1905000" y="228600"/>
            <a:ext cx="8458200" cy="609600"/>
          </a:xfrm>
        </p:spPr>
        <p:txBody>
          <a:bodyPr>
            <a:normAutofit fontScale="90000"/>
          </a:bodyPr>
          <a:lstStyle/>
          <a:p>
            <a:pPr eaLnBrk="1" hangingPunct="1"/>
            <a:r>
              <a:rPr lang="ja-JP" altLang="en-US" sz="4800" b="1"/>
              <a:t>お酒の飲みすぎによる害</a:t>
            </a:r>
          </a:p>
        </p:txBody>
      </p:sp>
      <p:pic>
        <p:nvPicPr>
          <p:cNvPr id="50179" name="Picture 5" descr="お酒の飲みすぎの害">
            <a:extLst>
              <a:ext uri="{FF2B5EF4-FFF2-40B4-BE49-F238E27FC236}">
                <a16:creationId xmlns:a16="http://schemas.microsoft.com/office/drawing/2014/main" id="{A903811B-DC0F-C0AA-1E0E-DCE09F0C4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981075"/>
            <a:ext cx="55006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6">
            <a:extLst>
              <a:ext uri="{FF2B5EF4-FFF2-40B4-BE49-F238E27FC236}">
                <a16:creationId xmlns:a16="http://schemas.microsoft.com/office/drawing/2014/main" id="{E1A69D04-5AA9-EAF5-FBD6-347818F59BDD}"/>
              </a:ext>
            </a:extLst>
          </p:cNvPr>
          <p:cNvSpPr txBox="1">
            <a:spLocks noChangeArrowheads="1"/>
          </p:cNvSpPr>
          <p:nvPr/>
        </p:nvSpPr>
        <p:spPr bwMode="auto">
          <a:xfrm>
            <a:off x="7010400" y="6629403"/>
            <a:ext cx="34290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50000"/>
              </a:spcBef>
              <a:buFontTx/>
              <a:buNone/>
            </a:pPr>
            <a:r>
              <a:rPr lang="ja-JP" altLang="en-US" sz="1100">
                <a:solidFill>
                  <a:srgbClr val="FFFFFF"/>
                </a:solidFill>
                <a:latin typeface="Times New Roman" panose="02020603050405020304" pitchFamily="18" charset="0"/>
              </a:rPr>
              <a:t>出典：ダメダメ！！それはダメだよ、ぱすてる書房</a:t>
            </a:r>
          </a:p>
          <a:p>
            <a:pPr algn="ctr" eaLnBrk="1" hangingPunct="1">
              <a:spcBef>
                <a:spcPct val="50000"/>
              </a:spcBef>
              <a:buFontTx/>
              <a:buNone/>
            </a:pPr>
            <a:endParaRPr lang="ja-JP" altLang="en-US" sz="1100">
              <a:solidFill>
                <a:srgbClr val="FFFFFF"/>
              </a:solidFill>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1" name="Text Box 3">
            <a:extLst>
              <a:ext uri="{FF2B5EF4-FFF2-40B4-BE49-F238E27FC236}">
                <a16:creationId xmlns:a16="http://schemas.microsoft.com/office/drawing/2014/main" id="{7054280B-B124-0904-8AEE-3BEF3E8B0CA0}"/>
              </a:ext>
            </a:extLst>
          </p:cNvPr>
          <p:cNvSpPr txBox="1">
            <a:spLocks noChangeArrowheads="1"/>
          </p:cNvSpPr>
          <p:nvPr/>
        </p:nvSpPr>
        <p:spPr bwMode="auto">
          <a:xfrm>
            <a:off x="1485899" y="1862418"/>
            <a:ext cx="9876865" cy="4731873"/>
          </a:xfrm>
          <a:prstGeom prst="rect">
            <a:avLst/>
          </a:prstGeom>
          <a:noFill/>
          <a:ln w="9525">
            <a:noFill/>
            <a:miter lim="800000"/>
            <a:headEnd/>
            <a:tailEnd/>
          </a:ln>
          <a:effectLst/>
        </p:spPr>
        <p:txBody>
          <a:bodyPr wrap="square">
            <a:spAutoFit/>
          </a:bodyPr>
          <a:lstStyle/>
          <a:p>
            <a:pPr eaLnBrk="1" hangingPunct="1">
              <a:spcBef>
                <a:spcPct val="20000"/>
              </a:spcBef>
              <a:buClr>
                <a:srgbClr val="009999"/>
              </a:buClr>
              <a:buFont typeface="Wingdings" pitchFamily="29" charset="2"/>
              <a:buNone/>
              <a:defRPr/>
            </a:pPr>
            <a:r>
              <a:rPr lang="ja-JP" altLang="en-US" sz="3200" dirty="0">
                <a:solidFill>
                  <a:schemeClr val="tx1">
                    <a:lumMod val="95000"/>
                  </a:schemeClr>
                </a:solidFill>
                <a:effectLst>
                  <a:outerShdw blurRad="38100" dist="38100" dir="2700000" algn="tl">
                    <a:srgbClr val="000000">
                      <a:alpha val="43137"/>
                    </a:srgbClr>
                  </a:outerShdw>
                </a:effectLst>
                <a:latin typeface="ＤＦＰ太丸ゴシック体"/>
                <a:ea typeface="ＤＦＰ太丸ゴシック体"/>
                <a:cs typeface="ＤＦＰ太丸ゴシック体"/>
              </a:rPr>
              <a:t>　</a:t>
            </a:r>
            <a:r>
              <a:rPr lang="ja-JP" altLang="en-US" sz="3200" dirty="0">
                <a:solidFill>
                  <a:schemeClr val="tx1">
                    <a:lumMod val="95000"/>
                  </a:schemeClr>
                </a:solidFill>
                <a:latin typeface="ＤＦＰ太丸ゴシック体"/>
                <a:ea typeface="ＤＦＰ太丸ゴシック体"/>
                <a:cs typeface="ＤＦＰ太丸ゴシック体"/>
              </a:rPr>
              <a:t>社会のルールからはずれた方法や目的で、薬物を使うことです。</a:t>
            </a:r>
            <a:endParaRPr lang="en-US" altLang="ja-JP" sz="3200" dirty="0">
              <a:solidFill>
                <a:schemeClr val="tx1">
                  <a:lumMod val="95000"/>
                </a:schemeClr>
              </a:solidFill>
              <a:latin typeface="ＤＦＰ太丸ゴシック体"/>
              <a:ea typeface="ＤＦＰ太丸ゴシック体"/>
              <a:cs typeface="ＤＦＰ太丸ゴシック体"/>
            </a:endParaRPr>
          </a:p>
          <a:p>
            <a:pPr eaLnBrk="1" hangingPunct="1">
              <a:spcBef>
                <a:spcPct val="20000"/>
              </a:spcBef>
              <a:buClr>
                <a:srgbClr val="009999"/>
              </a:buClr>
              <a:buFont typeface="Wingdings" pitchFamily="29" charset="2"/>
              <a:buNone/>
              <a:defRPr/>
            </a:pPr>
            <a:r>
              <a:rPr lang="ja-JP" altLang="en-US" sz="3200" dirty="0">
                <a:solidFill>
                  <a:schemeClr val="tx1">
                    <a:lumMod val="95000"/>
                  </a:schemeClr>
                </a:solidFill>
                <a:latin typeface="ＤＦＰ太丸ゴシック体"/>
                <a:ea typeface="ＤＦＰ太丸ゴシック体"/>
                <a:cs typeface="ＤＦＰ太丸ゴシック体"/>
              </a:rPr>
              <a:t>　覚せい剤などの、法律で使用を禁止されている</a:t>
            </a:r>
            <a:endParaRPr lang="en-US" altLang="ja-JP" sz="3200" dirty="0">
              <a:solidFill>
                <a:schemeClr val="tx1">
                  <a:lumMod val="95000"/>
                </a:schemeClr>
              </a:solidFill>
              <a:latin typeface="ＤＦＰ太丸ゴシック体"/>
              <a:ea typeface="ＤＦＰ太丸ゴシック体"/>
              <a:cs typeface="ＤＦＰ太丸ゴシック体"/>
            </a:endParaRPr>
          </a:p>
          <a:p>
            <a:pPr eaLnBrk="1" hangingPunct="1">
              <a:spcBef>
                <a:spcPct val="20000"/>
              </a:spcBef>
              <a:buClr>
                <a:srgbClr val="009999"/>
              </a:buClr>
              <a:buFont typeface="Wingdings" pitchFamily="29" charset="2"/>
              <a:buNone/>
              <a:defRPr/>
            </a:pPr>
            <a:r>
              <a:rPr lang="ja-JP" altLang="en-US" sz="3200" dirty="0">
                <a:solidFill>
                  <a:schemeClr val="tx1">
                    <a:lumMod val="95000"/>
                  </a:schemeClr>
                </a:solidFill>
                <a:latin typeface="ＤＦＰ太丸ゴシック体"/>
                <a:ea typeface="ＤＦＰ太丸ゴシック体"/>
                <a:cs typeface="ＤＦＰ太丸ゴシック体"/>
              </a:rPr>
              <a:t>薬物は、たとえ</a:t>
            </a:r>
            <a:r>
              <a:rPr lang="ja-JP" altLang="en-US" sz="3200" dirty="0">
                <a:solidFill>
                  <a:srgbClr val="FF0000"/>
                </a:solidFill>
                <a:latin typeface="ＤＦＰ太丸ゴシック体"/>
                <a:ea typeface="ＤＦＰ太丸ゴシック体"/>
                <a:cs typeface="ＤＦＰ太丸ゴシック体"/>
              </a:rPr>
              <a:t>１回だけの使用</a:t>
            </a:r>
            <a:r>
              <a:rPr lang="ja-JP" altLang="en-US" sz="3200" dirty="0">
                <a:solidFill>
                  <a:schemeClr val="tx1">
                    <a:lumMod val="95000"/>
                  </a:schemeClr>
                </a:solidFill>
                <a:latin typeface="ＤＦＰ太丸ゴシック体"/>
                <a:ea typeface="ＤＦＰ太丸ゴシック体"/>
                <a:cs typeface="ＤＦＰ太丸ゴシック体"/>
              </a:rPr>
              <a:t>でも</a:t>
            </a:r>
            <a:r>
              <a:rPr lang="ja-JP" altLang="en-US" sz="3200" dirty="0">
                <a:solidFill>
                  <a:srgbClr val="92D050"/>
                </a:solidFill>
                <a:latin typeface="ＤＦＰ太丸ゴシック体"/>
                <a:ea typeface="ＤＦＰ太丸ゴシック体"/>
                <a:cs typeface="ＤＦＰ太丸ゴシック体"/>
              </a:rPr>
              <a:t>乱用</a:t>
            </a:r>
            <a:r>
              <a:rPr lang="ja-JP" altLang="en-US" sz="3200" dirty="0">
                <a:solidFill>
                  <a:schemeClr val="tx1">
                    <a:lumMod val="95000"/>
                  </a:schemeClr>
                </a:solidFill>
                <a:latin typeface="ＤＦＰ太丸ゴシック体"/>
                <a:ea typeface="ＤＦＰ太丸ゴシック体"/>
                <a:cs typeface="ＤＦＰ太丸ゴシック体"/>
              </a:rPr>
              <a:t>となり、</a:t>
            </a:r>
            <a:endParaRPr lang="en-US" altLang="ja-JP" sz="3200" dirty="0">
              <a:solidFill>
                <a:schemeClr val="tx1">
                  <a:lumMod val="95000"/>
                </a:schemeClr>
              </a:solidFill>
              <a:latin typeface="ＤＦＰ太丸ゴシック体"/>
              <a:ea typeface="ＤＦＰ太丸ゴシック体"/>
              <a:cs typeface="ＤＦＰ太丸ゴシック体"/>
            </a:endParaRPr>
          </a:p>
          <a:p>
            <a:pPr eaLnBrk="1" hangingPunct="1">
              <a:spcBef>
                <a:spcPct val="20000"/>
              </a:spcBef>
              <a:buClr>
                <a:srgbClr val="009999"/>
              </a:buClr>
              <a:buFont typeface="Wingdings" pitchFamily="29" charset="2"/>
              <a:buNone/>
              <a:defRPr/>
            </a:pPr>
            <a:r>
              <a:rPr lang="ja-JP" altLang="en-US" sz="3200" dirty="0">
                <a:solidFill>
                  <a:schemeClr val="tx1">
                    <a:lumMod val="95000"/>
                  </a:schemeClr>
                </a:solidFill>
                <a:latin typeface="ＤＦＰ太丸ゴシック体"/>
                <a:ea typeface="ＤＦＰ太丸ゴシック体"/>
                <a:cs typeface="ＤＦＰ太丸ゴシック体"/>
              </a:rPr>
              <a:t>同時に</a:t>
            </a:r>
            <a:r>
              <a:rPr lang="ja-JP" altLang="en-US" sz="3200" dirty="0">
                <a:solidFill>
                  <a:srgbClr val="0070C0"/>
                </a:solidFill>
                <a:effectLst>
                  <a:outerShdw blurRad="38100" dist="38100" dir="2700000" algn="tl">
                    <a:srgbClr val="000000">
                      <a:alpha val="43137"/>
                    </a:srgbClr>
                  </a:outerShdw>
                </a:effectLst>
                <a:latin typeface="ＤＦＰ太丸ゴシック体"/>
                <a:ea typeface="ＤＦＰ太丸ゴシック体"/>
                <a:cs typeface="ＤＦＰ太丸ゴシック体"/>
              </a:rPr>
              <a:t>犯罪</a:t>
            </a:r>
            <a:r>
              <a:rPr lang="ja-JP" altLang="en-US" sz="3200" dirty="0">
                <a:solidFill>
                  <a:schemeClr val="tx1">
                    <a:lumMod val="95000"/>
                  </a:schemeClr>
                </a:solidFill>
                <a:latin typeface="ＤＦＰ太丸ゴシック体"/>
                <a:ea typeface="ＤＦＰ太丸ゴシック体"/>
                <a:cs typeface="ＤＦＰ太丸ゴシック体"/>
              </a:rPr>
              <a:t>になります。</a:t>
            </a:r>
            <a:endParaRPr lang="en-US" altLang="ja-JP" sz="3200" dirty="0">
              <a:solidFill>
                <a:schemeClr val="tx1">
                  <a:lumMod val="95000"/>
                </a:schemeClr>
              </a:solidFill>
              <a:latin typeface="ＤＦＰ太丸ゴシック体"/>
              <a:ea typeface="ＤＦＰ太丸ゴシック体"/>
              <a:cs typeface="ＤＦＰ太丸ゴシック体"/>
            </a:endParaRPr>
          </a:p>
          <a:p>
            <a:pPr eaLnBrk="1" hangingPunct="1">
              <a:spcBef>
                <a:spcPct val="20000"/>
              </a:spcBef>
              <a:buClr>
                <a:srgbClr val="009999"/>
              </a:buClr>
              <a:buFont typeface="Wingdings" pitchFamily="29" charset="2"/>
              <a:buNone/>
              <a:defRPr/>
            </a:pPr>
            <a:r>
              <a:rPr lang="ja-JP" altLang="en-US" sz="3200" dirty="0">
                <a:solidFill>
                  <a:schemeClr val="tx1">
                    <a:lumMod val="95000"/>
                  </a:schemeClr>
                </a:solidFill>
                <a:latin typeface="ＤＦＰ太丸ゴシック体"/>
                <a:ea typeface="ＤＦＰ太丸ゴシック体"/>
                <a:cs typeface="ＤＦＰ太丸ゴシック体"/>
              </a:rPr>
              <a:t>　また、</a:t>
            </a:r>
            <a:r>
              <a:rPr lang="ja-JP" altLang="en-US" sz="3200" dirty="0">
                <a:solidFill>
                  <a:srgbClr val="00B0F0"/>
                </a:solidFill>
                <a:latin typeface="ＤＦＰ太丸ゴシック体"/>
                <a:ea typeface="ＤＦＰ太丸ゴシック体"/>
                <a:cs typeface="ＤＦＰ太丸ゴシック体"/>
              </a:rPr>
              <a:t>医薬品は、病気や傷の治療に使いますが、こうした目的以外に使えば乱用</a:t>
            </a:r>
            <a:r>
              <a:rPr lang="ja-JP" altLang="en-US" sz="3200" dirty="0">
                <a:solidFill>
                  <a:schemeClr val="tx1">
                    <a:lumMod val="95000"/>
                  </a:schemeClr>
                </a:solidFill>
                <a:latin typeface="ＤＦＰ太丸ゴシック体"/>
                <a:ea typeface="ＤＦＰ太丸ゴシック体"/>
                <a:cs typeface="ＤＦＰ太丸ゴシック体"/>
              </a:rPr>
              <a:t>です</a:t>
            </a:r>
            <a:r>
              <a:rPr lang="ja-JP" altLang="en-US" sz="3200" dirty="0">
                <a:solidFill>
                  <a:srgbClr val="000000"/>
                </a:solidFill>
                <a:latin typeface="ＤＦＰ太丸ゴシック体"/>
                <a:ea typeface="ＤＦＰ太丸ゴシック体"/>
                <a:cs typeface="ＤＦＰ太丸ゴシック体"/>
              </a:rPr>
              <a:t>。</a:t>
            </a:r>
            <a:endParaRPr lang="en-US" altLang="ja-JP" sz="3200" dirty="0">
              <a:solidFill>
                <a:srgbClr val="000000"/>
              </a:solidFill>
              <a:latin typeface="ＤＦＰ太丸ゴシック体"/>
              <a:ea typeface="ＤＦＰ太丸ゴシック体"/>
              <a:cs typeface="ＤＦＰ太丸ゴシック体"/>
            </a:endParaRPr>
          </a:p>
          <a:p>
            <a:pPr eaLnBrk="1" hangingPunct="1">
              <a:lnSpc>
                <a:spcPct val="75000"/>
              </a:lnSpc>
              <a:spcBef>
                <a:spcPct val="20000"/>
              </a:spcBef>
              <a:buClr>
                <a:srgbClr val="009999"/>
              </a:buClr>
              <a:buFont typeface="Wingdings" pitchFamily="29" charset="2"/>
              <a:buNone/>
              <a:defRPr/>
            </a:pPr>
            <a:endParaRPr lang="en-US" altLang="ja-JP" dirty="0">
              <a:solidFill>
                <a:srgbClr val="000000"/>
              </a:solidFill>
              <a:effectLst>
                <a:outerShdw blurRad="38100" dist="38100" dir="2700000" algn="tl">
                  <a:srgbClr val="DDDDDD"/>
                </a:outerShdw>
              </a:effectLst>
              <a:latin typeface="ＤＦＰ太丸ゴシック体"/>
              <a:ea typeface="ＤＦＰ太丸ゴシック体"/>
              <a:cs typeface="ＤＦＰ太丸ゴシック体"/>
            </a:endParaRPr>
          </a:p>
          <a:p>
            <a:pPr eaLnBrk="1" hangingPunct="1">
              <a:lnSpc>
                <a:spcPct val="75000"/>
              </a:lnSpc>
              <a:spcBef>
                <a:spcPct val="20000"/>
              </a:spcBef>
              <a:buClr>
                <a:srgbClr val="009999"/>
              </a:buClr>
              <a:buFont typeface="Wingdings" pitchFamily="29" charset="2"/>
              <a:buNone/>
              <a:defRPr/>
            </a:pPr>
            <a:r>
              <a:rPr lang="ja-JP" altLang="ja-JP" dirty="0">
                <a:solidFill>
                  <a:srgbClr val="000000"/>
                </a:solidFill>
                <a:effectLst>
                  <a:outerShdw blurRad="38100" dist="38100" dir="2700000" algn="tl">
                    <a:srgbClr val="DDDDDD"/>
                  </a:outerShdw>
                </a:effectLst>
                <a:latin typeface="ＤＦＰ太丸ゴシック体"/>
                <a:ea typeface="ＤＦＰ太丸ゴシック体"/>
                <a:cs typeface="ＤＦＰ太丸ゴシック体"/>
              </a:rPr>
              <a:t>　</a:t>
            </a:r>
            <a:r>
              <a:rPr lang="ja-JP" altLang="en-US" sz="3600" dirty="0">
                <a:solidFill>
                  <a:srgbClr val="000000"/>
                </a:solidFill>
                <a:effectLst>
                  <a:outerShdw blurRad="38100" dist="38100" dir="2700000" algn="tl">
                    <a:srgbClr val="DDDDDD"/>
                  </a:outerShdw>
                </a:effectLst>
                <a:latin typeface="ＤＦＰ太丸ゴシック体"/>
                <a:ea typeface="ＤＦＰ太丸ゴシック体"/>
                <a:cs typeface="ＤＦＰ太丸ゴシック体"/>
              </a:rPr>
              <a:t>　</a:t>
            </a:r>
            <a:endParaRPr lang="ja-JP" altLang="en-US" sz="4000" dirty="0">
              <a:solidFill>
                <a:srgbClr val="000000"/>
              </a:solidFill>
              <a:effectLst>
                <a:outerShdw blurRad="38100" dist="38100" dir="2700000" algn="tl">
                  <a:srgbClr val="DDDDDD"/>
                </a:outerShdw>
              </a:effectLst>
              <a:latin typeface="ＤＦＰ太丸ゴシック体"/>
              <a:ea typeface="ＤＦＰ太丸ゴシック体"/>
              <a:cs typeface="ＤＦＰ太丸ゴシック体"/>
            </a:endParaRPr>
          </a:p>
        </p:txBody>
      </p:sp>
      <p:sp>
        <p:nvSpPr>
          <p:cNvPr id="16387" name="正方形/長方形 3">
            <a:extLst>
              <a:ext uri="{FF2B5EF4-FFF2-40B4-BE49-F238E27FC236}">
                <a16:creationId xmlns:a16="http://schemas.microsoft.com/office/drawing/2014/main" id="{B53B221A-7FA9-76B4-C7D5-713CFA811ABE}"/>
              </a:ext>
            </a:extLst>
          </p:cNvPr>
          <p:cNvSpPr>
            <a:spLocks noChangeArrowheads="1"/>
          </p:cNvSpPr>
          <p:nvPr/>
        </p:nvSpPr>
        <p:spPr bwMode="auto">
          <a:xfrm>
            <a:off x="3143250" y="333378"/>
            <a:ext cx="5200650" cy="68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nSpc>
                <a:spcPct val="75000"/>
              </a:lnSpc>
              <a:buFontTx/>
              <a:buNone/>
            </a:pPr>
            <a:r>
              <a:rPr lang="ja-JP" altLang="en-US" sz="1100">
                <a:solidFill>
                  <a:srgbClr val="FF6600"/>
                </a:solidFill>
                <a:latin typeface="Arial" panose="020B0604020202020204" pitchFamily="34" charset="0"/>
              </a:rPr>
              <a:t>　　</a:t>
            </a:r>
            <a:r>
              <a:rPr lang="ja-JP" altLang="en-US" sz="4800">
                <a:latin typeface="ＤＦＰ太丸ゴシック体"/>
                <a:ea typeface="ＤＦＰ太丸ゴシック体"/>
                <a:cs typeface="ＤＦＰ太丸ゴシック体"/>
              </a:rPr>
              <a:t>薬物乱用とは？</a:t>
            </a:r>
          </a:p>
        </p:txBody>
      </p:sp>
    </p:spTree>
    <p:custDataLst>
      <p:tags r:id="rId1"/>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3BC6988-914F-0965-B3F6-D6EA3DC54A62}"/>
              </a:ext>
            </a:extLst>
          </p:cNvPr>
          <p:cNvSpPr>
            <a:spLocks noGrp="1"/>
          </p:cNvSpPr>
          <p:nvPr>
            <p:ph type="title"/>
          </p:nvPr>
        </p:nvSpPr>
        <p:spPr>
          <a:xfrm>
            <a:off x="2152650" y="365127"/>
            <a:ext cx="8182841" cy="1325563"/>
          </a:xfrm>
        </p:spPr>
        <p:txBody>
          <a:bodyPr/>
          <a:lstStyle/>
          <a:p>
            <a:r>
              <a:rPr lang="ja-JP" altLang="en-US" dirty="0"/>
              <a:t>たばこ・アルコールは</a:t>
            </a:r>
            <a:r>
              <a:rPr lang="en-US" altLang="ja-JP" dirty="0"/>
              <a:t>20</a:t>
            </a:r>
            <a:r>
              <a:rPr lang="ja-JP" altLang="en-US" dirty="0"/>
              <a:t>歳から</a:t>
            </a:r>
          </a:p>
        </p:txBody>
      </p:sp>
      <p:graphicFrame>
        <p:nvGraphicFramePr>
          <p:cNvPr id="9" name="表 9">
            <a:extLst>
              <a:ext uri="{FF2B5EF4-FFF2-40B4-BE49-F238E27FC236}">
                <a16:creationId xmlns:a16="http://schemas.microsoft.com/office/drawing/2014/main" id="{EEC23D20-4418-01F4-A6BD-8EE4C6CB7D20}"/>
              </a:ext>
            </a:extLst>
          </p:cNvPr>
          <p:cNvGraphicFramePr>
            <a:graphicFrameLocks noGrp="1"/>
          </p:cNvGraphicFramePr>
          <p:nvPr>
            <p:ph idx="1"/>
            <p:extLst>
              <p:ext uri="{D42A27DB-BD31-4B8C-83A1-F6EECF244321}">
                <p14:modId xmlns:p14="http://schemas.microsoft.com/office/powerpoint/2010/main" val="828794062"/>
              </p:ext>
            </p:extLst>
          </p:nvPr>
        </p:nvGraphicFramePr>
        <p:xfrm>
          <a:off x="1810327" y="1825625"/>
          <a:ext cx="8719126" cy="2922346"/>
        </p:xfrm>
        <a:graphic>
          <a:graphicData uri="http://schemas.openxmlformats.org/drawingml/2006/table">
            <a:tbl>
              <a:tblPr firstRow="1" bandRow="1">
                <a:tableStyleId>{5C22544A-7EE6-4342-B048-85BDC9FD1C3A}</a:tableStyleId>
              </a:tblPr>
              <a:tblGrid>
                <a:gridCol w="2506223">
                  <a:extLst>
                    <a:ext uri="{9D8B030D-6E8A-4147-A177-3AD203B41FA5}">
                      <a16:colId xmlns:a16="http://schemas.microsoft.com/office/drawing/2014/main" val="2706113409"/>
                    </a:ext>
                  </a:extLst>
                </a:gridCol>
                <a:gridCol w="2466016">
                  <a:extLst>
                    <a:ext uri="{9D8B030D-6E8A-4147-A177-3AD203B41FA5}">
                      <a16:colId xmlns:a16="http://schemas.microsoft.com/office/drawing/2014/main" val="3225816384"/>
                    </a:ext>
                  </a:extLst>
                </a:gridCol>
                <a:gridCol w="3746887">
                  <a:extLst>
                    <a:ext uri="{9D8B030D-6E8A-4147-A177-3AD203B41FA5}">
                      <a16:colId xmlns:a16="http://schemas.microsoft.com/office/drawing/2014/main" val="4061286534"/>
                    </a:ext>
                  </a:extLst>
                </a:gridCol>
              </a:tblGrid>
              <a:tr h="927773">
                <a:tc>
                  <a:txBody>
                    <a:bodyPr/>
                    <a:lstStyle/>
                    <a:p>
                      <a:pPr algn="ctr"/>
                      <a:endParaRPr kumimoji="1" lang="ja-JP" altLang="en-US" sz="3200" dirty="0"/>
                    </a:p>
                  </a:txBody>
                  <a:tcPr/>
                </a:tc>
                <a:tc>
                  <a:txBody>
                    <a:bodyPr/>
                    <a:lstStyle/>
                    <a:p>
                      <a:pPr algn="ctr"/>
                      <a:r>
                        <a:rPr kumimoji="1" lang="ja-JP" altLang="en-US" sz="3200" dirty="0"/>
                        <a:t>法律</a:t>
                      </a:r>
                    </a:p>
                  </a:txBody>
                  <a:tcPr/>
                </a:tc>
                <a:tc>
                  <a:txBody>
                    <a:bodyPr/>
                    <a:lstStyle/>
                    <a:p>
                      <a:pPr algn="ctr"/>
                      <a:r>
                        <a:rPr kumimoji="1" lang="ja-JP" altLang="en-US" sz="3200" dirty="0"/>
                        <a:t>医学的</a:t>
                      </a:r>
                    </a:p>
                  </a:txBody>
                  <a:tcPr/>
                </a:tc>
                <a:extLst>
                  <a:ext uri="{0D108BD9-81ED-4DB2-BD59-A6C34878D82A}">
                    <a16:rowId xmlns:a16="http://schemas.microsoft.com/office/drawing/2014/main" val="423712345"/>
                  </a:ext>
                </a:extLst>
              </a:tr>
              <a:tr h="927773">
                <a:tc>
                  <a:txBody>
                    <a:bodyPr/>
                    <a:lstStyle/>
                    <a:p>
                      <a:pPr algn="ctr"/>
                      <a:r>
                        <a:rPr kumimoji="1" lang="ja-JP" altLang="en-US" sz="3200" dirty="0"/>
                        <a:t>たばこ</a:t>
                      </a:r>
                    </a:p>
                  </a:txBody>
                  <a:tcPr/>
                </a:tc>
                <a:tc>
                  <a:txBody>
                    <a:bodyPr/>
                    <a:lstStyle/>
                    <a:p>
                      <a:pPr algn="ctr"/>
                      <a:r>
                        <a:rPr kumimoji="1" lang="en-US" altLang="ja-JP" sz="3200" dirty="0"/>
                        <a:t>20</a:t>
                      </a:r>
                      <a:r>
                        <a:rPr kumimoji="1" lang="ja-JP" altLang="en-US" sz="3200" dirty="0"/>
                        <a:t>歳</a:t>
                      </a:r>
                      <a:endParaRPr kumimoji="1" lang="en-US" altLang="ja-JP" sz="3200" dirty="0"/>
                    </a:p>
                  </a:txBody>
                  <a:tcPr/>
                </a:tc>
                <a:tc>
                  <a:txBody>
                    <a:bodyPr/>
                    <a:lstStyle/>
                    <a:p>
                      <a:pPr algn="ctr"/>
                      <a:r>
                        <a:rPr kumimoji="1" lang="ja-JP" altLang="en-US" sz="3200" dirty="0"/>
                        <a:t>体に悪影響　大</a:t>
                      </a:r>
                    </a:p>
                  </a:txBody>
                  <a:tcPr/>
                </a:tc>
                <a:extLst>
                  <a:ext uri="{0D108BD9-81ED-4DB2-BD59-A6C34878D82A}">
                    <a16:rowId xmlns:a16="http://schemas.microsoft.com/office/drawing/2014/main" val="1662514677"/>
                  </a:ext>
                </a:extLst>
              </a:tr>
              <a:tr h="927773">
                <a:tc>
                  <a:txBody>
                    <a:bodyPr/>
                    <a:lstStyle/>
                    <a:p>
                      <a:pPr algn="ctr"/>
                      <a:r>
                        <a:rPr kumimoji="1" lang="ja-JP" altLang="en-US" sz="3200" dirty="0"/>
                        <a:t>アルコール</a:t>
                      </a:r>
                    </a:p>
                  </a:txBody>
                  <a:tcPr/>
                </a:tc>
                <a:tc>
                  <a:txBody>
                    <a:bodyPr/>
                    <a:lstStyle/>
                    <a:p>
                      <a:pPr algn="ctr"/>
                      <a:r>
                        <a:rPr kumimoji="1" lang="en-US" altLang="ja-JP" sz="3200" dirty="0"/>
                        <a:t>20</a:t>
                      </a:r>
                      <a:r>
                        <a:rPr kumimoji="1" lang="ja-JP" altLang="en-US" sz="3200" dirty="0"/>
                        <a:t>歳</a:t>
                      </a:r>
                    </a:p>
                  </a:txBody>
                  <a:tcPr/>
                </a:tc>
                <a:tc>
                  <a:txBody>
                    <a:bodyPr/>
                    <a:lstStyle/>
                    <a:p>
                      <a:pPr algn="ctr"/>
                      <a:r>
                        <a:rPr kumimoji="1" lang="ja-JP" altLang="en-US" sz="3200" dirty="0"/>
                        <a:t>適度な飲酒</a:t>
                      </a:r>
                      <a:endParaRPr kumimoji="1" lang="en-US" altLang="ja-JP" sz="3200" dirty="0"/>
                    </a:p>
                    <a:p>
                      <a:pPr algn="ctr"/>
                      <a:r>
                        <a:rPr kumimoji="1" lang="ja-JP" altLang="en-US" sz="3200" dirty="0"/>
                        <a:t>アルコール中毒</a:t>
                      </a:r>
                    </a:p>
                  </a:txBody>
                  <a:tcPr/>
                </a:tc>
                <a:extLst>
                  <a:ext uri="{0D108BD9-81ED-4DB2-BD59-A6C34878D82A}">
                    <a16:rowId xmlns:a16="http://schemas.microsoft.com/office/drawing/2014/main" val="763094382"/>
                  </a:ext>
                </a:extLst>
              </a:tr>
            </a:tbl>
          </a:graphicData>
        </a:graphic>
      </p:graphicFrame>
    </p:spTree>
    <p:extLst>
      <p:ext uri="{BB962C8B-B14F-4D97-AF65-F5344CB8AC3E}">
        <p14:creationId xmlns:p14="http://schemas.microsoft.com/office/powerpoint/2010/main" val="170627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166F0F1-EAAA-1D3C-7CF0-BEFB2F558A82}"/>
              </a:ext>
            </a:extLst>
          </p:cNvPr>
          <p:cNvSpPr>
            <a:spLocks noGrp="1" noChangeArrowheads="1"/>
          </p:cNvSpPr>
          <p:nvPr>
            <p:ph type="title"/>
          </p:nvPr>
        </p:nvSpPr>
        <p:spPr>
          <a:xfrm>
            <a:off x="2279653" y="3"/>
            <a:ext cx="5184775" cy="1196975"/>
          </a:xfrm>
        </p:spPr>
        <p:txBody>
          <a:bodyPr/>
          <a:lstStyle/>
          <a:p>
            <a:pPr eaLnBrk="1" hangingPunct="1">
              <a:defRPr/>
            </a:pPr>
            <a:r>
              <a:rPr lang="ja-JP" altLang="en-US"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t>薬物乱用とは</a:t>
            </a:r>
          </a:p>
        </p:txBody>
      </p:sp>
      <p:sp>
        <p:nvSpPr>
          <p:cNvPr id="10243" name="Rectangle 3">
            <a:extLst>
              <a:ext uri="{FF2B5EF4-FFF2-40B4-BE49-F238E27FC236}">
                <a16:creationId xmlns:a16="http://schemas.microsoft.com/office/drawing/2014/main" id="{4D86CB6E-539C-E297-9CF3-E22D03C56D51}"/>
              </a:ext>
            </a:extLst>
          </p:cNvPr>
          <p:cNvSpPr>
            <a:spLocks noGrp="1" noChangeArrowheads="1"/>
          </p:cNvSpPr>
          <p:nvPr>
            <p:ph idx="1"/>
          </p:nvPr>
        </p:nvSpPr>
        <p:spPr>
          <a:xfrm>
            <a:off x="1062317" y="1640542"/>
            <a:ext cx="10004612" cy="4144967"/>
          </a:xfrm>
        </p:spPr>
        <p:txBody>
          <a:bodyPr>
            <a:normAutofit/>
          </a:bodyPr>
          <a:lstStyle/>
          <a:p>
            <a:pPr eaLnBrk="1" hangingPunct="1">
              <a:lnSpc>
                <a:spcPct val="90000"/>
              </a:lnSpc>
              <a:buFontTx/>
              <a:buNone/>
              <a:defRPr/>
            </a:pPr>
            <a:r>
              <a:rPr lang="ja-JP" altLang="en-US" b="1" dirty="0">
                <a:latin typeface="ＭＳ ゴシック" pitchFamily="49" charset="-128"/>
                <a:ea typeface="ＭＳ ゴシック" pitchFamily="49" charset="-128"/>
              </a:rPr>
              <a:t>・医薬品は病気や傷の治療に使うもの</a:t>
            </a:r>
          </a:p>
          <a:p>
            <a:pPr eaLnBrk="1" hangingPunct="1">
              <a:lnSpc>
                <a:spcPct val="90000"/>
              </a:lnSpc>
              <a:buFontTx/>
              <a:buNone/>
              <a:defRPr/>
            </a:pPr>
            <a:r>
              <a:rPr lang="ja-JP" altLang="en-US" b="1" dirty="0">
                <a:latin typeface="ＭＳ ゴシック" pitchFamily="49" charset="-128"/>
                <a:ea typeface="ＭＳ ゴシック" pitchFamily="49" charset="-128"/>
              </a:rPr>
              <a:t>　</a:t>
            </a:r>
          </a:p>
          <a:p>
            <a:pPr eaLnBrk="1" hangingPunct="1">
              <a:lnSpc>
                <a:spcPct val="90000"/>
              </a:lnSpc>
              <a:buFontTx/>
              <a:buNone/>
              <a:defRPr/>
            </a:pPr>
            <a:r>
              <a:rPr lang="ja-JP" altLang="en-US" b="1" dirty="0">
                <a:latin typeface="ＭＳ ゴシック" pitchFamily="49" charset="-128"/>
                <a:ea typeface="ＭＳ ゴシック" pitchFamily="49" charset="-128"/>
              </a:rPr>
              <a:t>・化学薬品も使用方法が決められている</a:t>
            </a:r>
          </a:p>
          <a:p>
            <a:pPr eaLnBrk="1" hangingPunct="1">
              <a:lnSpc>
                <a:spcPct val="90000"/>
              </a:lnSpc>
              <a:buFontTx/>
              <a:buNone/>
              <a:defRPr/>
            </a:pPr>
            <a:r>
              <a:rPr lang="ja-JP" altLang="en-US" b="1" dirty="0">
                <a:solidFill>
                  <a:srgbClr val="002060"/>
                </a:solidFill>
                <a:latin typeface="ＭＳ ゴシック" pitchFamily="49" charset="-128"/>
                <a:ea typeface="ＭＳ ゴシック" pitchFamily="49" charset="-128"/>
              </a:rPr>
              <a:t>　</a:t>
            </a:r>
          </a:p>
          <a:p>
            <a:pPr eaLnBrk="1" hangingPunct="1">
              <a:lnSpc>
                <a:spcPct val="90000"/>
              </a:lnSpc>
              <a:buFontTx/>
              <a:buNone/>
              <a:defRPr/>
            </a:pPr>
            <a:r>
              <a:rPr lang="ja-JP" altLang="en-US"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rPr>
              <a:t>・ルールからはずれた方法や目的外で薬物</a:t>
            </a:r>
            <a:endParaRPr lang="en-US" altLang="ja-JP"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eaLnBrk="1" hangingPunct="1">
              <a:lnSpc>
                <a:spcPct val="90000"/>
              </a:lnSpc>
              <a:buFontTx/>
              <a:buNone/>
              <a:defRPr/>
            </a:pPr>
            <a:r>
              <a:rPr lang="ja-JP" altLang="en-US"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rPr>
              <a:t>　を使うことを「薬物乱用」という</a:t>
            </a:r>
          </a:p>
          <a:p>
            <a:pPr eaLnBrk="1" hangingPunct="1">
              <a:lnSpc>
                <a:spcPct val="90000"/>
              </a:lnSpc>
              <a:buFontTx/>
              <a:buNone/>
              <a:defRPr/>
            </a:pPr>
            <a:r>
              <a:rPr lang="ja-JP" altLang="en-US"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rPr>
              <a:t>　</a:t>
            </a:r>
          </a:p>
          <a:p>
            <a:pPr eaLnBrk="1" hangingPunct="1">
              <a:lnSpc>
                <a:spcPct val="90000"/>
              </a:lnSpc>
              <a:buFontTx/>
              <a:buNone/>
              <a:defRPr/>
            </a:pPr>
            <a:r>
              <a:rPr lang="ja-JP" altLang="en-US"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rPr>
              <a:t>・薬物乱用は「犯罪」である</a:t>
            </a:r>
          </a:p>
        </p:txBody>
      </p:sp>
      <p:pic>
        <p:nvPicPr>
          <p:cNvPr id="57348" name="Picture 8" descr="infot">
            <a:extLst>
              <a:ext uri="{FF2B5EF4-FFF2-40B4-BE49-F238E27FC236}">
                <a16:creationId xmlns:a16="http://schemas.microsoft.com/office/drawing/2014/main" id="{6FA78257-C7AB-0F28-B26E-115469407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442" y="4426887"/>
            <a:ext cx="20843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9" name="タイトル 2">
            <a:extLst>
              <a:ext uri="{FF2B5EF4-FFF2-40B4-BE49-F238E27FC236}">
                <a16:creationId xmlns:a16="http://schemas.microsoft.com/office/drawing/2014/main" id="{CBCFDE31-0D59-1ECC-28AA-A489AAFA592E}"/>
              </a:ext>
            </a:extLst>
          </p:cNvPr>
          <p:cNvSpPr>
            <a:spLocks noGrp="1" noChangeArrowheads="1"/>
          </p:cNvSpPr>
          <p:nvPr>
            <p:ph type="title"/>
          </p:nvPr>
        </p:nvSpPr>
        <p:spPr>
          <a:xfrm>
            <a:off x="2351088" y="188916"/>
            <a:ext cx="4824412" cy="936625"/>
          </a:xfrm>
        </p:spPr>
        <p:txBody>
          <a:bodyPr/>
          <a:lstStyle/>
          <a:p>
            <a:r>
              <a:rPr lang="ja-JP" altLang="en-US"/>
              <a:t>乱用される薬物</a:t>
            </a:r>
          </a:p>
        </p:txBody>
      </p:sp>
      <p:pic>
        <p:nvPicPr>
          <p:cNvPr id="59394" name="Picture 2">
            <a:extLst>
              <a:ext uri="{FF2B5EF4-FFF2-40B4-BE49-F238E27FC236}">
                <a16:creationId xmlns:a16="http://schemas.microsoft.com/office/drawing/2014/main" id="{E156F092-A53B-6889-535E-1ABABA1E26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46316" y="1557338"/>
            <a:ext cx="7699375" cy="2792412"/>
          </a:xfrm>
        </p:spPr>
      </p:pic>
      <p:pic>
        <p:nvPicPr>
          <p:cNvPr id="59395" name="Picture 3">
            <a:extLst>
              <a:ext uri="{FF2B5EF4-FFF2-40B4-BE49-F238E27FC236}">
                <a16:creationId xmlns:a16="http://schemas.microsoft.com/office/drawing/2014/main" id="{09DFE208-3874-72ED-2D2A-5A671C7A3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8" y="4392613"/>
            <a:ext cx="3197225"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4">
            <a:extLst>
              <a:ext uri="{FF2B5EF4-FFF2-40B4-BE49-F238E27FC236}">
                <a16:creationId xmlns:a16="http://schemas.microsoft.com/office/drawing/2014/main" id="{F6C6210B-E192-D0BE-8C6D-FDFB75F24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6" y="4406900"/>
            <a:ext cx="1944687"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5">
            <a:extLst>
              <a:ext uri="{FF2B5EF4-FFF2-40B4-BE49-F238E27FC236}">
                <a16:creationId xmlns:a16="http://schemas.microsoft.com/office/drawing/2014/main" id="{36DC8984-0AF1-76F6-26F5-F396B10F0A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4328" y="4604546"/>
            <a:ext cx="11525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角丸四角形吹き出し 4">
            <a:extLst>
              <a:ext uri="{FF2B5EF4-FFF2-40B4-BE49-F238E27FC236}">
                <a16:creationId xmlns:a16="http://schemas.microsoft.com/office/drawing/2014/main" id="{622BE5EA-BE3C-0C54-A569-17BAA16F4A2F}"/>
              </a:ext>
            </a:extLst>
          </p:cNvPr>
          <p:cNvSpPr/>
          <p:nvPr/>
        </p:nvSpPr>
        <p:spPr>
          <a:xfrm>
            <a:off x="6955273" y="4721226"/>
            <a:ext cx="2872219" cy="1632745"/>
          </a:xfrm>
          <a:prstGeom prst="wedgeRoundRectCallout">
            <a:avLst>
              <a:gd name="adj1" fmla="val 77239"/>
              <a:gd name="adj2" fmla="val 7113"/>
              <a:gd name="adj3" fmla="val 16667"/>
            </a:avLst>
          </a:prstGeom>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ja-JP" altLang="en-US" sz="2400" b="1" u="sng" dirty="0">
                <a:solidFill>
                  <a:srgbClr val="FF0000"/>
                </a:solidFill>
              </a:rPr>
              <a:t>医療用医薬品や</a:t>
            </a:r>
            <a:r>
              <a:rPr lang="en-US" altLang="ja-JP" sz="2400" b="1" u="sng" dirty="0">
                <a:solidFill>
                  <a:srgbClr val="FF0000"/>
                </a:solidFill>
              </a:rPr>
              <a:t>OTC</a:t>
            </a:r>
            <a:r>
              <a:rPr lang="ja-JP" altLang="en-US" sz="2400" b="1" u="sng" dirty="0">
                <a:solidFill>
                  <a:srgbClr val="FF0000"/>
                </a:solidFill>
              </a:rPr>
              <a:t>薬の乱用・依存も問題になってます</a:t>
            </a:r>
            <a:r>
              <a:rPr lang="ja-JP" altLang="en-US" sz="2400" dirty="0">
                <a:solidFill>
                  <a:schemeClr val="tx1"/>
                </a:solidFill>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3725883-EB12-3684-1EEC-43FA8201AAE0}"/>
              </a:ext>
            </a:extLst>
          </p:cNvPr>
          <p:cNvSpPr>
            <a:spLocks noGrp="1" noChangeArrowheads="1"/>
          </p:cNvSpPr>
          <p:nvPr>
            <p:ph type="title"/>
          </p:nvPr>
        </p:nvSpPr>
        <p:spPr>
          <a:xfrm>
            <a:off x="1993900" y="188916"/>
            <a:ext cx="8229600" cy="822325"/>
          </a:xfrm>
        </p:spPr>
        <p:txBody>
          <a:bodyPr/>
          <a:lstStyle/>
          <a:p>
            <a:pPr eaLnBrk="1" hangingPunct="1"/>
            <a:r>
              <a:rPr lang="ja-JP" altLang="en-US" sz="4000">
                <a:latin typeface="ＤＦＰ太丸ゴシック体"/>
                <a:ea typeface="ＤＦＰ太丸ゴシック体"/>
                <a:cs typeface="ＤＦＰ太丸ゴシック体"/>
              </a:rPr>
              <a:t>乱用される危険のある薬物</a:t>
            </a:r>
          </a:p>
        </p:txBody>
      </p:sp>
      <p:sp>
        <p:nvSpPr>
          <p:cNvPr id="61443" name="Rectangle 3">
            <a:extLst>
              <a:ext uri="{FF2B5EF4-FFF2-40B4-BE49-F238E27FC236}">
                <a16:creationId xmlns:a16="http://schemas.microsoft.com/office/drawing/2014/main" id="{5AF719CD-13D0-0021-76F0-826569BC67B1}"/>
              </a:ext>
            </a:extLst>
          </p:cNvPr>
          <p:cNvSpPr>
            <a:spLocks noGrp="1" noChangeArrowheads="1"/>
          </p:cNvSpPr>
          <p:nvPr>
            <p:ph idx="1"/>
          </p:nvPr>
        </p:nvSpPr>
        <p:spPr>
          <a:xfrm>
            <a:off x="1524000" y="1455738"/>
            <a:ext cx="8820150" cy="4525962"/>
          </a:xfrm>
        </p:spPr>
        <p:txBody>
          <a:bodyPr>
            <a:normAutofit lnSpcReduction="10000"/>
          </a:bodyPr>
          <a:lstStyle/>
          <a:p>
            <a:pPr lvl="1" eaLnBrk="1" hangingPunct="1">
              <a:lnSpc>
                <a:spcPct val="70000"/>
              </a:lnSpc>
              <a:buFontTx/>
              <a:buNone/>
            </a:pPr>
            <a:r>
              <a:rPr lang="ja-JP" altLang="en-US" sz="3600"/>
              <a:t>➣覚せい剤　　　　　　  ➣ＭＤＭＡ</a:t>
            </a:r>
          </a:p>
          <a:p>
            <a:pPr eaLnBrk="1" hangingPunct="1">
              <a:buFontTx/>
              <a:buNone/>
            </a:pPr>
            <a:r>
              <a:rPr lang="ja-JP" altLang="en-US"/>
              <a:t>　　 </a:t>
            </a:r>
            <a:r>
              <a:rPr lang="ja-JP" altLang="en-US" sz="3600"/>
              <a:t>（</a:t>
            </a:r>
            <a:r>
              <a:rPr lang="ja-JP" altLang="en-US"/>
              <a:t>ｽﾋﾟｰﾄﾞ・ｴｽ）　　　　　　　 　　　　　　　　　（ﾊﾞﾂ・ﾀﾏ）</a:t>
            </a:r>
            <a:endParaRPr lang="en-US" altLang="ja-JP"/>
          </a:p>
          <a:p>
            <a:pPr eaLnBrk="1" hangingPunct="1">
              <a:buFontTx/>
              <a:buNone/>
            </a:pPr>
            <a:r>
              <a:rPr lang="ja-JP" altLang="en-US" sz="1100"/>
              <a:t> </a:t>
            </a:r>
            <a:endParaRPr lang="en-US" altLang="ja-JP" sz="1100"/>
          </a:p>
          <a:p>
            <a:pPr eaLnBrk="1" hangingPunct="1">
              <a:lnSpc>
                <a:spcPct val="70000"/>
              </a:lnSpc>
              <a:buFontTx/>
              <a:buNone/>
            </a:pPr>
            <a:r>
              <a:rPr lang="ja-JP" altLang="en-US" sz="1200"/>
              <a:t>　　　　　　　</a:t>
            </a:r>
            <a:r>
              <a:rPr lang="ja-JP" altLang="en-US" sz="3600"/>
              <a:t>　 </a:t>
            </a:r>
            <a:endParaRPr lang="en-US" altLang="ja-JP" sz="3600"/>
          </a:p>
          <a:p>
            <a:pPr eaLnBrk="1" hangingPunct="1">
              <a:lnSpc>
                <a:spcPct val="70000"/>
              </a:lnSpc>
              <a:buFontTx/>
              <a:buNone/>
            </a:pPr>
            <a:r>
              <a:rPr lang="ja-JP" altLang="en-US" sz="3600"/>
              <a:t>　➣有機溶剤</a:t>
            </a:r>
            <a:r>
              <a:rPr lang="en-US" altLang="ja-JP"/>
              <a:t>(</a:t>
            </a:r>
            <a:r>
              <a:rPr lang="ja-JP" altLang="en-US"/>
              <a:t>ｼﾝﾅｰなど）</a:t>
            </a:r>
            <a:endParaRPr lang="en-US" altLang="ja-JP"/>
          </a:p>
          <a:p>
            <a:pPr eaLnBrk="1" hangingPunct="1">
              <a:buFontTx/>
              <a:buNone/>
            </a:pPr>
            <a:r>
              <a:rPr lang="en-US" altLang="ja-JP"/>
              <a:t>       </a:t>
            </a:r>
            <a:r>
              <a:rPr lang="ja-JP" altLang="en-US"/>
              <a:t>（ｱﾝﾊﾟﾝ）　　　　　　　　　　　　</a:t>
            </a:r>
            <a:endParaRPr lang="en-US" altLang="ja-JP"/>
          </a:p>
          <a:p>
            <a:pPr eaLnBrk="1" hangingPunct="1">
              <a:buFontTx/>
              <a:buNone/>
            </a:pPr>
            <a:endParaRPr lang="en-US" altLang="ja-JP" sz="1400"/>
          </a:p>
          <a:p>
            <a:pPr eaLnBrk="1" hangingPunct="1">
              <a:buFontTx/>
              <a:buNone/>
            </a:pPr>
            <a:r>
              <a:rPr lang="ja-JP" altLang="en-US" sz="1200"/>
              <a:t>　　　</a:t>
            </a:r>
            <a:r>
              <a:rPr lang="ja-JP" altLang="en-US" sz="3600"/>
              <a:t> ➣大麻</a:t>
            </a:r>
            <a:endParaRPr lang="en-US" altLang="ja-JP" sz="3600"/>
          </a:p>
          <a:p>
            <a:pPr eaLnBrk="1" hangingPunct="1">
              <a:buFontTx/>
              <a:buNone/>
            </a:pPr>
            <a:r>
              <a:rPr lang="en-US" altLang="ja-JP" sz="3600"/>
              <a:t>     (</a:t>
            </a:r>
            <a:r>
              <a:rPr lang="ja-JP" altLang="en-US" sz="3600"/>
              <a:t>ﾊｯﾊﾟ、ﾁｮｺ）</a:t>
            </a:r>
          </a:p>
          <a:p>
            <a:pPr eaLnBrk="1" hangingPunct="1">
              <a:buFontTx/>
              <a:buNone/>
            </a:pPr>
            <a:endParaRPr lang="ja-JP" altLang="en-US" sz="3600"/>
          </a:p>
          <a:p>
            <a:pPr lvl="1" eaLnBrk="1" hangingPunct="1">
              <a:buFontTx/>
              <a:buNone/>
            </a:pPr>
            <a:endParaRPr lang="ja-JP" altLang="en-US"/>
          </a:p>
          <a:p>
            <a:pPr eaLnBrk="1" hangingPunct="1">
              <a:buFontTx/>
              <a:buNone/>
            </a:pPr>
            <a:endParaRPr lang="ja-JP" altLang="en-US" sz="3600"/>
          </a:p>
          <a:p>
            <a:pPr eaLnBrk="1" hangingPunct="1">
              <a:buFontTx/>
              <a:buNone/>
            </a:pPr>
            <a:endParaRPr lang="ja-JP" altLang="en-US" sz="4000"/>
          </a:p>
        </p:txBody>
      </p:sp>
      <p:pic>
        <p:nvPicPr>
          <p:cNvPr id="61444" name="Picture 5" descr="kesshou">
            <a:extLst>
              <a:ext uri="{FF2B5EF4-FFF2-40B4-BE49-F238E27FC236}">
                <a16:creationId xmlns:a16="http://schemas.microsoft.com/office/drawing/2014/main" id="{52DBCD8B-679F-F2C0-1731-FDE92CC49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828" y="1360491"/>
            <a:ext cx="16144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mdma">
            <a:extLst>
              <a:ext uri="{FF2B5EF4-FFF2-40B4-BE49-F238E27FC236}">
                <a16:creationId xmlns:a16="http://schemas.microsoft.com/office/drawing/2014/main" id="{413E79AF-AF87-5F86-1BB8-1D4DC4FA0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284" y="1885953"/>
            <a:ext cx="15652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7" descr="yukiyozai">
            <a:extLst>
              <a:ext uri="{FF2B5EF4-FFF2-40B4-BE49-F238E27FC236}">
                <a16:creationId xmlns:a16="http://schemas.microsoft.com/office/drawing/2014/main" id="{D83DD381-FC73-7521-CD3D-DD101CBFC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050" y="3284541"/>
            <a:ext cx="215265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6" descr="kansotaim">
            <a:extLst>
              <a:ext uri="{FF2B5EF4-FFF2-40B4-BE49-F238E27FC236}">
                <a16:creationId xmlns:a16="http://schemas.microsoft.com/office/drawing/2014/main" id="{3E1A957B-D979-15B6-8D73-4535ED967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6928" y="4811716"/>
            <a:ext cx="16557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a:extLst>
              <a:ext uri="{FF2B5EF4-FFF2-40B4-BE49-F238E27FC236}">
                <a16:creationId xmlns:a16="http://schemas.microsoft.com/office/drawing/2014/main" id="{826E457B-91BA-9659-29B9-24797E22A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0075" y="4778378"/>
            <a:ext cx="1970088"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9" name="テキスト ボックス 2">
            <a:extLst>
              <a:ext uri="{FF2B5EF4-FFF2-40B4-BE49-F238E27FC236}">
                <a16:creationId xmlns:a16="http://schemas.microsoft.com/office/drawing/2014/main" id="{D4CDFA9B-92DC-B7EA-F849-DBF3312FE0F8}"/>
              </a:ext>
            </a:extLst>
          </p:cNvPr>
          <p:cNvSpPr txBox="1">
            <a:spLocks noChangeArrowheads="1"/>
          </p:cNvSpPr>
          <p:nvPr/>
        </p:nvSpPr>
        <p:spPr bwMode="auto">
          <a:xfrm>
            <a:off x="6564313" y="5127628"/>
            <a:ext cx="17637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3200">
                <a:latin typeface="Arial" panose="020B0604020202020204" pitchFamily="34" charset="0"/>
              </a:rPr>
              <a:t>➣危険</a:t>
            </a:r>
            <a:endParaRPr lang="en-US" altLang="ja-JP" sz="3200">
              <a:latin typeface="Arial" panose="020B0604020202020204" pitchFamily="34" charset="0"/>
            </a:endParaRPr>
          </a:p>
          <a:p>
            <a:pPr eaLnBrk="1" hangingPunct="1">
              <a:spcBef>
                <a:spcPct val="0"/>
              </a:spcBef>
              <a:buFontTx/>
              <a:buNone/>
            </a:pPr>
            <a:r>
              <a:rPr lang="ja-JP" altLang="en-US" sz="3200">
                <a:latin typeface="Arial" panose="020B0604020202020204" pitchFamily="34" charset="0"/>
              </a:rPr>
              <a:t>ドラッグ</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669421" y="2197895"/>
            <a:ext cx="6849952" cy="1815882"/>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altLang="ja-JP" sz="3200" b="1" dirty="0">
              <a:ln w="11430"/>
              <a:solidFill>
                <a:prstClr val="black"/>
              </a:solidFill>
              <a:effectLst>
                <a:outerShdw blurRad="38100" dist="38100" dir="2700000" algn="tl">
                  <a:srgbClr val="000000">
                    <a:alpha val="43137"/>
                  </a:srgbClr>
                </a:outerShdw>
              </a:effectLst>
              <a:latin typeface="+mn-ea"/>
            </a:endParaRPr>
          </a:p>
          <a:p>
            <a:r>
              <a:rPr lang="ja-JP" altLang="en-US" sz="4000" b="1" dirty="0">
                <a:ln w="11430"/>
                <a:solidFill>
                  <a:prstClr val="black"/>
                </a:solidFill>
                <a:effectLst>
                  <a:outerShdw blurRad="38100" dist="38100" dir="2700000" algn="tl">
                    <a:srgbClr val="000000">
                      <a:alpha val="43137"/>
                    </a:srgbClr>
                  </a:outerShdw>
                </a:effectLst>
                <a:latin typeface="メイリオ"/>
              </a:rPr>
              <a:t>～薬物乱用が身体や社会に</a:t>
            </a:r>
            <a:endParaRPr lang="en-US" altLang="ja-JP" sz="4000" b="1" dirty="0">
              <a:ln w="11430"/>
              <a:solidFill>
                <a:prstClr val="black"/>
              </a:solidFill>
              <a:effectLst>
                <a:outerShdw blurRad="38100" dist="38100" dir="2700000" algn="tl">
                  <a:srgbClr val="000000">
                    <a:alpha val="43137"/>
                  </a:srgbClr>
                </a:outerShdw>
              </a:effectLst>
              <a:latin typeface="メイリオ"/>
            </a:endParaRPr>
          </a:p>
          <a:p>
            <a:r>
              <a:rPr lang="ja-JP" altLang="en-US" sz="4000" b="1" dirty="0">
                <a:ln w="11430"/>
                <a:solidFill>
                  <a:prstClr val="black"/>
                </a:solidFill>
                <a:effectLst>
                  <a:outerShdw blurRad="38100" dist="38100" dir="2700000" algn="tl">
                    <a:srgbClr val="000000">
                      <a:alpha val="43137"/>
                    </a:srgbClr>
                  </a:outerShdw>
                </a:effectLst>
                <a:latin typeface="メイリオ"/>
              </a:rPr>
              <a:t>　　   </a:t>
            </a:r>
            <a:r>
              <a:rPr lang="ja-JP" altLang="ja-JP" sz="4000" b="1" dirty="0"/>
              <a:t>与える</a:t>
            </a:r>
            <a:r>
              <a:rPr lang="ja-JP" altLang="en-US" sz="4000" b="1" dirty="0">
                <a:ln w="11430"/>
                <a:solidFill>
                  <a:prstClr val="black"/>
                </a:solidFill>
                <a:effectLst>
                  <a:outerShdw blurRad="38100" dist="38100" dir="2700000" algn="tl">
                    <a:srgbClr val="000000">
                      <a:alpha val="43137"/>
                    </a:srgbClr>
                  </a:outerShdw>
                </a:effectLst>
                <a:latin typeface="メイリオ"/>
              </a:rPr>
              <a:t>影響を知ろう～</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743" y="0"/>
            <a:ext cx="1656184" cy="162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8527670" y="1616218"/>
            <a:ext cx="2140330" cy="369332"/>
          </a:xfrm>
          <a:prstGeom prst="rect">
            <a:avLst/>
          </a:prstGeom>
          <a:noFill/>
        </p:spPr>
        <p:txBody>
          <a:bodyPr wrap="none" rtlCol="0">
            <a:spAutoFit/>
          </a:bodyPr>
          <a:lstStyle/>
          <a:p>
            <a:r>
              <a:rPr lang="ja-JP" altLang="en-US" dirty="0">
                <a:solidFill>
                  <a:prstClr val="black"/>
                </a:solidFill>
                <a:latin typeface="HGP創英ﾌﾟﾚｾﾞﾝｽEB" panose="02020800000000000000" pitchFamily="18" charset="-128"/>
                <a:ea typeface="HGP創英ﾌﾟﾚｾﾞﾝｽEB" panose="02020800000000000000" pitchFamily="18" charset="-128"/>
              </a:rPr>
              <a:t>ひとつの命を大切に</a:t>
            </a:r>
          </a:p>
        </p:txBody>
      </p:sp>
    </p:spTree>
    <p:extLst>
      <p:ext uri="{BB962C8B-B14F-4D97-AF65-F5344CB8AC3E}">
        <p14:creationId xmlns:p14="http://schemas.microsoft.com/office/powerpoint/2010/main" val="2374488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キケンな薬物クイ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741" y="137912"/>
            <a:ext cx="4196709" cy="11149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正解は○かな？">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230" y="692696"/>
            <a:ext cx="1753419" cy="13015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正解は○×、どちらか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08" y="1235696"/>
            <a:ext cx="2232447" cy="6597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正解は×かな？">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4487" y="752328"/>
            <a:ext cx="1673082" cy="124187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59352" y="2565106"/>
            <a:ext cx="7752656" cy="461665"/>
          </a:xfrm>
          <a:prstGeom prst="rect">
            <a:avLst/>
          </a:prstGeom>
        </p:spPr>
        <p:txBody>
          <a:bodyPr wrap="square">
            <a:spAutoFit/>
          </a:bodyPr>
          <a:lstStyle/>
          <a:p>
            <a:r>
              <a:rPr lang="ja-JP" altLang="en-US" sz="2400" b="1" dirty="0">
                <a:solidFill>
                  <a:prstClr val="black"/>
                </a:solidFill>
              </a:rPr>
              <a:t>一回試すだけなら薬物乱用には当たらないから大丈夫</a:t>
            </a:r>
          </a:p>
        </p:txBody>
      </p:sp>
      <p:sp>
        <p:nvSpPr>
          <p:cNvPr id="8" name="正方形/長方形 7"/>
          <p:cNvSpPr/>
          <p:nvPr/>
        </p:nvSpPr>
        <p:spPr>
          <a:xfrm>
            <a:off x="1959352" y="1989044"/>
            <a:ext cx="7752656" cy="4336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sp>
        <p:nvSpPr>
          <p:cNvPr id="14" name="正方形/長方形 13"/>
          <p:cNvSpPr/>
          <p:nvPr/>
        </p:nvSpPr>
        <p:spPr>
          <a:xfrm>
            <a:off x="2007154" y="1908325"/>
            <a:ext cx="906333" cy="584775"/>
          </a:xfrm>
          <a:prstGeom prst="rect">
            <a:avLst/>
          </a:prstGeom>
        </p:spPr>
        <p:txBody>
          <a:bodyPr wrap="square">
            <a:spAutoFit/>
          </a:bodyPr>
          <a:lstStyle/>
          <a:p>
            <a:r>
              <a:rPr lang="ja-JP" altLang="en-US" sz="3200" b="1" dirty="0">
                <a:solidFill>
                  <a:srgbClr val="FFFF0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Ｑ１</a:t>
            </a:r>
          </a:p>
        </p:txBody>
      </p:sp>
      <p:sp>
        <p:nvSpPr>
          <p:cNvPr id="15" name="正方形/長方形 14"/>
          <p:cNvSpPr/>
          <p:nvPr/>
        </p:nvSpPr>
        <p:spPr>
          <a:xfrm>
            <a:off x="1935144" y="1989044"/>
            <a:ext cx="7776864" cy="10377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pic>
        <p:nvPicPr>
          <p:cNvPr id="20" name="Picture 10" descr="C:\Users\MAHO\Documents\薬剤師としての社会貢献事業\薬物乱用防止\健康福祉局HP\一度だけなら大丈夫？「ダメじゃん！違法ドラッグ」横浜市健康福祉局.files\ichid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1482" y="3121408"/>
            <a:ext cx="2526521" cy="203984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631504" y="3121408"/>
            <a:ext cx="9036496" cy="2964914"/>
          </a:xfrm>
          <a:prstGeom prst="rect">
            <a:avLst/>
          </a:prstGeom>
        </p:spPr>
        <p:txBody>
          <a:bodyPr wrap="square">
            <a:spAutoFit/>
          </a:bodyPr>
          <a:lstStyle/>
          <a:p>
            <a:pPr>
              <a:lnSpc>
                <a:spcPts val="3800"/>
              </a:lnSpc>
            </a:pPr>
            <a:r>
              <a:rPr lang="ja-JP" altLang="en-US" sz="2800" b="1" dirty="0">
                <a:solidFill>
                  <a:prstClr val="black"/>
                </a:solidFill>
              </a:rPr>
              <a:t>薬物乱用</a:t>
            </a:r>
            <a:r>
              <a:rPr lang="ja-JP" altLang="en-US" sz="2800" dirty="0">
                <a:solidFill>
                  <a:prstClr val="black"/>
                </a:solidFill>
              </a:rPr>
              <a:t>とは</a:t>
            </a:r>
            <a:endParaRPr lang="en-US" altLang="ja-JP" sz="800" dirty="0">
              <a:solidFill>
                <a:prstClr val="black"/>
              </a:solidFill>
            </a:endParaRPr>
          </a:p>
          <a:p>
            <a:pPr>
              <a:lnSpc>
                <a:spcPts val="3800"/>
              </a:lnSpc>
            </a:pPr>
            <a:r>
              <a:rPr lang="ja-JP" altLang="en-US" sz="2400" dirty="0">
                <a:solidFill>
                  <a:prstClr val="black"/>
                </a:solidFill>
              </a:rPr>
              <a:t>①医薬品を正しい目的以外で使用すること。</a:t>
            </a:r>
            <a:endParaRPr lang="en-US" altLang="ja-JP" sz="2400" dirty="0">
              <a:solidFill>
                <a:prstClr val="black"/>
              </a:solidFill>
            </a:endParaRPr>
          </a:p>
          <a:p>
            <a:pPr>
              <a:lnSpc>
                <a:spcPts val="3800"/>
              </a:lnSpc>
            </a:pPr>
            <a:r>
              <a:rPr lang="ja-JP" altLang="en-US" sz="2400" b="1" dirty="0">
                <a:solidFill>
                  <a:prstClr val="black"/>
                </a:solidFill>
              </a:rPr>
              <a:t>　　　　　⇒　</a:t>
            </a:r>
            <a:r>
              <a:rPr lang="ja-JP" altLang="en-US" sz="2400" b="1" dirty="0">
                <a:solidFill>
                  <a:srgbClr val="FF0000"/>
                </a:solidFill>
              </a:rPr>
              <a:t>不正な使い方</a:t>
            </a:r>
            <a:r>
              <a:rPr lang="ja-JP" altLang="en-US" sz="2400" b="1" dirty="0">
                <a:solidFill>
                  <a:prstClr val="black"/>
                </a:solidFill>
              </a:rPr>
              <a:t>をすること</a:t>
            </a:r>
            <a:endParaRPr lang="en-US" altLang="ja-JP" sz="2400" b="1" dirty="0">
              <a:solidFill>
                <a:prstClr val="black"/>
              </a:solidFill>
            </a:endParaRPr>
          </a:p>
          <a:p>
            <a:pPr>
              <a:lnSpc>
                <a:spcPts val="3800"/>
              </a:lnSpc>
            </a:pPr>
            <a:r>
              <a:rPr lang="ja-JP" altLang="en-US" sz="2400" dirty="0">
                <a:solidFill>
                  <a:prstClr val="black"/>
                </a:solidFill>
              </a:rPr>
              <a:t>②</a:t>
            </a:r>
            <a:r>
              <a:rPr lang="ja-JP" altLang="en-US" sz="2400" b="1" dirty="0">
                <a:solidFill>
                  <a:prstClr val="black"/>
                </a:solidFill>
              </a:rPr>
              <a:t>医薬品以外の</a:t>
            </a:r>
            <a:r>
              <a:rPr lang="ja-JP" altLang="en-US" sz="2400" b="1" dirty="0">
                <a:solidFill>
                  <a:srgbClr val="FF0000"/>
                </a:solidFill>
              </a:rPr>
              <a:t>化学物質</a:t>
            </a:r>
            <a:r>
              <a:rPr lang="ja-JP" altLang="en-US" sz="2400" b="1" dirty="0">
                <a:solidFill>
                  <a:prstClr val="black"/>
                </a:solidFill>
              </a:rPr>
              <a:t>などを不正に使用</a:t>
            </a:r>
            <a:r>
              <a:rPr lang="ja-JP" altLang="en-US" sz="2400" dirty="0">
                <a:solidFill>
                  <a:prstClr val="black"/>
                </a:solidFill>
              </a:rPr>
              <a:t>すること。</a:t>
            </a:r>
            <a:endParaRPr lang="en-US" altLang="ja-JP" sz="800" dirty="0">
              <a:solidFill>
                <a:prstClr val="black"/>
              </a:solidFill>
            </a:endParaRPr>
          </a:p>
          <a:p>
            <a:pPr>
              <a:lnSpc>
                <a:spcPct val="150000"/>
              </a:lnSpc>
            </a:pPr>
            <a:r>
              <a:rPr lang="ja-JP" altLang="en-US" sz="800" dirty="0">
                <a:solidFill>
                  <a:prstClr val="black"/>
                </a:solidFill>
              </a:rPr>
              <a:t>　         </a:t>
            </a:r>
            <a:r>
              <a:rPr lang="ja-JP" altLang="en-US" sz="2400" dirty="0">
                <a:solidFill>
                  <a:prstClr val="black"/>
                </a:solidFill>
              </a:rPr>
              <a:t>このように、</a:t>
            </a:r>
            <a:r>
              <a:rPr lang="ja-JP" altLang="en-US" sz="2400" b="1" dirty="0">
                <a:solidFill>
                  <a:prstClr val="black"/>
                </a:solidFill>
              </a:rPr>
              <a:t>誤った目的</a:t>
            </a:r>
            <a:r>
              <a:rPr lang="ja-JP" altLang="en-US" sz="2400" dirty="0">
                <a:solidFill>
                  <a:prstClr val="black"/>
                </a:solidFill>
              </a:rPr>
              <a:t>で薬物を使用する</a:t>
            </a:r>
            <a:endParaRPr lang="en-US" altLang="ja-JP" sz="2400" dirty="0">
              <a:solidFill>
                <a:prstClr val="black"/>
              </a:solidFill>
            </a:endParaRPr>
          </a:p>
          <a:p>
            <a:r>
              <a:rPr lang="ja-JP" altLang="en-US" sz="2400" dirty="0">
                <a:solidFill>
                  <a:prstClr val="black"/>
                </a:solidFill>
              </a:rPr>
              <a:t>　行いは、たとえ</a:t>
            </a:r>
            <a:r>
              <a:rPr lang="ja-JP" altLang="en-US" sz="2400" b="1" dirty="0">
                <a:solidFill>
                  <a:srgbClr val="FF0000"/>
                </a:solidFill>
              </a:rPr>
              <a:t>一回だけの使用でも乱用</a:t>
            </a:r>
            <a:r>
              <a:rPr lang="ja-JP" altLang="en-US" sz="2400" dirty="0">
                <a:solidFill>
                  <a:prstClr val="black"/>
                </a:solidFill>
              </a:rPr>
              <a:t>です。</a:t>
            </a:r>
            <a:endParaRPr lang="en-US" altLang="ja-JP" sz="2400" dirty="0">
              <a:solidFill>
                <a:prstClr val="black"/>
              </a:solidFill>
            </a:endParaRPr>
          </a:p>
        </p:txBody>
      </p:sp>
    </p:spTree>
    <p:extLst>
      <p:ext uri="{BB962C8B-B14F-4D97-AF65-F5344CB8AC3E}">
        <p14:creationId xmlns:p14="http://schemas.microsoft.com/office/powerpoint/2010/main" val="30710340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4"/>
                                        </p:tgtEl>
                                        <p:attrNameLst>
                                          <p:attrName>ppt_w</p:attrName>
                                        </p:attrNameLst>
                                      </p:cBhvr>
                                      <p:tavLst>
                                        <p:tav tm="0">
                                          <p:val>
                                            <p:strVal val="ppt_w"/>
                                          </p:val>
                                        </p:tav>
                                        <p:tav tm="100000">
                                          <p:val>
                                            <p:fltVal val="0"/>
                                          </p:val>
                                        </p:tav>
                                      </p:tavLst>
                                    </p:anim>
                                    <p:anim calcmode="lin" valueType="num">
                                      <p:cBhvr>
                                        <p:cTn id="7" dur="500"/>
                                        <p:tgtEl>
                                          <p:spTgt spid="2054"/>
                                        </p:tgtEl>
                                        <p:attrNameLst>
                                          <p:attrName>ppt_h</p:attrName>
                                        </p:attrNameLst>
                                      </p:cBhvr>
                                      <p:tavLst>
                                        <p:tav tm="0">
                                          <p:val>
                                            <p:strVal val="ppt_h"/>
                                          </p:val>
                                        </p:tav>
                                        <p:tav tm="100000">
                                          <p:val>
                                            <p:fltVal val="0"/>
                                          </p:val>
                                        </p:tav>
                                      </p:tavLst>
                                    </p:anim>
                                    <p:animEffect transition="out" filter="fade">
                                      <p:cBhvr>
                                        <p:cTn id="8" dur="500"/>
                                        <p:tgtEl>
                                          <p:spTgt spid="2054"/>
                                        </p:tgtEl>
                                      </p:cBhvr>
                                    </p:animEffect>
                                    <p:set>
                                      <p:cBhvr>
                                        <p:cTn id="9" dur="1" fill="hold">
                                          <p:stCondLst>
                                            <p:cond delay="499"/>
                                          </p:stCondLst>
                                        </p:cTn>
                                        <p:tgtEl>
                                          <p:spTgt spid="2054"/>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2056"/>
                                        </p:tgtEl>
                                        <p:attrNameLst>
                                          <p:attrName>ppt_w</p:attrName>
                                        </p:attrNameLst>
                                      </p:cBhvr>
                                      <p:tavLst>
                                        <p:tav tm="0">
                                          <p:val>
                                            <p:strVal val="ppt_w"/>
                                          </p:val>
                                        </p:tav>
                                        <p:tav tm="100000">
                                          <p:val>
                                            <p:fltVal val="0"/>
                                          </p:val>
                                        </p:tav>
                                      </p:tavLst>
                                    </p:anim>
                                    <p:anim calcmode="lin" valueType="num">
                                      <p:cBhvr>
                                        <p:cTn id="12" dur="500"/>
                                        <p:tgtEl>
                                          <p:spTgt spid="2056"/>
                                        </p:tgtEl>
                                        <p:attrNameLst>
                                          <p:attrName>ppt_h</p:attrName>
                                        </p:attrNameLst>
                                      </p:cBhvr>
                                      <p:tavLst>
                                        <p:tav tm="0">
                                          <p:val>
                                            <p:strVal val="ppt_h"/>
                                          </p:val>
                                        </p:tav>
                                        <p:tav tm="100000">
                                          <p:val>
                                            <p:fltVal val="0"/>
                                          </p:val>
                                        </p:tav>
                                      </p:tavLst>
                                    </p:anim>
                                    <p:animEffect transition="out" filter="fade">
                                      <p:cBhvr>
                                        <p:cTn id="13" dur="500"/>
                                        <p:tgtEl>
                                          <p:spTgt spid="2056"/>
                                        </p:tgtEl>
                                      </p:cBhvr>
                                    </p:animEffect>
                                    <p:set>
                                      <p:cBhvr>
                                        <p:cTn id="14" dur="1" fill="hold">
                                          <p:stCondLst>
                                            <p:cond delay="499"/>
                                          </p:stCondLst>
                                        </p:cTn>
                                        <p:tgtEl>
                                          <p:spTgt spid="20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5951987" y="5326932"/>
            <a:ext cx="2278667" cy="114186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800" b="1" dirty="0">
                <a:solidFill>
                  <a:prstClr val="black"/>
                </a:solidFill>
              </a:rPr>
              <a:t>心臓が</a:t>
            </a:r>
            <a:endParaRPr lang="en-US" altLang="ja-JP" sz="2800" b="1" dirty="0">
              <a:solidFill>
                <a:prstClr val="black"/>
              </a:solidFill>
            </a:endParaRPr>
          </a:p>
          <a:p>
            <a:pPr algn="ctr"/>
            <a:r>
              <a:rPr lang="ja-JP" altLang="en-US" sz="2800" b="1" dirty="0">
                <a:solidFill>
                  <a:prstClr val="black"/>
                </a:solidFill>
              </a:rPr>
              <a:t>とまる</a:t>
            </a:r>
          </a:p>
        </p:txBody>
      </p:sp>
      <p:sp>
        <p:nvSpPr>
          <p:cNvPr id="4" name="円/楕円 3"/>
          <p:cNvSpPr/>
          <p:nvPr/>
        </p:nvSpPr>
        <p:spPr>
          <a:xfrm>
            <a:off x="8456055" y="551121"/>
            <a:ext cx="2042568" cy="1010103"/>
          </a:xfrm>
          <a:prstGeom prst="ellipse">
            <a:avLst/>
          </a:prstGeom>
        </p:spPr>
        <p:style>
          <a:lnRef idx="1">
            <a:schemeClr val="accent4"/>
          </a:lnRef>
          <a:fillRef idx="2">
            <a:schemeClr val="accent4"/>
          </a:fillRef>
          <a:effectRef idx="1">
            <a:schemeClr val="accent4"/>
          </a:effectRef>
          <a:fontRef idx="minor">
            <a:schemeClr val="dk1"/>
          </a:fontRef>
        </p:style>
        <p:txBody>
          <a:bodyPr rtlCol="0" anchor="b"/>
          <a:lstStyle/>
          <a:p>
            <a:pPr algn="ctr"/>
            <a:r>
              <a:rPr lang="ja-JP" altLang="en-US" sz="3200" b="1" dirty="0">
                <a:solidFill>
                  <a:prstClr val="black"/>
                </a:solidFill>
              </a:rPr>
              <a:t>脳出血</a:t>
            </a:r>
          </a:p>
        </p:txBody>
      </p:sp>
      <p:sp>
        <p:nvSpPr>
          <p:cNvPr id="20" name="タイトル 19"/>
          <p:cNvSpPr>
            <a:spLocks noGrp="1"/>
          </p:cNvSpPr>
          <p:nvPr>
            <p:ph type="title"/>
          </p:nvPr>
        </p:nvSpPr>
        <p:spPr>
          <a:xfrm>
            <a:off x="1866167" y="172461"/>
            <a:ext cx="6779096" cy="1143000"/>
          </a:xfrm>
        </p:spPr>
        <p:txBody>
          <a:bodyPr/>
          <a:lstStyle/>
          <a:p>
            <a:r>
              <a:rPr kumimoji="1" lang="ja-JP" altLang="en-US" dirty="0"/>
              <a:t>薬物を乱用すると・・・</a:t>
            </a:r>
          </a:p>
        </p:txBody>
      </p:sp>
      <p:pic>
        <p:nvPicPr>
          <p:cNvPr id="23" name="Picture 3" descr="C:\Users\MAHO\AppData\Local\Microsoft\Windows\Temporary Internet Files\Content.IE5\2OBORA4C\MC90019848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0328" y="1166647"/>
            <a:ext cx="4711622" cy="3152770"/>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1775520" y="4289028"/>
            <a:ext cx="4639614" cy="2308324"/>
          </a:xfrm>
          <a:prstGeom prst="rect">
            <a:avLst/>
          </a:prstGeom>
        </p:spPr>
        <p:txBody>
          <a:bodyPr wrap="square">
            <a:spAutoFit/>
          </a:bodyPr>
          <a:lstStyle/>
          <a:p>
            <a:pPr algn="ctr">
              <a:lnSpc>
                <a:spcPct val="150000"/>
              </a:lnSpc>
              <a:spcBef>
                <a:spcPct val="0"/>
              </a:spcBef>
            </a:pPr>
            <a:r>
              <a:rPr lang="ja-JP" altLang="en-US" sz="3200" b="1" dirty="0">
                <a:solidFill>
                  <a:prstClr val="black"/>
                </a:solidFill>
                <a:latin typeface="メイリオ"/>
              </a:rPr>
              <a:t>さく乱、吐き気、</a:t>
            </a:r>
            <a:endParaRPr lang="en-US" altLang="ja-JP" sz="3200" b="1" dirty="0">
              <a:solidFill>
                <a:prstClr val="black"/>
              </a:solidFill>
              <a:latin typeface="メイリオ"/>
            </a:endParaRPr>
          </a:p>
          <a:p>
            <a:pPr algn="ctr">
              <a:lnSpc>
                <a:spcPct val="150000"/>
              </a:lnSpc>
              <a:spcBef>
                <a:spcPct val="0"/>
              </a:spcBef>
            </a:pPr>
            <a:r>
              <a:rPr lang="ja-JP" altLang="en-US" sz="3200" b="1" dirty="0">
                <a:solidFill>
                  <a:prstClr val="black"/>
                </a:solidFill>
                <a:latin typeface="メイリオ"/>
              </a:rPr>
              <a:t>意識障害、けいれん、</a:t>
            </a:r>
            <a:endParaRPr lang="en-US" altLang="ja-JP" sz="3200" b="1" dirty="0">
              <a:solidFill>
                <a:prstClr val="black"/>
              </a:solidFill>
              <a:latin typeface="メイリオ"/>
            </a:endParaRPr>
          </a:p>
          <a:p>
            <a:pPr algn="ctr">
              <a:lnSpc>
                <a:spcPct val="150000"/>
              </a:lnSpc>
              <a:spcBef>
                <a:spcPct val="0"/>
              </a:spcBef>
            </a:pPr>
            <a:r>
              <a:rPr lang="ja-JP" altLang="en-US" sz="3200" b="1" dirty="0">
                <a:solidFill>
                  <a:srgbClr val="FF0000"/>
                </a:solidFill>
                <a:latin typeface="メイリオ"/>
              </a:rPr>
              <a:t>呼吸困難</a:t>
            </a:r>
          </a:p>
        </p:txBody>
      </p:sp>
      <p:pic>
        <p:nvPicPr>
          <p:cNvPr id="12" name="Picture 5" descr="C:\Users\MAHO\Downloads\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160" y="1118696"/>
            <a:ext cx="3744416" cy="5739304"/>
          </a:xfrm>
          <a:prstGeom prst="rect">
            <a:avLst/>
          </a:prstGeom>
          <a:noFill/>
          <a:extLst>
            <a:ext uri="{909E8E84-426E-40DD-AFC4-6F175D3DCCD1}">
              <a14:hiddenFill xmlns:a14="http://schemas.microsoft.com/office/drawing/2010/main">
                <a:solidFill>
                  <a:srgbClr val="FFFFFF"/>
                </a:solidFill>
              </a14:hiddenFill>
            </a:ext>
          </a:extLst>
        </p:spPr>
      </p:pic>
      <p:sp>
        <p:nvSpPr>
          <p:cNvPr id="27" name="爆発 2 26"/>
          <p:cNvSpPr/>
          <p:nvPr/>
        </p:nvSpPr>
        <p:spPr>
          <a:xfrm>
            <a:off x="1844423" y="541176"/>
            <a:ext cx="6984776" cy="4426535"/>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4000" b="1" dirty="0">
                <a:solidFill>
                  <a:prstClr val="black"/>
                </a:solidFill>
                <a:latin typeface="HGP明朝E"/>
                <a:ea typeface="HGP明朝E"/>
              </a:rPr>
              <a:t>1</a:t>
            </a:r>
            <a:r>
              <a:rPr lang="ja-JP" altLang="en-US" sz="4000" b="1" dirty="0">
                <a:solidFill>
                  <a:prstClr val="black"/>
                </a:solidFill>
                <a:latin typeface="HGP明朝E"/>
                <a:ea typeface="HGP明朝E"/>
              </a:rPr>
              <a:t>回の使用で</a:t>
            </a:r>
            <a:endParaRPr lang="en-US" altLang="ja-JP" sz="4000" b="1" dirty="0">
              <a:solidFill>
                <a:prstClr val="black"/>
              </a:solidFill>
              <a:latin typeface="HGP明朝E"/>
              <a:ea typeface="HGP明朝E"/>
            </a:endParaRPr>
          </a:p>
          <a:p>
            <a:pPr algn="ctr"/>
            <a:r>
              <a:rPr lang="ja-JP" altLang="en-US" sz="4000" b="1" dirty="0">
                <a:solidFill>
                  <a:srgbClr val="FF0000"/>
                </a:solidFill>
                <a:latin typeface="HGP明朝E"/>
                <a:ea typeface="HGP明朝E"/>
              </a:rPr>
              <a:t>死亡する</a:t>
            </a:r>
            <a:endParaRPr lang="en-US" altLang="ja-JP" sz="4000" b="1" dirty="0">
              <a:solidFill>
                <a:srgbClr val="FF0000"/>
              </a:solidFill>
              <a:latin typeface="HGP明朝E"/>
              <a:ea typeface="HGP明朝E"/>
            </a:endParaRPr>
          </a:p>
          <a:p>
            <a:pPr algn="ctr"/>
            <a:r>
              <a:rPr lang="ja-JP" altLang="en-US" sz="4000" b="1" dirty="0">
                <a:solidFill>
                  <a:schemeClr val="tx1"/>
                </a:solidFill>
                <a:latin typeface="HGP明朝E"/>
                <a:ea typeface="HGP明朝E"/>
              </a:rPr>
              <a:t>ことも</a:t>
            </a:r>
            <a:r>
              <a:rPr lang="ja-JP" altLang="en-US" sz="4000" b="1" dirty="0">
                <a:solidFill>
                  <a:prstClr val="black"/>
                </a:solidFill>
                <a:latin typeface="HGP明朝E"/>
                <a:ea typeface="HGP明朝E"/>
              </a:rPr>
              <a:t>！</a:t>
            </a:r>
            <a:endParaRPr lang="en-US" altLang="ja-JP" sz="4000" b="1" dirty="0">
              <a:solidFill>
                <a:prstClr val="black"/>
              </a:solidFill>
              <a:latin typeface="HGP明朝E"/>
              <a:ea typeface="HGP明朝E"/>
            </a:endParaRPr>
          </a:p>
        </p:txBody>
      </p:sp>
      <p:sp>
        <p:nvSpPr>
          <p:cNvPr id="9" name="テキスト ボックス 8"/>
          <p:cNvSpPr txBox="1"/>
          <p:nvPr/>
        </p:nvSpPr>
        <p:spPr>
          <a:xfrm>
            <a:off x="10075936" y="6079271"/>
            <a:ext cx="393056" cy="584775"/>
          </a:xfrm>
          <a:prstGeom prst="rect">
            <a:avLst/>
          </a:prstGeom>
          <a:noFill/>
        </p:spPr>
        <p:txBody>
          <a:bodyPr wrap="none" rtlCol="0">
            <a:spAutoFit/>
          </a:bodyPr>
          <a:lstStyle/>
          <a:p>
            <a:r>
              <a:rPr lang="en-US" altLang="ja-JP" sz="3200" dirty="0"/>
              <a:t>5</a:t>
            </a:r>
            <a:endParaRPr lang="ja-JP" altLang="en-US" sz="3200" dirty="0"/>
          </a:p>
        </p:txBody>
      </p:sp>
    </p:spTree>
    <p:extLst>
      <p:ext uri="{BB962C8B-B14F-4D97-AF65-F5344CB8AC3E}">
        <p14:creationId xmlns:p14="http://schemas.microsoft.com/office/powerpoint/2010/main" val="143087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学校薬剤師\肝臓.jpg"/>
          <p:cNvPicPr>
            <a:picLocks noChangeAspect="1" noChangeArrowheads="1"/>
          </p:cNvPicPr>
          <p:nvPr/>
        </p:nvPicPr>
        <p:blipFill rotWithShape="1">
          <a:blip r:embed="rId3">
            <a:extLst>
              <a:ext uri="{28A0092B-C50C-407E-A947-70E740481C1C}">
                <a14:useLocalDpi xmlns:a14="http://schemas.microsoft.com/office/drawing/2010/main" val="0"/>
              </a:ext>
            </a:extLst>
          </a:blip>
          <a:srcRect l="48606"/>
          <a:stretch/>
        </p:blipFill>
        <p:spPr bwMode="auto">
          <a:xfrm rot="-60000">
            <a:off x="6196990" y="1056556"/>
            <a:ext cx="3247899" cy="4095400"/>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62" b="99175" l="0" r="97483">
                        <a14:foregroundMark x1="54920" y1="3299" x2="54920" y2="3299"/>
                        <a14:foregroundMark x1="73684" y1="5567" x2="73684" y2="5567"/>
                        <a14:foregroundMark x1="94508" y1="34639" x2="94508" y2="34639"/>
                        <a14:foregroundMark x1="77346" y1="4124" x2="77346" y2="4124"/>
                        <a14:foregroundMark x1="84897" y1="9485" x2="84897" y2="9485"/>
                        <a14:foregroundMark x1="72082" y1="2062" x2="72082" y2="2062"/>
                        <a14:foregroundMark x1="6407" y1="83505" x2="6407" y2="83505"/>
                        <a14:foregroundMark x1="2746" y1="85979" x2="2746" y2="85979"/>
                        <a14:foregroundMark x1="9611" y1="96495" x2="9611" y2="96495"/>
                        <a14:backgroundMark x1="8238" y1="23505" x2="8238" y2="23505"/>
                        <a14:backgroundMark x1="15103" y1="23505" x2="15103" y2="23505"/>
                        <a14:backgroundMark x1="33410" y1="30103" x2="33410" y2="30103"/>
                        <a14:backgroundMark x1="53089" y1="32784" x2="53089" y2="32784"/>
                        <a14:backgroundMark x1="31808" y1="5979" x2="31808" y2="5979"/>
                        <a14:backgroundMark x1="44622" y1="80206" x2="44622" y2="80206"/>
                        <a14:backgroundMark x1="71854" y1="84948" x2="71854" y2="84948"/>
                        <a14:backgroundMark x1="83753" y1="88247" x2="83753" y2="88247"/>
                        <a14:backgroundMark x1="19680" y1="88660" x2="19680" y2="88660"/>
                        <a14:backgroundMark x1="18535" y1="97732" x2="18535" y2="97732"/>
                        <a14:backgroundMark x1="10526" y1="45361" x2="10526" y2="45361"/>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5963278" y="906979"/>
            <a:ext cx="4680520" cy="582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I:\学校薬剤師\肝臓.jpg"/>
          <p:cNvPicPr>
            <a:picLocks noChangeAspect="1" noChangeArrowheads="1"/>
          </p:cNvPicPr>
          <p:nvPr/>
        </p:nvPicPr>
        <p:blipFill rotWithShape="1">
          <a:blip r:embed="rId3">
            <a:extLst>
              <a:ext uri="{28A0092B-C50C-407E-A947-70E740481C1C}">
                <a14:useLocalDpi xmlns:a14="http://schemas.microsoft.com/office/drawing/2010/main" val="0"/>
              </a:ext>
            </a:extLst>
          </a:blip>
          <a:srcRect t="8354" r="52489"/>
          <a:stretch/>
        </p:blipFill>
        <p:spPr bwMode="auto">
          <a:xfrm rot="-60000">
            <a:off x="2667413" y="1124661"/>
            <a:ext cx="3261227" cy="3998252"/>
          </a:xfrm>
          <a:prstGeom prst="ellipse">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2062" b="99175" l="0" r="97483">
                        <a14:foregroundMark x1="54920" y1="3299" x2="54920" y2="3299"/>
                        <a14:foregroundMark x1="73684" y1="5567" x2="73684" y2="5567"/>
                        <a14:foregroundMark x1="94508" y1="34639" x2="94508" y2="34639"/>
                        <a14:foregroundMark x1="77346" y1="4124" x2="77346" y2="4124"/>
                        <a14:foregroundMark x1="84897" y1="9485" x2="84897" y2="9485"/>
                        <a14:foregroundMark x1="72082" y1="2062" x2="72082" y2="2062"/>
                        <a14:foregroundMark x1="6407" y1="83505" x2="6407" y2="83505"/>
                        <a14:foregroundMark x1="2746" y1="85979" x2="2746" y2="85979"/>
                        <a14:foregroundMark x1="9611" y1="96495" x2="9611" y2="96495"/>
                        <a14:backgroundMark x1="8238" y1="23505" x2="8238" y2="23505"/>
                        <a14:backgroundMark x1="15103" y1="23505" x2="15103" y2="23505"/>
                        <a14:backgroundMark x1="33410" y1="30103" x2="33410" y2="30103"/>
                        <a14:backgroundMark x1="53089" y1="32784" x2="53089" y2="32784"/>
                        <a14:backgroundMark x1="31808" y1="5979" x2="31808" y2="5979"/>
                        <a14:backgroundMark x1="44622" y1="80206" x2="44622" y2="80206"/>
                        <a14:backgroundMark x1="71854" y1="84948" x2="71854" y2="84948"/>
                        <a14:backgroundMark x1="83753" y1="88247" x2="83753" y2="88247"/>
                        <a14:backgroundMark x1="19680" y1="88660" x2="19680" y2="88660"/>
                        <a14:backgroundMark x1="18535" y1="97732" x2="18535" y2="97732"/>
                        <a14:backgroundMark x1="10526" y1="45361" x2="10526" y2="45361"/>
                      </a14:backgroundRemoval>
                    </a14:imgEffect>
                  </a14:imgLayer>
                </a14:imgProps>
              </a:ext>
              <a:ext uri="{28A0092B-C50C-407E-A947-70E740481C1C}">
                <a14:useLocalDpi xmlns:a14="http://schemas.microsoft.com/office/drawing/2010/main" val="0"/>
              </a:ext>
            </a:extLst>
          </a:blip>
          <a:srcRect/>
          <a:stretch>
            <a:fillRect/>
          </a:stretch>
        </p:blipFill>
        <p:spPr bwMode="auto">
          <a:xfrm>
            <a:off x="1544136" y="906979"/>
            <a:ext cx="4623872" cy="582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512119" y="229793"/>
            <a:ext cx="7109639"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nchor="b">
            <a:spAutoFit/>
          </a:bodyPr>
          <a:lstStyle/>
          <a:p>
            <a:r>
              <a:rPr lang="ja-JP" altLang="en-US" sz="3600" b="1" dirty="0">
                <a:solidFill>
                  <a:prstClr val="black"/>
                </a:solidFill>
                <a:latin typeface="メイリオ"/>
              </a:rPr>
              <a:t>身体の中をのぞいてみると・・・</a:t>
            </a:r>
          </a:p>
        </p:txBody>
      </p:sp>
      <p:sp>
        <p:nvSpPr>
          <p:cNvPr id="5" name="テキスト ボックス 4"/>
          <p:cNvSpPr txBox="1"/>
          <p:nvPr/>
        </p:nvSpPr>
        <p:spPr>
          <a:xfrm>
            <a:off x="1837273" y="1268763"/>
            <a:ext cx="677108" cy="2144177"/>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3200" b="1" dirty="0">
                <a:solidFill>
                  <a:prstClr val="black"/>
                </a:solidFill>
                <a:latin typeface="+mn-ea"/>
              </a:rPr>
              <a:t>健康な肝臓</a:t>
            </a:r>
          </a:p>
        </p:txBody>
      </p:sp>
      <p:sp>
        <p:nvSpPr>
          <p:cNvPr id="6" name="テキスト ボックス 5"/>
          <p:cNvSpPr txBox="1"/>
          <p:nvPr/>
        </p:nvSpPr>
        <p:spPr>
          <a:xfrm>
            <a:off x="3818647" y="5319535"/>
            <a:ext cx="4698722" cy="126188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endParaRPr lang="en-US" altLang="ja-JP" sz="1200" b="1" dirty="0">
              <a:solidFill>
                <a:prstClr val="black"/>
              </a:solidFill>
              <a:latin typeface="+mn-ea"/>
            </a:endParaRPr>
          </a:p>
          <a:p>
            <a:r>
              <a:rPr lang="ja-JP" altLang="en-US" sz="3200" b="1" dirty="0">
                <a:solidFill>
                  <a:prstClr val="black"/>
                </a:solidFill>
                <a:latin typeface="+mn-ea"/>
              </a:rPr>
              <a:t>肺や気管支、腎臓など</a:t>
            </a:r>
            <a:endParaRPr lang="en-US" altLang="ja-JP" sz="3200" b="1" dirty="0">
              <a:solidFill>
                <a:prstClr val="black"/>
              </a:solidFill>
              <a:latin typeface="+mn-ea"/>
            </a:endParaRPr>
          </a:p>
          <a:p>
            <a:r>
              <a:rPr lang="ja-JP" altLang="en-US" sz="3200" b="1" dirty="0">
                <a:solidFill>
                  <a:prstClr val="black"/>
                </a:solidFill>
                <a:latin typeface="+mn-ea"/>
              </a:rPr>
              <a:t>傷ついて</a:t>
            </a:r>
            <a:r>
              <a:rPr lang="ja-JP" altLang="en-US" sz="3200" b="1" dirty="0">
                <a:solidFill>
                  <a:srgbClr val="FF0000"/>
                </a:solidFill>
                <a:latin typeface="+mn-ea"/>
              </a:rPr>
              <a:t>出血</a:t>
            </a:r>
            <a:r>
              <a:rPr lang="ja-JP" altLang="en-US" sz="3200" b="1" dirty="0">
                <a:solidFill>
                  <a:prstClr val="black"/>
                </a:solidFill>
                <a:latin typeface="+mn-ea"/>
              </a:rPr>
              <a:t>しています</a:t>
            </a:r>
          </a:p>
        </p:txBody>
      </p:sp>
      <p:sp>
        <p:nvSpPr>
          <p:cNvPr id="12" name="テキスト ボックス 11"/>
          <p:cNvSpPr txBox="1"/>
          <p:nvPr/>
        </p:nvSpPr>
        <p:spPr>
          <a:xfrm>
            <a:off x="9645298" y="1028529"/>
            <a:ext cx="677108" cy="2792939"/>
          </a:xfrm>
          <a:prstGeom prst="rect">
            <a:avLst/>
          </a:prstGeom>
        </p:spPr>
        <p:style>
          <a:lnRef idx="2">
            <a:schemeClr val="accent5"/>
          </a:lnRef>
          <a:fillRef idx="1">
            <a:schemeClr val="lt1"/>
          </a:fillRef>
          <a:effectRef idx="0">
            <a:schemeClr val="accent5"/>
          </a:effectRef>
          <a:fontRef idx="minor">
            <a:schemeClr val="dk1"/>
          </a:fontRef>
        </p:style>
        <p:txBody>
          <a:bodyPr vert="eaVert" wrap="square" rtlCol="0">
            <a:spAutoFit/>
          </a:bodyPr>
          <a:lstStyle/>
          <a:p>
            <a:r>
              <a:rPr lang="ja-JP" altLang="en-US" sz="3200" b="1" dirty="0">
                <a:solidFill>
                  <a:prstClr val="black"/>
                </a:solidFill>
                <a:latin typeface="+mn-ea"/>
              </a:rPr>
              <a:t>乱用者の肝臓</a:t>
            </a:r>
          </a:p>
        </p:txBody>
      </p:sp>
      <p:sp>
        <p:nvSpPr>
          <p:cNvPr id="13" name="円/楕円 12"/>
          <p:cNvSpPr/>
          <p:nvPr/>
        </p:nvSpPr>
        <p:spPr>
          <a:xfrm>
            <a:off x="6888087" y="1784813"/>
            <a:ext cx="1296144"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b="1" dirty="0">
                <a:solidFill>
                  <a:prstClr val="black"/>
                </a:solidFill>
                <a:latin typeface="+mn-ea"/>
              </a:rPr>
              <a:t>出血</a:t>
            </a:r>
          </a:p>
        </p:txBody>
      </p:sp>
      <p:sp>
        <p:nvSpPr>
          <p:cNvPr id="15" name="テキスト ボックス 14"/>
          <p:cNvSpPr txBox="1"/>
          <p:nvPr/>
        </p:nvSpPr>
        <p:spPr>
          <a:xfrm>
            <a:off x="10075936" y="6079271"/>
            <a:ext cx="393056" cy="584775"/>
          </a:xfrm>
          <a:prstGeom prst="rect">
            <a:avLst/>
          </a:prstGeom>
          <a:noFill/>
        </p:spPr>
        <p:txBody>
          <a:bodyPr wrap="none" rtlCol="0">
            <a:spAutoFit/>
          </a:bodyPr>
          <a:lstStyle/>
          <a:p>
            <a:r>
              <a:rPr lang="en-US" altLang="ja-JP" sz="3200" dirty="0"/>
              <a:t>7</a:t>
            </a:r>
            <a:endParaRPr lang="ja-JP" altLang="en-US" sz="3200" dirty="0"/>
          </a:p>
        </p:txBody>
      </p:sp>
    </p:spTree>
    <p:extLst>
      <p:ext uri="{BB962C8B-B14F-4D97-AF65-F5344CB8AC3E}">
        <p14:creationId xmlns:p14="http://schemas.microsoft.com/office/powerpoint/2010/main" val="10766087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キケンな薬物クイ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741" y="137912"/>
            <a:ext cx="4196709" cy="11149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正解は○かな？">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230" y="734888"/>
            <a:ext cx="1753419" cy="13015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正解は○×、どちらか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08" y="1277888"/>
            <a:ext cx="2232447" cy="6597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正解は×かな？">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4487" y="794520"/>
            <a:ext cx="1673082" cy="124187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034138" y="2607298"/>
            <a:ext cx="7662262" cy="461665"/>
          </a:xfrm>
          <a:prstGeom prst="rect">
            <a:avLst/>
          </a:prstGeom>
          <a:solidFill>
            <a:schemeClr val="bg1"/>
          </a:solidFill>
        </p:spPr>
        <p:txBody>
          <a:bodyPr wrap="square">
            <a:spAutoFit/>
          </a:bodyPr>
          <a:lstStyle/>
          <a:p>
            <a:r>
              <a:rPr lang="ja-JP" altLang="en-US" sz="2400" b="1" dirty="0">
                <a:solidFill>
                  <a:prstClr val="black"/>
                </a:solidFill>
              </a:rPr>
              <a:t>使用量が少量であれば乱用薬物はいつでもやめられる</a:t>
            </a:r>
          </a:p>
        </p:txBody>
      </p:sp>
      <p:sp>
        <p:nvSpPr>
          <p:cNvPr id="16" name="正方形/長方形 15"/>
          <p:cNvSpPr/>
          <p:nvPr/>
        </p:nvSpPr>
        <p:spPr>
          <a:xfrm>
            <a:off x="1919536" y="2036399"/>
            <a:ext cx="7752656" cy="4336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sp>
        <p:nvSpPr>
          <p:cNvPr id="17" name="正方形/長方形 16"/>
          <p:cNvSpPr/>
          <p:nvPr/>
        </p:nvSpPr>
        <p:spPr>
          <a:xfrm>
            <a:off x="1991546" y="1955680"/>
            <a:ext cx="906333" cy="584775"/>
          </a:xfrm>
          <a:prstGeom prst="rect">
            <a:avLst/>
          </a:prstGeom>
        </p:spPr>
        <p:txBody>
          <a:bodyPr wrap="square">
            <a:spAutoFit/>
          </a:bodyPr>
          <a:lstStyle/>
          <a:p>
            <a:r>
              <a:rPr lang="ja-JP" altLang="en-US" sz="3200" b="1" dirty="0">
                <a:solidFill>
                  <a:srgbClr val="FFFF0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Ｑ２</a:t>
            </a:r>
          </a:p>
        </p:txBody>
      </p:sp>
      <p:sp>
        <p:nvSpPr>
          <p:cNvPr id="18" name="正方形/長方形 17"/>
          <p:cNvSpPr/>
          <p:nvPr/>
        </p:nvSpPr>
        <p:spPr>
          <a:xfrm>
            <a:off x="1919536" y="2036399"/>
            <a:ext cx="7776864" cy="10377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sp>
        <p:nvSpPr>
          <p:cNvPr id="3" name="正方形/長方形 2"/>
          <p:cNvSpPr/>
          <p:nvPr/>
        </p:nvSpPr>
        <p:spPr>
          <a:xfrm>
            <a:off x="2002176" y="3316885"/>
            <a:ext cx="5904658" cy="3134191"/>
          </a:xfrm>
          <a:prstGeom prst="rect">
            <a:avLst/>
          </a:prstGeom>
        </p:spPr>
        <p:txBody>
          <a:bodyPr wrap="square">
            <a:spAutoFit/>
          </a:bodyPr>
          <a:lstStyle/>
          <a:p>
            <a:r>
              <a:rPr lang="ja-JP" altLang="en-US" sz="2400" b="1" dirty="0">
                <a:solidFill>
                  <a:srgbClr val="FF0000"/>
                </a:solidFill>
              </a:rPr>
              <a:t> </a:t>
            </a:r>
            <a:r>
              <a:rPr lang="ja-JP" altLang="en-US" sz="2800" b="1" dirty="0">
                <a:solidFill>
                  <a:srgbClr val="FF0000"/>
                </a:solidFill>
              </a:rPr>
              <a:t>やめたくてもやめられなくなる！</a:t>
            </a:r>
            <a:endParaRPr lang="en-US" altLang="ja-JP" sz="2800" dirty="0">
              <a:solidFill>
                <a:prstClr val="black"/>
              </a:solidFill>
            </a:endParaRPr>
          </a:p>
          <a:p>
            <a:endParaRPr lang="en-US" altLang="ja-JP" sz="800" dirty="0">
              <a:solidFill>
                <a:prstClr val="black"/>
              </a:solidFill>
            </a:endParaRPr>
          </a:p>
          <a:p>
            <a:pPr>
              <a:lnSpc>
                <a:spcPts val="3800"/>
              </a:lnSpc>
            </a:pPr>
            <a:r>
              <a:rPr lang="ja-JP" altLang="en-US" sz="2400" dirty="0">
                <a:solidFill>
                  <a:prstClr val="black"/>
                </a:solidFill>
              </a:rPr>
              <a:t>薬物は効果がきれると、気分が悪く</a:t>
            </a:r>
            <a:endParaRPr lang="en-US" altLang="ja-JP" sz="2400" dirty="0">
              <a:solidFill>
                <a:prstClr val="black"/>
              </a:solidFill>
            </a:endParaRPr>
          </a:p>
          <a:p>
            <a:pPr>
              <a:lnSpc>
                <a:spcPts val="3800"/>
              </a:lnSpc>
            </a:pPr>
            <a:r>
              <a:rPr lang="ja-JP" altLang="en-US" sz="2400" dirty="0">
                <a:solidFill>
                  <a:prstClr val="black"/>
                </a:solidFill>
              </a:rPr>
              <a:t>なったり、だるくなるため、くり返し</a:t>
            </a:r>
            <a:endParaRPr lang="en-US" altLang="ja-JP" sz="2400" dirty="0">
              <a:solidFill>
                <a:prstClr val="black"/>
              </a:solidFill>
            </a:endParaRPr>
          </a:p>
          <a:p>
            <a:pPr>
              <a:lnSpc>
                <a:spcPts val="3800"/>
              </a:lnSpc>
            </a:pPr>
            <a:r>
              <a:rPr lang="ja-JP" altLang="en-US" sz="2400" dirty="0">
                <a:solidFill>
                  <a:prstClr val="black"/>
                </a:solidFill>
              </a:rPr>
              <a:t>使ってしまい、害がでても心と体が薬物からにげれられなくなってしまいます。</a:t>
            </a:r>
            <a:endParaRPr lang="en-US" altLang="ja-JP" sz="2400" dirty="0">
              <a:solidFill>
                <a:prstClr val="black"/>
              </a:solidFill>
            </a:endParaRPr>
          </a:p>
          <a:p>
            <a:endParaRPr lang="en-US" altLang="ja-JP" sz="700" dirty="0">
              <a:solidFill>
                <a:prstClr val="black"/>
              </a:solidFill>
            </a:endParaRPr>
          </a:p>
          <a:p>
            <a:r>
              <a:rPr lang="ja-JP" altLang="en-US" sz="2400" dirty="0">
                <a:solidFill>
                  <a:prstClr val="black"/>
                </a:solidFill>
              </a:rPr>
              <a:t>このような状態を</a:t>
            </a:r>
            <a:r>
              <a:rPr lang="ja-JP" altLang="en-US" sz="2800" b="1" dirty="0">
                <a:solidFill>
                  <a:srgbClr val="FF0000"/>
                </a:solidFill>
              </a:rPr>
              <a:t>薬物依存</a:t>
            </a:r>
            <a:r>
              <a:rPr lang="ja-JP" altLang="en-US" sz="2400" dirty="0">
                <a:solidFill>
                  <a:prstClr val="black"/>
                </a:solidFill>
              </a:rPr>
              <a:t>といいます。</a:t>
            </a:r>
          </a:p>
        </p:txBody>
      </p:sp>
      <p:pic>
        <p:nvPicPr>
          <p:cNvPr id="21" name="Picture 7" descr="C:\Users\MAHO\Downloads\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4964" y="4633079"/>
            <a:ext cx="1877228" cy="2200357"/>
          </a:xfrm>
          <a:prstGeom prst="rect">
            <a:avLst/>
          </a:prstGeom>
          <a:noFill/>
          <a:extLst>
            <a:ext uri="{909E8E84-426E-40DD-AFC4-6F175D3DCCD1}">
              <a14:hiddenFill xmlns:a14="http://schemas.microsoft.com/office/drawing/2010/main">
                <a:solidFill>
                  <a:srgbClr val="FFFFFF"/>
                </a:solidFill>
              </a14:hiddenFill>
            </a:ext>
          </a:extLst>
        </p:spPr>
      </p:pic>
      <p:sp>
        <p:nvSpPr>
          <p:cNvPr id="4" name="円形吹き出し 3"/>
          <p:cNvSpPr/>
          <p:nvPr/>
        </p:nvSpPr>
        <p:spPr>
          <a:xfrm rot="558105">
            <a:off x="7922652" y="3259854"/>
            <a:ext cx="2477566" cy="1419868"/>
          </a:xfrm>
          <a:prstGeom prst="wedgeEllipseCallout">
            <a:avLst>
              <a:gd name="adj1" fmla="val -4895"/>
              <a:gd name="adj2" fmla="val 6124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000" dirty="0">
                <a:solidFill>
                  <a:prstClr val="black"/>
                </a:solidFill>
              </a:rPr>
              <a:t>もう、クスリがないと</a:t>
            </a:r>
            <a:endParaRPr lang="en-US" altLang="ja-JP" sz="2000" dirty="0">
              <a:solidFill>
                <a:prstClr val="black"/>
              </a:solidFill>
            </a:endParaRPr>
          </a:p>
          <a:p>
            <a:pPr algn="ctr"/>
            <a:r>
              <a:rPr lang="ja-JP" altLang="en-US" sz="2000" dirty="0">
                <a:solidFill>
                  <a:prstClr val="black"/>
                </a:solidFill>
              </a:rPr>
              <a:t>たえられない</a:t>
            </a:r>
          </a:p>
        </p:txBody>
      </p:sp>
    </p:spTree>
    <p:extLst>
      <p:ext uri="{BB962C8B-B14F-4D97-AF65-F5344CB8AC3E}">
        <p14:creationId xmlns:p14="http://schemas.microsoft.com/office/powerpoint/2010/main" val="2877590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54"/>
                                        </p:tgtEl>
                                        <p:attrNameLst>
                                          <p:attrName>ppt_w</p:attrName>
                                        </p:attrNameLst>
                                      </p:cBhvr>
                                      <p:tavLst>
                                        <p:tav tm="0">
                                          <p:val>
                                            <p:strVal val="ppt_w"/>
                                          </p:val>
                                        </p:tav>
                                        <p:tav tm="100000">
                                          <p:val>
                                            <p:fltVal val="0"/>
                                          </p:val>
                                        </p:tav>
                                      </p:tavLst>
                                    </p:anim>
                                    <p:anim calcmode="lin" valueType="num">
                                      <p:cBhvr>
                                        <p:cTn id="7" dur="1000"/>
                                        <p:tgtEl>
                                          <p:spTgt spid="2054"/>
                                        </p:tgtEl>
                                        <p:attrNameLst>
                                          <p:attrName>ppt_h</p:attrName>
                                        </p:attrNameLst>
                                      </p:cBhvr>
                                      <p:tavLst>
                                        <p:tav tm="0">
                                          <p:val>
                                            <p:strVal val="ppt_h"/>
                                          </p:val>
                                        </p:tav>
                                        <p:tav tm="100000">
                                          <p:val>
                                            <p:fltVal val="0"/>
                                          </p:val>
                                        </p:tav>
                                      </p:tavLst>
                                    </p:anim>
                                    <p:anim calcmode="lin" valueType="num">
                                      <p:cBhvr>
                                        <p:cTn id="8" dur="1000"/>
                                        <p:tgtEl>
                                          <p:spTgt spid="2054"/>
                                        </p:tgtEl>
                                        <p:attrNameLst>
                                          <p:attrName>style.rotation</p:attrName>
                                        </p:attrNameLst>
                                      </p:cBhvr>
                                      <p:tavLst>
                                        <p:tav tm="0">
                                          <p:val>
                                            <p:fltVal val="0"/>
                                          </p:val>
                                        </p:tav>
                                        <p:tav tm="100000">
                                          <p:val>
                                            <p:fltVal val="90"/>
                                          </p:val>
                                        </p:tav>
                                      </p:tavLst>
                                    </p:anim>
                                    <p:animEffect transition="out" filter="fade">
                                      <p:cBhvr>
                                        <p:cTn id="9" dur="1000"/>
                                        <p:tgtEl>
                                          <p:spTgt spid="2054"/>
                                        </p:tgtEl>
                                      </p:cBhvr>
                                    </p:animEffect>
                                    <p:set>
                                      <p:cBhvr>
                                        <p:cTn id="10" dur="1" fill="hold">
                                          <p:stCondLst>
                                            <p:cond delay="999"/>
                                          </p:stCondLst>
                                        </p:cTn>
                                        <p:tgtEl>
                                          <p:spTgt spid="2054"/>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2056"/>
                                        </p:tgtEl>
                                        <p:attrNameLst>
                                          <p:attrName>ppt_w</p:attrName>
                                        </p:attrNameLst>
                                      </p:cBhvr>
                                      <p:tavLst>
                                        <p:tav tm="0">
                                          <p:val>
                                            <p:strVal val="ppt_w"/>
                                          </p:val>
                                        </p:tav>
                                        <p:tav tm="100000">
                                          <p:val>
                                            <p:fltVal val="0"/>
                                          </p:val>
                                        </p:tav>
                                      </p:tavLst>
                                    </p:anim>
                                    <p:anim calcmode="lin" valueType="num">
                                      <p:cBhvr>
                                        <p:cTn id="13" dur="1000"/>
                                        <p:tgtEl>
                                          <p:spTgt spid="2056"/>
                                        </p:tgtEl>
                                        <p:attrNameLst>
                                          <p:attrName>ppt_h</p:attrName>
                                        </p:attrNameLst>
                                      </p:cBhvr>
                                      <p:tavLst>
                                        <p:tav tm="0">
                                          <p:val>
                                            <p:strVal val="ppt_h"/>
                                          </p:val>
                                        </p:tav>
                                        <p:tav tm="100000">
                                          <p:val>
                                            <p:fltVal val="0"/>
                                          </p:val>
                                        </p:tav>
                                      </p:tavLst>
                                    </p:anim>
                                    <p:anim calcmode="lin" valueType="num">
                                      <p:cBhvr>
                                        <p:cTn id="14" dur="1000"/>
                                        <p:tgtEl>
                                          <p:spTgt spid="2056"/>
                                        </p:tgtEl>
                                        <p:attrNameLst>
                                          <p:attrName>style.rotation</p:attrName>
                                        </p:attrNameLst>
                                      </p:cBhvr>
                                      <p:tavLst>
                                        <p:tav tm="0">
                                          <p:val>
                                            <p:fltVal val="0"/>
                                          </p:val>
                                        </p:tav>
                                        <p:tav tm="100000">
                                          <p:val>
                                            <p:fltVal val="90"/>
                                          </p:val>
                                        </p:tav>
                                      </p:tavLst>
                                    </p:anim>
                                    <p:animEffect transition="out" filter="fade">
                                      <p:cBhvr>
                                        <p:cTn id="15" dur="1000"/>
                                        <p:tgtEl>
                                          <p:spTgt spid="2056"/>
                                        </p:tgtEl>
                                      </p:cBhvr>
                                    </p:animEffect>
                                    <p:set>
                                      <p:cBhvr>
                                        <p:cTn id="16" dur="1" fill="hold">
                                          <p:stCondLst>
                                            <p:cond delay="999"/>
                                          </p:stCondLst>
                                        </p:cTn>
                                        <p:tgtEl>
                                          <p:spTgt spid="20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99656" y="5949283"/>
            <a:ext cx="1569660"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sz="3600" dirty="0">
                <a:solidFill>
                  <a:prstClr val="black"/>
                </a:solidFill>
                <a:latin typeface="メイリオ"/>
              </a:rPr>
              <a:t>健常者</a:t>
            </a:r>
          </a:p>
        </p:txBody>
      </p:sp>
      <p:sp>
        <p:nvSpPr>
          <p:cNvPr id="5" name="テキスト ボックス 4"/>
          <p:cNvSpPr txBox="1"/>
          <p:nvPr/>
        </p:nvSpPr>
        <p:spPr>
          <a:xfrm>
            <a:off x="6600056" y="5959096"/>
            <a:ext cx="3474964"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ja-JP" altLang="en-US" sz="3600" dirty="0">
                <a:solidFill>
                  <a:prstClr val="black"/>
                </a:solidFill>
                <a:latin typeface="メイリオ"/>
              </a:rPr>
              <a:t>覚せい剤乱用者</a:t>
            </a:r>
          </a:p>
        </p:txBody>
      </p:sp>
      <p:pic>
        <p:nvPicPr>
          <p:cNvPr id="2" name="図 1"/>
          <p:cNvPicPr>
            <a:picLocks noChangeAspect="1"/>
          </p:cNvPicPr>
          <p:nvPr/>
        </p:nvPicPr>
        <p:blipFill>
          <a:blip r:embed="rId3"/>
          <a:stretch>
            <a:fillRect/>
          </a:stretch>
        </p:blipFill>
        <p:spPr>
          <a:xfrm>
            <a:off x="1715198" y="891140"/>
            <a:ext cx="8761609" cy="4865142"/>
          </a:xfrm>
          <a:prstGeom prst="rect">
            <a:avLst/>
          </a:prstGeom>
        </p:spPr>
      </p:pic>
      <p:sp>
        <p:nvSpPr>
          <p:cNvPr id="3" name="テキスト ボックス 2"/>
          <p:cNvSpPr txBox="1"/>
          <p:nvPr/>
        </p:nvSpPr>
        <p:spPr>
          <a:xfrm>
            <a:off x="2401520" y="260648"/>
            <a:ext cx="3262432" cy="707886"/>
          </a:xfrm>
          <a:prstGeom prst="rect">
            <a:avLst/>
          </a:prstGeom>
          <a:noFill/>
        </p:spPr>
        <p:txBody>
          <a:bodyPr wrap="none" rtlCol="0">
            <a:spAutoFit/>
          </a:bodyPr>
          <a:lstStyle/>
          <a:p>
            <a:r>
              <a:rPr lang="ja-JP" altLang="en-US" sz="4000" b="1" dirty="0">
                <a:solidFill>
                  <a:prstClr val="black"/>
                </a:solidFill>
              </a:rPr>
              <a:t>脳の血流画像</a:t>
            </a:r>
            <a:endParaRPr lang="en-US" altLang="ja-JP" sz="4000" b="1" dirty="0">
              <a:solidFill>
                <a:prstClr val="black"/>
              </a:solidFill>
            </a:endParaRPr>
          </a:p>
        </p:txBody>
      </p:sp>
      <p:sp>
        <p:nvSpPr>
          <p:cNvPr id="9" name="テキスト ボックス 8"/>
          <p:cNvSpPr txBox="1"/>
          <p:nvPr/>
        </p:nvSpPr>
        <p:spPr>
          <a:xfrm>
            <a:off x="6446976" y="6570407"/>
            <a:ext cx="4221027" cy="276999"/>
          </a:xfrm>
          <a:prstGeom prst="rect">
            <a:avLst/>
          </a:prstGeom>
          <a:noFill/>
        </p:spPr>
        <p:txBody>
          <a:bodyPr wrap="none" rtlCol="0">
            <a:spAutoFit/>
          </a:bodyPr>
          <a:lstStyle/>
          <a:p>
            <a:r>
              <a:rPr lang="ja-JP" altLang="en-US" sz="1200" dirty="0">
                <a:solidFill>
                  <a:prstClr val="black"/>
                </a:solidFill>
              </a:rPr>
              <a:t>喫煙、飲酒、薬物乱用防止に関する指導参考資料小学校編 </a:t>
            </a:r>
          </a:p>
        </p:txBody>
      </p:sp>
    </p:spTree>
    <p:extLst>
      <p:ext uri="{BB962C8B-B14F-4D97-AF65-F5344CB8AC3E}">
        <p14:creationId xmlns:p14="http://schemas.microsoft.com/office/powerpoint/2010/main" val="170402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6782DD-F8AE-7556-A0BC-F8BAA006537D}"/>
              </a:ext>
            </a:extLst>
          </p:cNvPr>
          <p:cNvSpPr>
            <a:spLocks noGrp="1" noChangeArrowheads="1"/>
          </p:cNvSpPr>
          <p:nvPr>
            <p:ph type="title"/>
          </p:nvPr>
        </p:nvSpPr>
        <p:spPr>
          <a:xfrm>
            <a:off x="2279650" y="0"/>
            <a:ext cx="7772400" cy="1219200"/>
          </a:xfrm>
        </p:spPr>
        <p:txBody>
          <a:bodyPr/>
          <a:lstStyle/>
          <a:p>
            <a:pPr eaLnBrk="1" hangingPunct="1"/>
            <a:r>
              <a:rPr lang="ja-JP" altLang="en-US" sz="5400" b="1"/>
              <a:t>悪い薬物の例</a:t>
            </a:r>
          </a:p>
        </p:txBody>
      </p:sp>
      <p:sp>
        <p:nvSpPr>
          <p:cNvPr id="75779" name="Rectangle 3">
            <a:extLst>
              <a:ext uri="{FF2B5EF4-FFF2-40B4-BE49-F238E27FC236}">
                <a16:creationId xmlns:a16="http://schemas.microsoft.com/office/drawing/2014/main" id="{F3D23361-994E-EF0C-732C-56D2F99CD060}"/>
              </a:ext>
            </a:extLst>
          </p:cNvPr>
          <p:cNvSpPr>
            <a:spLocks noGrp="1" noChangeArrowheads="1"/>
          </p:cNvSpPr>
          <p:nvPr>
            <p:ph type="body" sz="half" idx="1"/>
          </p:nvPr>
        </p:nvSpPr>
        <p:spPr>
          <a:xfrm>
            <a:off x="1981200" y="1641475"/>
            <a:ext cx="5194300" cy="5100638"/>
          </a:xfrm>
        </p:spPr>
        <p:txBody>
          <a:bodyPr/>
          <a:lstStyle/>
          <a:p>
            <a:pPr eaLnBrk="1" hangingPunct="1"/>
            <a:r>
              <a:rPr lang="ja-JP" altLang="en-US" sz="3600"/>
              <a:t>タバコ（ニコチン）</a:t>
            </a:r>
          </a:p>
          <a:p>
            <a:pPr eaLnBrk="1" hangingPunct="1"/>
            <a:r>
              <a:rPr lang="ja-JP" altLang="en-US" sz="3600"/>
              <a:t>お酒（アルコール）</a:t>
            </a:r>
          </a:p>
          <a:p>
            <a:pPr eaLnBrk="1" hangingPunct="1"/>
            <a:r>
              <a:rPr lang="ja-JP" altLang="en-US" sz="3600"/>
              <a:t>シンナー等の有機溶剤</a:t>
            </a:r>
          </a:p>
          <a:p>
            <a:pPr eaLnBrk="1" hangingPunct="1"/>
            <a:r>
              <a:rPr lang="ja-JP" altLang="en-US" sz="3600"/>
              <a:t>覚せい剤</a:t>
            </a:r>
          </a:p>
          <a:p>
            <a:pPr eaLnBrk="1" hangingPunct="1"/>
            <a:r>
              <a:rPr lang="ja-JP" altLang="en-US" sz="3600"/>
              <a:t>大麻</a:t>
            </a:r>
            <a:endParaRPr lang="en-US" altLang="ja-JP" sz="3600"/>
          </a:p>
          <a:p>
            <a:pPr eaLnBrk="1" hangingPunct="1"/>
            <a:r>
              <a:rPr lang="ja-JP" altLang="en-US" sz="3600"/>
              <a:t>危険ドラック</a:t>
            </a:r>
          </a:p>
          <a:p>
            <a:pPr eaLnBrk="1" hangingPunct="1"/>
            <a:r>
              <a:rPr lang="ja-JP" altLang="en-US" sz="3600"/>
              <a:t>その他</a:t>
            </a:r>
          </a:p>
          <a:p>
            <a:pPr eaLnBrk="1" hangingPunct="1">
              <a:buFont typeface="Wingdings" panose="05000000000000000000" pitchFamily="2" charset="2"/>
              <a:buNone/>
            </a:pPr>
            <a:endParaRPr lang="ja-JP" altLang="en-US" sz="3600"/>
          </a:p>
        </p:txBody>
      </p:sp>
      <p:graphicFrame>
        <p:nvGraphicFramePr>
          <p:cNvPr id="18436" name="Object 5">
            <a:extLst>
              <a:ext uri="{FF2B5EF4-FFF2-40B4-BE49-F238E27FC236}">
                <a16:creationId xmlns:a16="http://schemas.microsoft.com/office/drawing/2014/main" id="{02ACBA63-A56A-7EC7-8EA6-02BEFB5572E8}"/>
              </a:ext>
            </a:extLst>
          </p:cNvPr>
          <p:cNvGraphicFramePr>
            <a:graphicFrameLocks noChangeAspect="1"/>
          </p:cNvGraphicFramePr>
          <p:nvPr/>
        </p:nvGraphicFramePr>
        <p:xfrm>
          <a:off x="7620000" y="5181600"/>
          <a:ext cx="1981200" cy="1504950"/>
        </p:xfrm>
        <a:graphic>
          <a:graphicData uri="http://schemas.openxmlformats.org/presentationml/2006/ole">
            <mc:AlternateContent xmlns:mc="http://schemas.openxmlformats.org/markup-compatibility/2006">
              <mc:Choice xmlns:v="urn:schemas-microsoft-com:vml" Requires="v">
                <p:oleObj name="Photo Editor 写真" r:id="rId3" imgW="2495238" imgH="1895238" progId="MSPhotoEd.3">
                  <p:embed/>
                </p:oleObj>
              </mc:Choice>
              <mc:Fallback>
                <p:oleObj name="Photo Editor 写真" r:id="rId3" imgW="2495238" imgH="1895238" progId="MSPhotoEd.3">
                  <p:embed/>
                  <p:pic>
                    <p:nvPicPr>
                      <p:cNvPr id="18436" name="Object 5">
                        <a:extLst>
                          <a:ext uri="{FF2B5EF4-FFF2-40B4-BE49-F238E27FC236}">
                            <a16:creationId xmlns:a16="http://schemas.microsoft.com/office/drawing/2014/main" id="{02ACBA63-A56A-7EC7-8EA6-02BEFB557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181600"/>
                        <a:ext cx="1981200" cy="1504950"/>
                      </a:xfrm>
                      <a:prstGeom prst="rect">
                        <a:avLst/>
                      </a:prstGeom>
                      <a:noFill/>
                      <a:ln w="12700" cap="sq">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37" name="Picture 8" descr="酒">
            <a:extLst>
              <a:ext uri="{FF2B5EF4-FFF2-40B4-BE49-F238E27FC236}">
                <a16:creationId xmlns:a16="http://schemas.microsoft.com/office/drawing/2014/main" id="{C5EF2F14-2321-BDE3-0D51-ED1E9CA1C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125" y="1447800"/>
            <a:ext cx="757238"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10" descr="シンナー容器">
            <a:extLst>
              <a:ext uri="{FF2B5EF4-FFF2-40B4-BE49-F238E27FC236}">
                <a16:creationId xmlns:a16="http://schemas.microsoft.com/office/drawing/2014/main" id="{D5966674-789A-7ACF-1DA1-DE03FA638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188" y="2676525"/>
            <a:ext cx="1371600" cy="10287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11" descr="ms1soft_l">
            <a:extLst>
              <a:ext uri="{FF2B5EF4-FFF2-40B4-BE49-F238E27FC236}">
                <a16:creationId xmlns:a16="http://schemas.microsoft.com/office/drawing/2014/main" id="{F22701F1-5271-1983-E345-1F8ECE84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2125" y="2089150"/>
            <a:ext cx="852488" cy="1295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12" descr="覚せい剤">
            <a:extLst>
              <a:ext uri="{FF2B5EF4-FFF2-40B4-BE49-F238E27FC236}">
                <a16:creationId xmlns:a16="http://schemas.microsoft.com/office/drawing/2014/main" id="{756E629B-EF17-3FC4-8374-BE6B421A8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3810000"/>
            <a:ext cx="1981200" cy="1335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D464045F-3FBB-6B0B-5F98-6D084923D700}"/>
              </a:ext>
            </a:extLst>
          </p:cNvPr>
          <p:cNvSpPr/>
          <p:nvPr/>
        </p:nvSpPr>
        <p:spPr>
          <a:xfrm>
            <a:off x="1872474" y="1461124"/>
            <a:ext cx="5146867" cy="1994892"/>
          </a:xfrm>
          <a:prstGeom prst="rect">
            <a:avLst/>
          </a:prstGeom>
          <a:noFill/>
          <a:ln w="28575">
            <a:solidFill>
              <a:schemeClr val="accent6">
                <a:lumMod val="75000"/>
              </a:schemeClr>
            </a:solidFill>
          </a:ln>
          <a:effectLst>
            <a:glow rad="63500">
              <a:schemeClr val="accent5">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ja-JP" altLang="en-US"/>
          </a:p>
        </p:txBody>
      </p:sp>
      <p:sp>
        <p:nvSpPr>
          <p:cNvPr id="3" name="正方形/長方形 2">
            <a:extLst>
              <a:ext uri="{FF2B5EF4-FFF2-40B4-BE49-F238E27FC236}">
                <a16:creationId xmlns:a16="http://schemas.microsoft.com/office/drawing/2014/main" id="{D7BEE73C-BFD3-4133-8972-136F2D395AF1}"/>
              </a:ext>
            </a:extLst>
          </p:cNvPr>
          <p:cNvSpPr/>
          <p:nvPr/>
        </p:nvSpPr>
        <p:spPr>
          <a:xfrm>
            <a:off x="1981200" y="2857501"/>
            <a:ext cx="4964545" cy="3240087"/>
          </a:xfrm>
          <a:prstGeom prst="rect">
            <a:avLst/>
          </a:prstGeom>
          <a:noFill/>
          <a:ln w="28575">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75779">
                                            <p:txEl>
                                              <p:pRg st="1" end="1"/>
                                            </p:txEl>
                                          </p:spTgt>
                                        </p:tgtEl>
                                        <p:attrNameLst>
                                          <p:attrName>style.visibility</p:attrName>
                                        </p:attrNameLst>
                                      </p:cBhvr>
                                      <p:to>
                                        <p:strVal val="visible"/>
                                      </p:to>
                                    </p:set>
                                    <p:anim calcmode="lin" valueType="num">
                                      <p:cBhvr additive="base">
                                        <p:cTn id="12"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75779">
                                            <p:txEl>
                                              <p:pRg st="2" end="2"/>
                                            </p:txEl>
                                          </p:spTgt>
                                        </p:tgtEl>
                                        <p:attrNameLst>
                                          <p:attrName>style.visibility</p:attrName>
                                        </p:attrNameLst>
                                      </p:cBhvr>
                                      <p:to>
                                        <p:strVal val="visible"/>
                                      </p:to>
                                    </p:set>
                                    <p:anim calcmode="lin" valueType="num">
                                      <p:cBhvr additive="base">
                                        <p:cTn id="17"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75779">
                                            <p:txEl>
                                              <p:pRg st="3" end="3"/>
                                            </p:txEl>
                                          </p:spTgt>
                                        </p:tgtEl>
                                        <p:attrNameLst>
                                          <p:attrName>style.visibility</p:attrName>
                                        </p:attrNameLst>
                                      </p:cBhvr>
                                      <p:to>
                                        <p:strVal val="visible"/>
                                      </p:to>
                                    </p:set>
                                    <p:anim calcmode="lin" valueType="num">
                                      <p:cBhvr additive="base">
                                        <p:cTn id="22"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75779">
                                            <p:txEl>
                                              <p:pRg st="4" end="4"/>
                                            </p:txEl>
                                          </p:spTgt>
                                        </p:tgtEl>
                                        <p:attrNameLst>
                                          <p:attrName>style.visibility</p:attrName>
                                        </p:attrNameLst>
                                      </p:cBhvr>
                                      <p:to>
                                        <p:strVal val="visible"/>
                                      </p:to>
                                    </p:set>
                                    <p:anim calcmode="lin" valueType="num">
                                      <p:cBhvr additive="base">
                                        <p:cTn id="27"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8" fill="hold" grpId="0" nodeType="afterEffect">
                                  <p:stCondLst>
                                    <p:cond delay="2000"/>
                                  </p:stCondLst>
                                  <p:childTnLst>
                                    <p:set>
                                      <p:cBhvr>
                                        <p:cTn id="31" dur="1" fill="hold">
                                          <p:stCondLst>
                                            <p:cond delay="0"/>
                                          </p:stCondLst>
                                        </p:cTn>
                                        <p:tgtEl>
                                          <p:spTgt spid="75779">
                                            <p:txEl>
                                              <p:pRg st="5" end="5"/>
                                            </p:txEl>
                                          </p:spTgt>
                                        </p:tgtEl>
                                        <p:attrNameLst>
                                          <p:attrName>style.visibility</p:attrName>
                                        </p:attrNameLst>
                                      </p:cBhvr>
                                      <p:to>
                                        <p:strVal val="visible"/>
                                      </p:to>
                                    </p:set>
                                    <p:anim calcmode="lin" valueType="num">
                                      <p:cBhvr additive="base">
                                        <p:cTn id="32"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5779">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0000"/>
                            </p:stCondLst>
                            <p:childTnLst>
                              <p:par>
                                <p:cTn id="35" presetID="2" presetClass="entr" presetSubtype="8" fill="hold" grpId="0" nodeType="afterEffect">
                                  <p:stCondLst>
                                    <p:cond delay="1000"/>
                                  </p:stCondLst>
                                  <p:childTnLst>
                                    <p:set>
                                      <p:cBhvr>
                                        <p:cTn id="36" dur="1" fill="hold">
                                          <p:stCondLst>
                                            <p:cond delay="0"/>
                                          </p:stCondLst>
                                        </p:cTn>
                                        <p:tgtEl>
                                          <p:spTgt spid="75779">
                                            <p:txEl>
                                              <p:pRg st="6" end="6"/>
                                            </p:txEl>
                                          </p:spTgt>
                                        </p:tgtEl>
                                        <p:attrNameLst>
                                          <p:attrName>style.visibility</p:attrName>
                                        </p:attrNameLst>
                                      </p:cBhvr>
                                      <p:to>
                                        <p:strVal val="visible"/>
                                      </p:to>
                                    </p:set>
                                    <p:anim calcmode="lin" valueType="num">
                                      <p:cBhvr additive="base">
                                        <p:cTn id="37" dur="500" fill="hold"/>
                                        <p:tgtEl>
                                          <p:spTgt spid="7577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7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100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5" descr="クリックすると新しいウィンドウで開きます"/>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35" t="16141" r="32569" b="23440"/>
          <a:stretch/>
        </p:blipFill>
        <p:spPr bwMode="auto">
          <a:xfrm rot="16200000">
            <a:off x="4818947" y="1477756"/>
            <a:ext cx="599204" cy="480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http://msp.c.yimg.jp/yjimage?q=H3kBsJcXyLEu0z_sZWRs4YaCXeYh_1ZaclqFq_R7cBSumUwtpsfRGAZOvSuvi7Eb.cqJplPcFM_hlp1L7mnTLzp_65diSxB0DMNh_lEaJRVr2quWFtcLmdIaKHQifMLj&amp;sig=12rv3q372&amp;x=170&amp;y=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51893">
            <a:off x="4269767" y="1938607"/>
            <a:ext cx="711226" cy="71122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Users\MAHO\Downloads\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575" y="2558506"/>
            <a:ext cx="2808313"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C:\Users\MAHO\Downloads\0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5954" y="2856254"/>
            <a:ext cx="2542293" cy="3072858"/>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http://msp.c.yimg.jp/yjimage?q=H3kBsJcXyLEu0z_sZWRs4YaCXeYh_1ZaclqFq_R7cBSumUwtpsfRGAZOvSuvi7Eb.cqJplPcFM_hlp1L7mnTLzp_65diSxB0DMNh_lEaJRVr2quWFtcLmdIaKHQifMLj&amp;sig=12rv3q372&amp;x=170&amp;y=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551" y="1124744"/>
            <a:ext cx="711226" cy="711226"/>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クリックすると新しいウィンドウで開きます"/>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35" t="16141" r="32569" b="23440"/>
          <a:stretch/>
        </p:blipFill>
        <p:spPr bwMode="auto">
          <a:xfrm rot="20062094">
            <a:off x="3506173" y="2123618"/>
            <a:ext cx="599204" cy="480607"/>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4"/>
          <p:cNvSpPr/>
          <p:nvPr/>
        </p:nvSpPr>
        <p:spPr>
          <a:xfrm>
            <a:off x="1775520" y="188642"/>
            <a:ext cx="8779834" cy="64807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sz="1400" b="1" dirty="0">
              <a:solidFill>
                <a:prstClr val="black"/>
              </a:solidFill>
              <a:latin typeface="メイリオ"/>
            </a:endParaRPr>
          </a:p>
          <a:p>
            <a:pPr algn="ctr"/>
            <a:r>
              <a:rPr lang="ja-JP" altLang="en-US" sz="3200" b="1" dirty="0">
                <a:solidFill>
                  <a:prstClr val="black"/>
                </a:solidFill>
                <a:latin typeface="メイリオ"/>
              </a:rPr>
              <a:t>乱用は精神状態に強く影響します</a:t>
            </a:r>
          </a:p>
        </p:txBody>
      </p:sp>
      <p:sp>
        <p:nvSpPr>
          <p:cNvPr id="37" name="円形吹き出し 36"/>
          <p:cNvSpPr/>
          <p:nvPr/>
        </p:nvSpPr>
        <p:spPr>
          <a:xfrm>
            <a:off x="1712767" y="2755050"/>
            <a:ext cx="1853802" cy="1366335"/>
          </a:xfrm>
          <a:prstGeom prst="wedgeEllipseCallout">
            <a:avLst>
              <a:gd name="adj1" fmla="val 37350"/>
              <a:gd name="adj2" fmla="val 617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black"/>
              </a:solidFill>
            </a:endParaRPr>
          </a:p>
        </p:txBody>
      </p:sp>
      <p:sp>
        <p:nvSpPr>
          <p:cNvPr id="38" name="テキスト ボックス 37"/>
          <p:cNvSpPr txBox="1"/>
          <p:nvPr/>
        </p:nvSpPr>
        <p:spPr>
          <a:xfrm>
            <a:off x="1906134" y="2930385"/>
            <a:ext cx="1467068" cy="1015663"/>
          </a:xfrm>
          <a:prstGeom prst="rect">
            <a:avLst/>
          </a:prstGeom>
          <a:noFill/>
        </p:spPr>
        <p:txBody>
          <a:bodyPr wrap="none" rtlCol="0">
            <a:spAutoFit/>
          </a:bodyPr>
          <a:lstStyle/>
          <a:p>
            <a:pPr algn="ctr"/>
            <a:r>
              <a:rPr lang="ja-JP" altLang="en-US" sz="2000" b="1" dirty="0">
                <a:solidFill>
                  <a:prstClr val="black"/>
                </a:solidFill>
              </a:rPr>
              <a:t>あいつが</a:t>
            </a:r>
            <a:endParaRPr lang="en-US" altLang="ja-JP" sz="2000" b="1" dirty="0">
              <a:solidFill>
                <a:prstClr val="black"/>
              </a:solidFill>
            </a:endParaRPr>
          </a:p>
          <a:p>
            <a:pPr algn="ctr"/>
            <a:r>
              <a:rPr lang="ja-JP" altLang="en-US" sz="2000" b="1" dirty="0">
                <a:solidFill>
                  <a:prstClr val="black"/>
                </a:solidFill>
              </a:rPr>
              <a:t>オレを</a:t>
            </a:r>
            <a:endParaRPr lang="en-US" altLang="ja-JP" sz="2000" b="1" dirty="0">
              <a:solidFill>
                <a:prstClr val="black"/>
              </a:solidFill>
            </a:endParaRPr>
          </a:p>
          <a:p>
            <a:pPr algn="ctr"/>
            <a:r>
              <a:rPr lang="ja-JP" altLang="en-US" sz="2000" b="1" dirty="0">
                <a:solidFill>
                  <a:prstClr val="black"/>
                </a:solidFill>
              </a:rPr>
              <a:t>ねらってる</a:t>
            </a:r>
          </a:p>
        </p:txBody>
      </p:sp>
      <p:sp>
        <p:nvSpPr>
          <p:cNvPr id="39" name="円形吹き出し 38"/>
          <p:cNvSpPr/>
          <p:nvPr/>
        </p:nvSpPr>
        <p:spPr>
          <a:xfrm>
            <a:off x="1714005" y="1300876"/>
            <a:ext cx="2219806" cy="993344"/>
          </a:xfrm>
          <a:prstGeom prst="wedgeEllipseCallout">
            <a:avLst>
              <a:gd name="adj1" fmla="val 21987"/>
              <a:gd name="adj2" fmla="val 81308"/>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2800" b="1">
              <a:solidFill>
                <a:prstClr val="black"/>
              </a:solidFill>
            </a:endParaRPr>
          </a:p>
        </p:txBody>
      </p:sp>
      <p:sp>
        <p:nvSpPr>
          <p:cNvPr id="40" name="テキスト ボックス 39"/>
          <p:cNvSpPr txBox="1"/>
          <p:nvPr/>
        </p:nvSpPr>
        <p:spPr>
          <a:xfrm>
            <a:off x="2103364" y="1433811"/>
            <a:ext cx="1467068" cy="707886"/>
          </a:xfrm>
          <a:prstGeom prst="rect">
            <a:avLst/>
          </a:prstGeom>
          <a:noFill/>
        </p:spPr>
        <p:txBody>
          <a:bodyPr wrap="none" rtlCol="0">
            <a:spAutoFit/>
          </a:bodyPr>
          <a:lstStyle/>
          <a:p>
            <a:pPr algn="ctr"/>
            <a:r>
              <a:rPr lang="ja-JP" altLang="en-US" sz="2000" b="1" dirty="0">
                <a:solidFill>
                  <a:prstClr val="black"/>
                </a:solidFill>
              </a:rPr>
              <a:t>この部屋は</a:t>
            </a:r>
            <a:endParaRPr lang="en-US" altLang="ja-JP" sz="2000" b="1" dirty="0">
              <a:solidFill>
                <a:prstClr val="black"/>
              </a:solidFill>
            </a:endParaRPr>
          </a:p>
          <a:p>
            <a:pPr algn="ctr"/>
            <a:r>
              <a:rPr lang="ja-JP" altLang="en-US" sz="2000" b="1" dirty="0">
                <a:solidFill>
                  <a:prstClr val="black"/>
                </a:solidFill>
              </a:rPr>
              <a:t>虫だらけ！</a:t>
            </a:r>
          </a:p>
        </p:txBody>
      </p:sp>
      <p:sp>
        <p:nvSpPr>
          <p:cNvPr id="41" name="円形吹き出し 40"/>
          <p:cNvSpPr/>
          <p:nvPr/>
        </p:nvSpPr>
        <p:spPr>
          <a:xfrm>
            <a:off x="5334200" y="1588909"/>
            <a:ext cx="2437527" cy="948573"/>
          </a:xfrm>
          <a:prstGeom prst="wedgeEllipseCallout">
            <a:avLst>
              <a:gd name="adj1" fmla="val -48551"/>
              <a:gd name="adj2" fmla="val 5989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2800" b="1">
              <a:solidFill>
                <a:prstClr val="black"/>
              </a:solidFill>
            </a:endParaRPr>
          </a:p>
        </p:txBody>
      </p:sp>
      <p:sp>
        <p:nvSpPr>
          <p:cNvPr id="42" name="テキスト ボックス 41"/>
          <p:cNvSpPr txBox="1"/>
          <p:nvPr/>
        </p:nvSpPr>
        <p:spPr>
          <a:xfrm>
            <a:off x="5284303" y="1744950"/>
            <a:ext cx="2537319" cy="707886"/>
          </a:xfrm>
          <a:prstGeom prst="rect">
            <a:avLst/>
          </a:prstGeom>
          <a:noFill/>
        </p:spPr>
        <p:txBody>
          <a:bodyPr wrap="square" rtlCol="0">
            <a:spAutoFit/>
          </a:bodyPr>
          <a:lstStyle/>
          <a:p>
            <a:pPr algn="ctr"/>
            <a:r>
              <a:rPr lang="ja-JP" altLang="en-US" sz="2000" b="1" dirty="0">
                <a:solidFill>
                  <a:prstClr val="black"/>
                </a:solidFill>
              </a:rPr>
              <a:t>かべから命令が</a:t>
            </a:r>
            <a:endParaRPr lang="en-US" altLang="ja-JP" sz="2000" b="1" dirty="0">
              <a:solidFill>
                <a:prstClr val="black"/>
              </a:solidFill>
            </a:endParaRPr>
          </a:p>
          <a:p>
            <a:pPr algn="ctr"/>
            <a:r>
              <a:rPr lang="ja-JP" altLang="en-US" sz="2000" b="1" dirty="0">
                <a:solidFill>
                  <a:prstClr val="black"/>
                </a:solidFill>
              </a:rPr>
              <a:t>聞こえる！</a:t>
            </a:r>
          </a:p>
        </p:txBody>
      </p:sp>
      <p:sp>
        <p:nvSpPr>
          <p:cNvPr id="51" name="円形吹き出し 50"/>
          <p:cNvSpPr/>
          <p:nvPr/>
        </p:nvSpPr>
        <p:spPr>
          <a:xfrm>
            <a:off x="8534573" y="3200600"/>
            <a:ext cx="2092788" cy="851125"/>
          </a:xfrm>
          <a:prstGeom prst="wedgeEllipseCallout">
            <a:avLst>
              <a:gd name="adj1" fmla="val -45913"/>
              <a:gd name="adj2" fmla="val 70676"/>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a:solidFill>
                <a:prstClr val="black"/>
              </a:solidFill>
            </a:endParaRPr>
          </a:p>
        </p:txBody>
      </p:sp>
      <p:sp>
        <p:nvSpPr>
          <p:cNvPr id="52" name="テキスト ボックス 51"/>
          <p:cNvSpPr txBox="1"/>
          <p:nvPr/>
        </p:nvSpPr>
        <p:spPr>
          <a:xfrm>
            <a:off x="8654062" y="3343836"/>
            <a:ext cx="1723549" cy="707886"/>
          </a:xfrm>
          <a:prstGeom prst="rect">
            <a:avLst/>
          </a:prstGeom>
          <a:noFill/>
        </p:spPr>
        <p:txBody>
          <a:bodyPr wrap="none" rtlCol="0">
            <a:spAutoFit/>
          </a:bodyPr>
          <a:lstStyle/>
          <a:p>
            <a:pPr algn="ctr"/>
            <a:r>
              <a:rPr lang="ja-JP" altLang="en-US" sz="2000" b="1" dirty="0">
                <a:solidFill>
                  <a:prstClr val="black"/>
                </a:solidFill>
              </a:rPr>
              <a:t>世の中みんな</a:t>
            </a:r>
            <a:endParaRPr lang="en-US" altLang="ja-JP" sz="2000" b="1" dirty="0">
              <a:solidFill>
                <a:prstClr val="black"/>
              </a:solidFill>
            </a:endParaRPr>
          </a:p>
          <a:p>
            <a:pPr algn="ctr"/>
            <a:r>
              <a:rPr lang="ja-JP" altLang="en-US" sz="2000" b="1" dirty="0">
                <a:solidFill>
                  <a:prstClr val="black"/>
                </a:solidFill>
              </a:rPr>
              <a:t>くだらない</a:t>
            </a:r>
          </a:p>
        </p:txBody>
      </p:sp>
      <p:sp>
        <p:nvSpPr>
          <p:cNvPr id="53" name="円形吹き出し 52"/>
          <p:cNvSpPr/>
          <p:nvPr/>
        </p:nvSpPr>
        <p:spPr>
          <a:xfrm>
            <a:off x="8498860" y="4392686"/>
            <a:ext cx="1827027" cy="939131"/>
          </a:xfrm>
          <a:prstGeom prst="wedgeEllipseCallout">
            <a:avLst>
              <a:gd name="adj1" fmla="val -67066"/>
              <a:gd name="adj2" fmla="val 20069"/>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a:solidFill>
                <a:prstClr val="black"/>
              </a:solidFill>
            </a:endParaRPr>
          </a:p>
        </p:txBody>
      </p:sp>
      <p:sp>
        <p:nvSpPr>
          <p:cNvPr id="54" name="テキスト ボックス 53"/>
          <p:cNvSpPr txBox="1"/>
          <p:nvPr/>
        </p:nvSpPr>
        <p:spPr>
          <a:xfrm>
            <a:off x="8733388" y="4553430"/>
            <a:ext cx="1467068" cy="707886"/>
          </a:xfrm>
          <a:prstGeom prst="rect">
            <a:avLst/>
          </a:prstGeom>
          <a:noFill/>
        </p:spPr>
        <p:txBody>
          <a:bodyPr wrap="none" rtlCol="0">
            <a:spAutoFit/>
          </a:bodyPr>
          <a:lstStyle/>
          <a:p>
            <a:pPr algn="ctr"/>
            <a:r>
              <a:rPr lang="ja-JP" altLang="en-US" sz="2000" b="1" dirty="0">
                <a:solidFill>
                  <a:prstClr val="black"/>
                </a:solidFill>
              </a:rPr>
              <a:t>私、飛べる</a:t>
            </a:r>
            <a:endParaRPr lang="en-US" altLang="ja-JP" sz="2000" b="1" dirty="0">
              <a:solidFill>
                <a:prstClr val="black"/>
              </a:solidFill>
            </a:endParaRPr>
          </a:p>
          <a:p>
            <a:pPr algn="ctr"/>
            <a:r>
              <a:rPr lang="ja-JP" altLang="en-US" sz="2000" b="1" dirty="0">
                <a:solidFill>
                  <a:prstClr val="black"/>
                </a:solidFill>
              </a:rPr>
              <a:t>気がする</a:t>
            </a:r>
            <a:r>
              <a:rPr lang="en-US" altLang="ja-JP" sz="2000" b="1" dirty="0">
                <a:solidFill>
                  <a:prstClr val="black"/>
                </a:solidFill>
              </a:rPr>
              <a:t>…</a:t>
            </a:r>
            <a:endParaRPr lang="ja-JP" altLang="en-US" sz="2000" b="1" dirty="0">
              <a:solidFill>
                <a:prstClr val="black"/>
              </a:solidFill>
            </a:endParaRPr>
          </a:p>
        </p:txBody>
      </p:sp>
      <p:sp>
        <p:nvSpPr>
          <p:cNvPr id="56" name="円形吹き出し 55"/>
          <p:cNvSpPr/>
          <p:nvPr/>
        </p:nvSpPr>
        <p:spPr>
          <a:xfrm>
            <a:off x="7791896" y="1787755"/>
            <a:ext cx="2533988" cy="1297610"/>
          </a:xfrm>
          <a:prstGeom prst="wedgeEllipseCallout">
            <a:avLst>
              <a:gd name="adj1" fmla="val -35947"/>
              <a:gd name="adj2" fmla="val 55362"/>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sz="2400" b="1">
              <a:solidFill>
                <a:prstClr val="black"/>
              </a:solidFill>
            </a:endParaRPr>
          </a:p>
        </p:txBody>
      </p:sp>
      <p:sp>
        <p:nvSpPr>
          <p:cNvPr id="57" name="テキスト ボックス 56"/>
          <p:cNvSpPr txBox="1"/>
          <p:nvPr/>
        </p:nvSpPr>
        <p:spPr>
          <a:xfrm>
            <a:off x="8197118" y="2001089"/>
            <a:ext cx="1723549" cy="1015663"/>
          </a:xfrm>
          <a:prstGeom prst="rect">
            <a:avLst/>
          </a:prstGeom>
          <a:noFill/>
        </p:spPr>
        <p:txBody>
          <a:bodyPr wrap="none" rtlCol="0">
            <a:spAutoFit/>
          </a:bodyPr>
          <a:lstStyle/>
          <a:p>
            <a:pPr algn="ctr"/>
            <a:r>
              <a:rPr lang="ja-JP" altLang="en-US" sz="2000" b="1" dirty="0">
                <a:solidFill>
                  <a:prstClr val="black"/>
                </a:solidFill>
              </a:rPr>
              <a:t>何もする気が</a:t>
            </a:r>
            <a:endParaRPr lang="en-US" altLang="ja-JP" sz="2000" b="1" dirty="0">
              <a:solidFill>
                <a:prstClr val="black"/>
              </a:solidFill>
            </a:endParaRPr>
          </a:p>
          <a:p>
            <a:pPr algn="ctr"/>
            <a:r>
              <a:rPr lang="ja-JP" altLang="en-US" sz="2000" b="1" dirty="0">
                <a:solidFill>
                  <a:prstClr val="black"/>
                </a:solidFill>
              </a:rPr>
              <a:t>起きないし、</a:t>
            </a:r>
            <a:endParaRPr lang="en-US" altLang="ja-JP" sz="2000" b="1" dirty="0">
              <a:solidFill>
                <a:prstClr val="black"/>
              </a:solidFill>
            </a:endParaRPr>
          </a:p>
          <a:p>
            <a:pPr algn="ctr"/>
            <a:r>
              <a:rPr lang="ja-JP" altLang="en-US" sz="2000" b="1" dirty="0">
                <a:solidFill>
                  <a:prstClr val="black"/>
                </a:solidFill>
              </a:rPr>
              <a:t>体がだるい</a:t>
            </a:r>
          </a:p>
        </p:txBody>
      </p:sp>
      <p:sp>
        <p:nvSpPr>
          <p:cNvPr id="2" name="フローチャート : 代替処理 1"/>
          <p:cNvSpPr/>
          <p:nvPr/>
        </p:nvSpPr>
        <p:spPr>
          <a:xfrm>
            <a:off x="1906134" y="5805264"/>
            <a:ext cx="8419750" cy="870494"/>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3600" b="1" dirty="0">
                <a:solidFill>
                  <a:prstClr val="black"/>
                </a:solidFill>
                <a:latin typeface="HGP明朝E"/>
                <a:ea typeface="HGP明朝E"/>
              </a:rPr>
              <a:t>幻覚・被害妄想、無気力、判断力の低下</a:t>
            </a:r>
            <a:endParaRPr lang="ja-JP" altLang="en-US" sz="3600" dirty="0">
              <a:solidFill>
                <a:prstClr val="black"/>
              </a:solidFill>
              <a:latin typeface="HGP明朝E"/>
              <a:ea typeface="HGP明朝E"/>
            </a:endParaRPr>
          </a:p>
        </p:txBody>
      </p:sp>
      <p:sp>
        <p:nvSpPr>
          <p:cNvPr id="23" name="テキスト ボックス 22"/>
          <p:cNvSpPr txBox="1"/>
          <p:nvPr/>
        </p:nvSpPr>
        <p:spPr>
          <a:xfrm>
            <a:off x="4376643" y="5814131"/>
            <a:ext cx="466794" cy="261610"/>
          </a:xfrm>
          <a:prstGeom prst="rect">
            <a:avLst/>
          </a:prstGeom>
          <a:noFill/>
        </p:spPr>
        <p:txBody>
          <a:bodyPr wrap="none" rtlCol="0">
            <a:spAutoFit/>
          </a:bodyPr>
          <a:lstStyle/>
          <a:p>
            <a:r>
              <a:rPr lang="ja-JP" altLang="en-US" sz="1100" b="1" dirty="0">
                <a:solidFill>
                  <a:prstClr val="black"/>
                </a:solidFill>
              </a:rPr>
              <a:t>もう</a:t>
            </a:r>
            <a:endParaRPr lang="en-US" altLang="ja-JP" sz="1100" b="1" dirty="0">
              <a:solidFill>
                <a:prstClr val="black"/>
              </a:solidFill>
            </a:endParaRPr>
          </a:p>
        </p:txBody>
      </p:sp>
    </p:spTree>
    <p:extLst>
      <p:ext uri="{BB962C8B-B14F-4D97-AF65-F5344CB8AC3E}">
        <p14:creationId xmlns:p14="http://schemas.microsoft.com/office/powerpoint/2010/main" val="33903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13325"/>
                                        </p:tgtEl>
                                        <p:attrNameLst>
                                          <p:attrName>style.visibility</p:attrName>
                                        </p:attrNameLst>
                                      </p:cBhvr>
                                      <p:to>
                                        <p:strVal val="visible"/>
                                      </p:to>
                                    </p:set>
                                    <p:animEffect transition="in" filter="fade">
                                      <p:cBhvr>
                                        <p:cTn id="25" dur="500"/>
                                        <p:tgtEl>
                                          <p:spTgt spid="13325"/>
                                        </p:tgtEl>
                                      </p:cBhvr>
                                    </p:animEffect>
                                  </p:childTnLst>
                                </p:cTn>
                              </p:par>
                              <p:par>
                                <p:cTn id="26" presetID="10"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3327"/>
                                        </p:tgtEl>
                                        <p:attrNameLst>
                                          <p:attrName>style.visibility</p:attrName>
                                        </p:attrNameLst>
                                      </p:cBhvr>
                                      <p:to>
                                        <p:strVal val="visible"/>
                                      </p:to>
                                    </p:set>
                                    <p:animEffect transition="in" filter="fade">
                                      <p:cBhvr>
                                        <p:cTn id="34" dur="500"/>
                                        <p:tgtEl>
                                          <p:spTgt spid="133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p:bldP spid="41" grpId="0" animBg="1"/>
      <p:bldP spid="42" grpId="0"/>
      <p:bldP spid="51" grpId="0" animBg="1"/>
      <p:bldP spid="52" grpId="0"/>
      <p:bldP spid="53" grpId="0" animBg="1"/>
      <p:bldP spid="54" grpId="0"/>
      <p:bldP spid="56" grpId="0" animBg="1"/>
      <p:bldP spid="57" grpId="0"/>
      <p:bldP spid="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HO\Downloads\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139" y="1464078"/>
            <a:ext cx="3978523" cy="328409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991544" y="332659"/>
            <a:ext cx="8084264" cy="1066959"/>
          </a:xfrm>
          <a:prstGeom prst="rect">
            <a:avLst/>
          </a:prstGeom>
        </p:spPr>
        <p:style>
          <a:lnRef idx="1">
            <a:schemeClr val="accent2"/>
          </a:lnRef>
          <a:fillRef idx="2">
            <a:schemeClr val="accent2"/>
          </a:fillRef>
          <a:effectRef idx="1">
            <a:schemeClr val="accent2"/>
          </a:effectRef>
          <a:fontRef idx="minor">
            <a:schemeClr val="dk1"/>
          </a:fontRef>
        </p:style>
        <p:txBody>
          <a:bodyPr wrap="none" rtlCol="0" anchor="ctr">
            <a:spAutoFit/>
          </a:bodyPr>
          <a:lstStyle/>
          <a:p>
            <a:pPr>
              <a:lnSpc>
                <a:spcPts val="3800"/>
              </a:lnSpc>
            </a:pPr>
            <a:r>
              <a:rPr lang="ja-JP" altLang="en-US" sz="2800" b="1" dirty="0">
                <a:solidFill>
                  <a:prstClr val="black"/>
                </a:solidFill>
              </a:rPr>
              <a:t>「薬物乱用」は、周囲の人にも迷惑をかけます。</a:t>
            </a:r>
            <a:endParaRPr lang="en-US" altLang="ja-JP" sz="2800" b="1" dirty="0">
              <a:solidFill>
                <a:prstClr val="black"/>
              </a:solidFill>
            </a:endParaRPr>
          </a:p>
          <a:p>
            <a:pPr>
              <a:lnSpc>
                <a:spcPts val="3800"/>
              </a:lnSpc>
            </a:pPr>
            <a:r>
              <a:rPr lang="ja-JP" altLang="en-US" sz="2800" b="1" dirty="0">
                <a:solidFill>
                  <a:prstClr val="black"/>
                </a:solidFill>
              </a:rPr>
              <a:t>　法律でも、厳重に取りしまられています。</a:t>
            </a:r>
          </a:p>
        </p:txBody>
      </p:sp>
      <p:pic>
        <p:nvPicPr>
          <p:cNvPr id="10242" name="Picture 2" descr="C:\Users\MAHO\AppData\Local\Microsoft\Windows\Temporary Internet Files\Content.IE5\SE0QM7PF\MC90023244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1833" y="1572020"/>
            <a:ext cx="2279348" cy="1856983"/>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C:\Users\MAHO\AppData\Local\Microsoft\Windows\Temporary Internet Files\Content.IE5\SE0QM7PF\MC9000567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920" y="3227996"/>
            <a:ext cx="4106208" cy="1481769"/>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C:\Users\MAHO\Documents\薬剤師としての社会貢献事業\薬物乱用防止\FIG\syuki-cmt-2.gif"/>
          <p:cNvPicPr>
            <a:picLocks noChangeAspect="1" noChangeArrowheads="1"/>
          </p:cNvPicPr>
          <p:nvPr/>
        </p:nvPicPr>
        <p:blipFill rotWithShape="1">
          <a:blip r:embed="rId6">
            <a:extLst>
              <a:ext uri="{28A0092B-C50C-407E-A947-70E740481C1C}">
                <a14:useLocalDpi xmlns:a14="http://schemas.microsoft.com/office/drawing/2010/main" val="0"/>
              </a:ext>
            </a:extLst>
          </a:blip>
          <a:srcRect r="15697"/>
          <a:stretch/>
        </p:blipFill>
        <p:spPr bwMode="auto">
          <a:xfrm>
            <a:off x="6033679" y="4969115"/>
            <a:ext cx="1899725" cy="180276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Users\MAHO\Documents\薬剤師としての社会貢献事業\薬物乱用防止\FIG\syuki-cmt-1.gif"/>
          <p:cNvPicPr>
            <a:picLocks noChangeAspect="1" noChangeArrowheads="1"/>
          </p:cNvPicPr>
          <p:nvPr/>
        </p:nvPicPr>
        <p:blipFill rotWithShape="1">
          <a:blip r:embed="rId7">
            <a:extLst>
              <a:ext uri="{28A0092B-C50C-407E-A947-70E740481C1C}">
                <a14:useLocalDpi xmlns:a14="http://schemas.microsoft.com/office/drawing/2010/main" val="0"/>
              </a:ext>
            </a:extLst>
          </a:blip>
          <a:srcRect l="16739"/>
          <a:stretch/>
        </p:blipFill>
        <p:spPr bwMode="auto">
          <a:xfrm flipH="1">
            <a:off x="4218752" y="5050271"/>
            <a:ext cx="1814924" cy="17216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7883220" y="4709762"/>
            <a:ext cx="2671660" cy="1296144"/>
            <a:chOff x="244156" y="4940808"/>
            <a:chExt cx="2671660" cy="1296144"/>
          </a:xfrm>
        </p:grpSpPr>
        <p:sp>
          <p:nvSpPr>
            <p:cNvPr id="13" name="円形吹き出し 12"/>
            <p:cNvSpPr/>
            <p:nvPr/>
          </p:nvSpPr>
          <p:spPr>
            <a:xfrm>
              <a:off x="244156" y="4940808"/>
              <a:ext cx="2659747" cy="1296144"/>
            </a:xfrm>
            <a:prstGeom prst="wedgeEllipseCallout">
              <a:avLst>
                <a:gd name="adj1" fmla="val -55994"/>
                <a:gd name="adj2" fmla="val 24764"/>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sz="2000" b="1" dirty="0">
                <a:solidFill>
                  <a:prstClr val="black"/>
                </a:solidFill>
              </a:endParaRPr>
            </a:p>
          </p:txBody>
        </p:sp>
        <p:sp>
          <p:nvSpPr>
            <p:cNvPr id="14" name="正方形/長方形 13"/>
            <p:cNvSpPr/>
            <p:nvPr/>
          </p:nvSpPr>
          <p:spPr>
            <a:xfrm>
              <a:off x="244156" y="5169966"/>
              <a:ext cx="2671660" cy="923330"/>
            </a:xfrm>
            <a:prstGeom prst="rect">
              <a:avLst/>
            </a:prstGeom>
          </p:spPr>
          <p:txBody>
            <a:bodyPr wrap="square">
              <a:spAutoFit/>
            </a:bodyPr>
            <a:lstStyle/>
            <a:p>
              <a:pPr algn="ctr"/>
              <a:r>
                <a:rPr lang="ja-JP" altLang="en-US" b="1" dirty="0">
                  <a:solidFill>
                    <a:prstClr val="black"/>
                  </a:solidFill>
                </a:rPr>
                <a:t>安心して暮らせる</a:t>
              </a:r>
              <a:endParaRPr lang="en-US" altLang="ja-JP" b="1" dirty="0">
                <a:solidFill>
                  <a:prstClr val="black"/>
                </a:solidFill>
              </a:endParaRPr>
            </a:p>
            <a:p>
              <a:pPr algn="ctr"/>
              <a:r>
                <a:rPr lang="ja-JP" altLang="en-US" b="1" dirty="0">
                  <a:solidFill>
                    <a:prstClr val="black"/>
                  </a:solidFill>
                </a:rPr>
                <a:t>ために、できる</a:t>
              </a:r>
              <a:endParaRPr lang="en-US" altLang="ja-JP" b="1" dirty="0">
                <a:solidFill>
                  <a:prstClr val="black"/>
                </a:solidFill>
              </a:endParaRPr>
            </a:p>
            <a:p>
              <a:pPr algn="ctr"/>
              <a:r>
                <a:rPr lang="ja-JP" altLang="en-US" b="1" dirty="0">
                  <a:solidFill>
                    <a:prstClr val="black"/>
                  </a:solidFill>
                </a:rPr>
                <a:t>ことは何だろう？</a:t>
              </a:r>
            </a:p>
          </p:txBody>
        </p:sp>
      </p:grpSp>
      <p:grpSp>
        <p:nvGrpSpPr>
          <p:cNvPr id="3" name="グループ化 2"/>
          <p:cNvGrpSpPr/>
          <p:nvPr/>
        </p:nvGrpSpPr>
        <p:grpSpPr>
          <a:xfrm>
            <a:off x="1653732" y="4904529"/>
            <a:ext cx="2446222" cy="1129102"/>
            <a:chOff x="6370833" y="4459747"/>
            <a:chExt cx="2446222" cy="1129102"/>
          </a:xfrm>
        </p:grpSpPr>
        <p:sp>
          <p:nvSpPr>
            <p:cNvPr id="12" name="円形吹き出し 11"/>
            <p:cNvSpPr/>
            <p:nvPr/>
          </p:nvSpPr>
          <p:spPr>
            <a:xfrm>
              <a:off x="6370833" y="4459747"/>
              <a:ext cx="2446222" cy="1129102"/>
            </a:xfrm>
            <a:prstGeom prst="wedgeEllipseCallout">
              <a:avLst>
                <a:gd name="adj1" fmla="val 55220"/>
                <a:gd name="adj2" fmla="val 42804"/>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dirty="0">
                <a:solidFill>
                  <a:prstClr val="black"/>
                </a:solidFill>
              </a:endParaRPr>
            </a:p>
          </p:txBody>
        </p:sp>
        <p:sp>
          <p:nvSpPr>
            <p:cNvPr id="16" name="正方形/長方形 15"/>
            <p:cNvSpPr/>
            <p:nvPr/>
          </p:nvSpPr>
          <p:spPr>
            <a:xfrm>
              <a:off x="6432988" y="4670355"/>
              <a:ext cx="2236510" cy="707886"/>
            </a:xfrm>
            <a:prstGeom prst="rect">
              <a:avLst/>
            </a:prstGeom>
          </p:spPr>
          <p:txBody>
            <a:bodyPr wrap="none">
              <a:spAutoFit/>
            </a:bodyPr>
            <a:lstStyle/>
            <a:p>
              <a:pPr algn="ctr"/>
              <a:r>
                <a:rPr lang="ja-JP" altLang="en-US" sz="2000" b="1" dirty="0">
                  <a:solidFill>
                    <a:prstClr val="black"/>
                  </a:solidFill>
                </a:rPr>
                <a:t>身近で事件が</a:t>
              </a:r>
              <a:endParaRPr lang="en-US" altLang="ja-JP" sz="2000" b="1" dirty="0">
                <a:solidFill>
                  <a:prstClr val="black"/>
                </a:solidFill>
              </a:endParaRPr>
            </a:p>
            <a:p>
              <a:pPr algn="ctr"/>
              <a:r>
                <a:rPr lang="ja-JP" altLang="en-US" sz="2000" b="1" dirty="0">
                  <a:solidFill>
                    <a:prstClr val="black"/>
                  </a:solidFill>
                </a:rPr>
                <a:t>起こっているのね</a:t>
              </a:r>
            </a:p>
          </p:txBody>
        </p:sp>
      </p:grpSp>
      <p:pic>
        <p:nvPicPr>
          <p:cNvPr id="10252" name="Picture 12" descr="調理器具1-02-包丁 イラスト"/>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352020" y="1818491"/>
            <a:ext cx="1531200" cy="12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45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キケンな薬物クイ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741" y="137912"/>
            <a:ext cx="4196709" cy="11149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正解は○かな？">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230" y="734888"/>
            <a:ext cx="1753419" cy="13015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正解は○×、どちらかな？"/>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08" y="1277888"/>
            <a:ext cx="2232447" cy="6597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正解は×かな？">
            <a:hlinkClick r:id="rId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4487" y="794520"/>
            <a:ext cx="1673082" cy="1241876"/>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1874638" y="2679306"/>
            <a:ext cx="8793362" cy="461665"/>
          </a:xfrm>
          <a:prstGeom prst="rect">
            <a:avLst/>
          </a:prstGeom>
          <a:solidFill>
            <a:schemeClr val="bg1"/>
          </a:solidFill>
        </p:spPr>
        <p:txBody>
          <a:bodyPr wrap="square">
            <a:spAutoFit/>
          </a:bodyPr>
          <a:lstStyle/>
          <a:p>
            <a:r>
              <a:rPr lang="ja-JP" altLang="en-US" sz="2400" b="1" dirty="0">
                <a:solidFill>
                  <a:prstClr val="black"/>
                </a:solidFill>
              </a:rPr>
              <a:t>麻薬や危険</a:t>
            </a:r>
            <a:r>
              <a:rPr lang="ja-JP" altLang="en-US" sz="2400" b="1">
                <a:solidFill>
                  <a:prstClr val="black"/>
                </a:solidFill>
              </a:rPr>
              <a:t>ドラッグは疲労回復やダイエット</a:t>
            </a:r>
            <a:r>
              <a:rPr lang="ja-JP" altLang="en-US" sz="2400" b="1" dirty="0">
                <a:solidFill>
                  <a:prstClr val="black"/>
                </a:solidFill>
              </a:rPr>
              <a:t>に効果がある</a:t>
            </a:r>
          </a:p>
        </p:txBody>
      </p:sp>
      <p:sp>
        <p:nvSpPr>
          <p:cNvPr id="15" name="正方形/長方形 14"/>
          <p:cNvSpPr/>
          <p:nvPr/>
        </p:nvSpPr>
        <p:spPr>
          <a:xfrm>
            <a:off x="1775520" y="2031236"/>
            <a:ext cx="8784976" cy="4336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sp>
        <p:nvSpPr>
          <p:cNvPr id="16" name="正方形/長方形 15"/>
          <p:cNvSpPr/>
          <p:nvPr/>
        </p:nvSpPr>
        <p:spPr>
          <a:xfrm>
            <a:off x="1847530" y="1950517"/>
            <a:ext cx="906333" cy="584775"/>
          </a:xfrm>
          <a:prstGeom prst="rect">
            <a:avLst/>
          </a:prstGeom>
        </p:spPr>
        <p:txBody>
          <a:bodyPr wrap="square">
            <a:spAutoFit/>
          </a:bodyPr>
          <a:lstStyle/>
          <a:p>
            <a:r>
              <a:rPr lang="ja-JP" altLang="en-US" sz="3200" b="1" dirty="0">
                <a:solidFill>
                  <a:srgbClr val="FFFF0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Ｑ４</a:t>
            </a:r>
          </a:p>
        </p:txBody>
      </p:sp>
      <p:sp>
        <p:nvSpPr>
          <p:cNvPr id="17" name="正方形/長方形 16"/>
          <p:cNvSpPr/>
          <p:nvPr/>
        </p:nvSpPr>
        <p:spPr>
          <a:xfrm>
            <a:off x="1775520" y="2031236"/>
            <a:ext cx="8781616" cy="11097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pic>
        <p:nvPicPr>
          <p:cNvPr id="25" name="Picture 4" descr="「やつれる」だけだよ"/>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7608" y="4285420"/>
            <a:ext cx="4628875" cy="245595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902950" y="3284984"/>
            <a:ext cx="7911498" cy="3016210"/>
          </a:xfrm>
          <a:prstGeom prst="rect">
            <a:avLst/>
          </a:prstGeom>
        </p:spPr>
        <p:txBody>
          <a:bodyPr wrap="square">
            <a:spAutoFit/>
          </a:bodyPr>
          <a:lstStyle/>
          <a:p>
            <a:pPr>
              <a:lnSpc>
                <a:spcPts val="3800"/>
              </a:lnSpc>
            </a:pPr>
            <a:r>
              <a:rPr lang="ja-JP" altLang="en-US" sz="2400" dirty="0">
                <a:solidFill>
                  <a:prstClr val="black"/>
                </a:solidFill>
                <a:latin typeface="メイリオ"/>
              </a:rPr>
              <a:t>薬物によって一時的に、気分が高まったり、ぼんやり</a:t>
            </a:r>
            <a:endParaRPr lang="en-US" altLang="ja-JP" sz="400" dirty="0">
              <a:solidFill>
                <a:prstClr val="black"/>
              </a:solidFill>
              <a:latin typeface="メイリオ"/>
            </a:endParaRPr>
          </a:p>
          <a:p>
            <a:pPr>
              <a:lnSpc>
                <a:spcPts val="3800"/>
              </a:lnSpc>
            </a:pPr>
            <a:r>
              <a:rPr lang="ja-JP" altLang="en-US" sz="2400" dirty="0">
                <a:solidFill>
                  <a:prstClr val="black"/>
                </a:solidFill>
                <a:latin typeface="メイリオ"/>
              </a:rPr>
              <a:t>したり、不安な気持ちや食欲が無くなったりします。</a:t>
            </a:r>
            <a:endParaRPr lang="en-US" altLang="ja-JP" sz="2400" dirty="0">
              <a:solidFill>
                <a:prstClr val="black"/>
              </a:solidFill>
              <a:latin typeface="メイリオ"/>
            </a:endParaRPr>
          </a:p>
          <a:p>
            <a:pPr>
              <a:lnSpc>
                <a:spcPts val="3800"/>
              </a:lnSpc>
            </a:pPr>
            <a:r>
              <a:rPr lang="ja-JP" altLang="en-US" sz="2400" dirty="0">
                <a:solidFill>
                  <a:prstClr val="black"/>
                </a:solidFill>
                <a:latin typeface="メイリオ"/>
              </a:rPr>
              <a:t>これは身体をだまして、無理やり</a:t>
            </a:r>
            <a:endParaRPr lang="en-US" altLang="ja-JP" sz="2400" dirty="0">
              <a:solidFill>
                <a:prstClr val="black"/>
              </a:solidFill>
              <a:latin typeface="メイリオ"/>
            </a:endParaRPr>
          </a:p>
          <a:p>
            <a:pPr>
              <a:lnSpc>
                <a:spcPts val="3800"/>
              </a:lnSpc>
            </a:pPr>
            <a:r>
              <a:rPr lang="ja-JP" altLang="en-US" sz="2400" dirty="0">
                <a:solidFill>
                  <a:prstClr val="black"/>
                </a:solidFill>
                <a:latin typeface="メイリオ"/>
              </a:rPr>
              <a:t>元気だと錯覚させたり、</a:t>
            </a:r>
            <a:endParaRPr lang="en-US" altLang="ja-JP" sz="800" dirty="0">
              <a:solidFill>
                <a:prstClr val="black"/>
              </a:solidFill>
              <a:latin typeface="メイリオ"/>
            </a:endParaRPr>
          </a:p>
          <a:p>
            <a:pPr>
              <a:lnSpc>
                <a:spcPts val="3800"/>
              </a:lnSpc>
            </a:pPr>
            <a:r>
              <a:rPr lang="ja-JP" altLang="en-US" sz="2400" dirty="0">
                <a:solidFill>
                  <a:prstClr val="black"/>
                </a:solidFill>
                <a:latin typeface="メイリオ"/>
              </a:rPr>
              <a:t>不健康に食欲を無くして、</a:t>
            </a:r>
            <a:endParaRPr lang="en-US" altLang="ja-JP" sz="2400" dirty="0">
              <a:solidFill>
                <a:prstClr val="black"/>
              </a:solidFill>
              <a:latin typeface="メイリオ"/>
            </a:endParaRPr>
          </a:p>
          <a:p>
            <a:pPr>
              <a:lnSpc>
                <a:spcPts val="3800"/>
              </a:lnSpc>
            </a:pPr>
            <a:r>
              <a:rPr lang="ja-JP" altLang="en-US" sz="2400" dirty="0">
                <a:solidFill>
                  <a:prstClr val="black"/>
                </a:solidFill>
                <a:latin typeface="メイリオ"/>
              </a:rPr>
              <a:t>やつれるだけです。</a:t>
            </a:r>
          </a:p>
        </p:txBody>
      </p:sp>
    </p:spTree>
    <p:extLst>
      <p:ext uri="{BB962C8B-B14F-4D97-AF65-F5344CB8AC3E}">
        <p14:creationId xmlns:p14="http://schemas.microsoft.com/office/powerpoint/2010/main" val="12584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6"/>
                                        </p:tgtEl>
                                      </p:cBhvr>
                                    </p:animEffect>
                                    <p:set>
                                      <p:cBhvr>
                                        <p:cTn id="7" dur="1" fill="hold">
                                          <p:stCondLst>
                                            <p:cond delay="499"/>
                                          </p:stCondLst>
                                        </p:cTn>
                                        <p:tgtEl>
                                          <p:spTgt spid="205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4"/>
                                        </p:tgtEl>
                                      </p:cBhvr>
                                    </p:animEffect>
                                    <p:set>
                                      <p:cBhvr>
                                        <p:cTn id="10" dur="1" fill="hold">
                                          <p:stCondLst>
                                            <p:cond delay="499"/>
                                          </p:stCondLst>
                                        </p:cTn>
                                        <p:tgtEl>
                                          <p:spTgt spid="2054"/>
                                        </p:tgtEl>
                                        <p:attrNameLst>
                                          <p:attrName>style.visibility</p:attrName>
                                        </p:attrNameLst>
                                      </p:cBhvr>
                                      <p:to>
                                        <p:strVal val="hidden"/>
                                      </p:to>
                                    </p:se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789BDC6-E00B-E260-07C5-EEB0CA216A6D}"/>
              </a:ext>
            </a:extLst>
          </p:cNvPr>
          <p:cNvSpPr>
            <a:spLocks noGrp="1" noChangeArrowheads="1"/>
          </p:cNvSpPr>
          <p:nvPr>
            <p:ph type="title"/>
          </p:nvPr>
        </p:nvSpPr>
        <p:spPr>
          <a:xfrm>
            <a:off x="1919288" y="549275"/>
            <a:ext cx="8064500" cy="914400"/>
          </a:xfrm>
        </p:spPr>
        <p:txBody>
          <a:bodyPr>
            <a:normAutofit fontScale="90000"/>
          </a:bodyPr>
          <a:lstStyle/>
          <a:p>
            <a:pPr eaLnBrk="1" hangingPunct="1">
              <a:defRPr/>
            </a:pPr>
            <a:r>
              <a:rPr lang="ja-JP" altLang="en-US" sz="4000"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t>「誰にも迷惑をかけていない」</a:t>
            </a:r>
            <a:br>
              <a:rPr lang="ja-JP" altLang="en-US" sz="4000"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br>
            <a:r>
              <a:rPr lang="ja-JP" altLang="en-US" sz="4000"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t>　と言う人がいるが・・・</a:t>
            </a:r>
          </a:p>
        </p:txBody>
      </p:sp>
      <p:pic>
        <p:nvPicPr>
          <p:cNvPr id="104452" name="Picture 18" descr="j0250734[1]">
            <a:extLst>
              <a:ext uri="{FF2B5EF4-FFF2-40B4-BE49-F238E27FC236}">
                <a16:creationId xmlns:a16="http://schemas.microsoft.com/office/drawing/2014/main" id="{E453F46F-BBAA-BC56-5278-4C7138310C3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479106" y="3687663"/>
            <a:ext cx="2338316" cy="2725003"/>
          </a:xfrm>
        </p:spPr>
      </p:pic>
      <p:pic>
        <p:nvPicPr>
          <p:cNvPr id="104453" name="Picture 10" descr="MCj02869430000[1]">
            <a:extLst>
              <a:ext uri="{FF2B5EF4-FFF2-40B4-BE49-F238E27FC236}">
                <a16:creationId xmlns:a16="http://schemas.microsoft.com/office/drawing/2014/main" id="{9AE7B483-9ED1-44EB-9CDA-EA614371942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075458" y="1160649"/>
            <a:ext cx="2051050" cy="2373312"/>
          </a:xfrm>
        </p:spPr>
      </p:pic>
      <p:sp>
        <p:nvSpPr>
          <p:cNvPr id="14339" name="Rectangle 20">
            <a:extLst>
              <a:ext uri="{FF2B5EF4-FFF2-40B4-BE49-F238E27FC236}">
                <a16:creationId xmlns:a16="http://schemas.microsoft.com/office/drawing/2014/main" id="{4F03E78D-51C4-7D2C-89E7-77A76335FBF0}"/>
              </a:ext>
            </a:extLst>
          </p:cNvPr>
          <p:cNvSpPr>
            <a:spLocks noGrp="1" noChangeArrowheads="1"/>
          </p:cNvSpPr>
          <p:nvPr>
            <p:ph type="body" sz="half" idx="4294967295"/>
          </p:nvPr>
        </p:nvSpPr>
        <p:spPr>
          <a:xfrm>
            <a:off x="0" y="1817688"/>
            <a:ext cx="9332259" cy="4924425"/>
          </a:xfrm>
        </p:spPr>
        <p:txBody>
          <a:bodyPr>
            <a:noAutofit/>
          </a:bodyPr>
          <a:lstStyle/>
          <a:p>
            <a:pPr eaLnBrk="1" hangingPunct="1">
              <a:buFontTx/>
              <a:buNone/>
              <a:defRPr/>
            </a:pPr>
            <a:r>
              <a:rPr lang="ja-JP" altLang="en-US" b="1" dirty="0">
                <a:latin typeface="ＭＳ ゴシック" pitchFamily="49" charset="-128"/>
                <a:ea typeface="ＭＳ ゴシック" pitchFamily="49" charset="-128"/>
              </a:rPr>
              <a:t>・家庭を破滅させ、友人を裏切る。</a:t>
            </a:r>
            <a:endParaRPr lang="en-US" altLang="ja-JP" b="1" dirty="0">
              <a:latin typeface="ＭＳ ゴシック" pitchFamily="49" charset="-128"/>
              <a:ea typeface="ＭＳ ゴシック" pitchFamily="49" charset="-128"/>
            </a:endParaRPr>
          </a:p>
          <a:p>
            <a:pPr eaLnBrk="1" hangingPunct="1">
              <a:buFontTx/>
              <a:buNone/>
              <a:defRPr/>
            </a:pPr>
            <a:r>
              <a:rPr lang="ja-JP" altLang="en-US"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rPr>
              <a:t>・薬欲しさに強盗や殺人を犯す。</a:t>
            </a:r>
            <a:endParaRPr lang="en-US" altLang="ja-JP"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eaLnBrk="1" hangingPunct="1">
              <a:buFontTx/>
              <a:buNone/>
              <a:defRPr/>
            </a:pPr>
            <a:r>
              <a:rPr lang="ja-JP" altLang="en-US" b="1" dirty="0">
                <a:solidFill>
                  <a:srgbClr val="002060"/>
                </a:solidFill>
                <a:effectLst>
                  <a:outerShdw blurRad="38100" dist="38100" dir="2700000" algn="tl">
                    <a:srgbClr val="000000">
                      <a:alpha val="43137"/>
                    </a:srgbClr>
                  </a:outerShdw>
                </a:effectLst>
                <a:latin typeface="ＭＳ ゴシック" pitchFamily="49" charset="-128"/>
                <a:ea typeface="ＭＳ ゴシック" pitchFamily="49" charset="-128"/>
              </a:rPr>
              <a:t>　</a:t>
            </a:r>
          </a:p>
          <a:p>
            <a:pPr eaLnBrk="1" hangingPunct="1">
              <a:buFontTx/>
              <a:buNone/>
              <a:defRPr/>
            </a:pPr>
            <a:r>
              <a:rPr lang="ja-JP" altLang="en-US"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t>・たまたま歩いていた親子を刺し殺した事例</a:t>
            </a:r>
          </a:p>
          <a:p>
            <a:pPr eaLnBrk="1" hangingPunct="1">
              <a:buFontTx/>
              <a:buNone/>
              <a:defRPr/>
            </a:pPr>
            <a:r>
              <a:rPr lang="ja-JP" altLang="en-US"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t>・公園で遊んでいた小学生をマンションの屋上から</a:t>
            </a:r>
            <a:endParaRPr lang="en-US" altLang="ja-JP"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eaLnBrk="1" hangingPunct="1">
              <a:buFontTx/>
              <a:buNone/>
              <a:defRPr/>
            </a:pPr>
            <a:r>
              <a:rPr lang="ja-JP" altLang="en-US" b="1" dirty="0">
                <a:solidFill>
                  <a:srgbClr val="FF0000"/>
                </a:solidFill>
                <a:effectLst>
                  <a:outerShdw blurRad="38100" dist="38100" dir="2700000" algn="tl">
                    <a:srgbClr val="000000">
                      <a:alpha val="43137"/>
                    </a:srgbClr>
                  </a:outerShdw>
                </a:effectLst>
                <a:latin typeface="ＭＳ ゴシック" pitchFamily="49" charset="-128"/>
                <a:ea typeface="ＭＳ ゴシック" pitchFamily="49" charset="-128"/>
              </a:rPr>
              <a:t>　投げ落とした事例</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41182" y="332659"/>
            <a:ext cx="7109639" cy="646331"/>
          </a:xfrm>
          <a:prstGeom prst="rect">
            <a:avLst/>
          </a:prstGeom>
        </p:spPr>
        <p:txBody>
          <a:bodyPr wrap="none">
            <a:spAutoFit/>
          </a:bodyPr>
          <a:lstStyle/>
          <a:p>
            <a:r>
              <a:rPr lang="ja-JP" altLang="en-US" sz="3600" b="1" dirty="0"/>
              <a:t>将来の自分をイメージしてみよう</a:t>
            </a:r>
          </a:p>
        </p:txBody>
      </p:sp>
      <p:pic>
        <p:nvPicPr>
          <p:cNvPr id="1028" name="Picture 4" descr="http://kids.wanpug.com/illust/illust41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1128000"/>
            <a:ext cx="1963972" cy="23336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kids.wanpug.com/illust/illust383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843" y="1268653"/>
            <a:ext cx="2669451" cy="21856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kids.wanpug.com/illust/illust42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9231" y="1268653"/>
            <a:ext cx="2259664" cy="214116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kids.wanpug.com/illust/illust206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9948" y="3803104"/>
            <a:ext cx="2664296" cy="252457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ドリブルをするサッカー選手のイラスト">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1907" y="3804639"/>
            <a:ext cx="2421549" cy="264650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クリックすると新しいウィンドウで開きます"/>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0413" y="3606806"/>
            <a:ext cx="1867464" cy="272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208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閉じ込められる｜牢屋｜叫ぶ/イラスト/人物/無料素材"/>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759" y="484890"/>
            <a:ext cx="8951301" cy="626591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541182" y="332659"/>
            <a:ext cx="7109639" cy="646331"/>
          </a:xfrm>
          <a:prstGeom prst="rect">
            <a:avLst/>
          </a:prstGeom>
        </p:spPr>
        <p:txBody>
          <a:bodyPr wrap="none">
            <a:spAutoFit/>
          </a:bodyPr>
          <a:lstStyle/>
          <a:p>
            <a:r>
              <a:rPr lang="ja-JP" altLang="en-US" sz="3600" b="1" dirty="0"/>
              <a:t>将来の自分をイメージしてみよう</a:t>
            </a:r>
          </a:p>
        </p:txBody>
      </p:sp>
      <p:pic>
        <p:nvPicPr>
          <p:cNvPr id="1026" name="Picture 2" descr="http://kids.wanpug.com/illust/illust58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408" y="1211342"/>
            <a:ext cx="2732500" cy="24065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kids.wanpug.com/illust/illust39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2197" y="3686664"/>
            <a:ext cx="2663863" cy="2080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kids.wanpug.com/illust/illust399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7097" y="1129662"/>
            <a:ext cx="676066" cy="25858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kids.wanpug.com/illust/illust392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2187" y="1463372"/>
            <a:ext cx="2813873" cy="17136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kids.wanpug.com/illust/illust40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1544" y="3462615"/>
            <a:ext cx="1872208" cy="296385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kids.wanpug.com/illust/illust199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2291" y="1211340"/>
            <a:ext cx="2894809" cy="22176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kids.wanpug.com/illust/illust165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6006" y="3925179"/>
            <a:ext cx="3756178" cy="263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54"/>
                                        </p:tgtEl>
                                        <p:attrNameLst>
                                          <p:attrName>ppt_w</p:attrName>
                                        </p:attrNameLst>
                                      </p:cBhvr>
                                      <p:tavLst>
                                        <p:tav tm="0">
                                          <p:val>
                                            <p:strVal val="ppt_w"/>
                                          </p:val>
                                        </p:tav>
                                        <p:tav tm="100000">
                                          <p:val>
                                            <p:fltVal val="0"/>
                                          </p:val>
                                        </p:tav>
                                      </p:tavLst>
                                    </p:anim>
                                    <p:anim calcmode="lin" valueType="num">
                                      <p:cBhvr>
                                        <p:cTn id="7" dur="1000"/>
                                        <p:tgtEl>
                                          <p:spTgt spid="1054"/>
                                        </p:tgtEl>
                                        <p:attrNameLst>
                                          <p:attrName>ppt_h</p:attrName>
                                        </p:attrNameLst>
                                      </p:cBhvr>
                                      <p:tavLst>
                                        <p:tav tm="0">
                                          <p:val>
                                            <p:strVal val="ppt_h"/>
                                          </p:val>
                                        </p:tav>
                                        <p:tav tm="100000">
                                          <p:val>
                                            <p:fltVal val="0"/>
                                          </p:val>
                                        </p:tav>
                                      </p:tavLst>
                                    </p:anim>
                                    <p:anim calcmode="lin" valueType="num">
                                      <p:cBhvr>
                                        <p:cTn id="8" dur="1000"/>
                                        <p:tgtEl>
                                          <p:spTgt spid="1054"/>
                                        </p:tgtEl>
                                        <p:attrNameLst>
                                          <p:attrName>style.rotation</p:attrName>
                                        </p:attrNameLst>
                                      </p:cBhvr>
                                      <p:tavLst>
                                        <p:tav tm="0">
                                          <p:val>
                                            <p:fltVal val="0"/>
                                          </p:val>
                                        </p:tav>
                                        <p:tav tm="100000">
                                          <p:val>
                                            <p:fltVal val="90"/>
                                          </p:val>
                                        </p:tav>
                                      </p:tavLst>
                                    </p:anim>
                                    <p:animEffect transition="out" filter="fade">
                                      <p:cBhvr>
                                        <p:cTn id="9" dur="1000"/>
                                        <p:tgtEl>
                                          <p:spTgt spid="1054"/>
                                        </p:tgtEl>
                                      </p:cBhvr>
                                    </p:animEffect>
                                    <p:set>
                                      <p:cBhvr>
                                        <p:cTn id="10" dur="1" fill="hold">
                                          <p:stCondLst>
                                            <p:cond delay="999"/>
                                          </p:stCondLst>
                                        </p:cTn>
                                        <p:tgtEl>
                                          <p:spTgt spid="1054"/>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26"/>
                                        </p:tgtEl>
                                        <p:attrNameLst>
                                          <p:attrName>ppt_w</p:attrName>
                                        </p:attrNameLst>
                                      </p:cBhvr>
                                      <p:tavLst>
                                        <p:tav tm="0">
                                          <p:val>
                                            <p:strVal val="ppt_w"/>
                                          </p:val>
                                        </p:tav>
                                        <p:tav tm="100000">
                                          <p:val>
                                            <p:fltVal val="0"/>
                                          </p:val>
                                        </p:tav>
                                      </p:tavLst>
                                    </p:anim>
                                    <p:anim calcmode="lin" valueType="num">
                                      <p:cBhvr>
                                        <p:cTn id="13" dur="1000"/>
                                        <p:tgtEl>
                                          <p:spTgt spid="1026"/>
                                        </p:tgtEl>
                                        <p:attrNameLst>
                                          <p:attrName>ppt_h</p:attrName>
                                        </p:attrNameLst>
                                      </p:cBhvr>
                                      <p:tavLst>
                                        <p:tav tm="0">
                                          <p:val>
                                            <p:strVal val="ppt_h"/>
                                          </p:val>
                                        </p:tav>
                                        <p:tav tm="100000">
                                          <p:val>
                                            <p:fltVal val="0"/>
                                          </p:val>
                                        </p:tav>
                                      </p:tavLst>
                                    </p:anim>
                                    <p:anim calcmode="lin" valueType="num">
                                      <p:cBhvr>
                                        <p:cTn id="14" dur="1000"/>
                                        <p:tgtEl>
                                          <p:spTgt spid="1026"/>
                                        </p:tgtEl>
                                        <p:attrNameLst>
                                          <p:attrName>style.rotation</p:attrName>
                                        </p:attrNameLst>
                                      </p:cBhvr>
                                      <p:tavLst>
                                        <p:tav tm="0">
                                          <p:val>
                                            <p:fltVal val="0"/>
                                          </p:val>
                                        </p:tav>
                                        <p:tav tm="100000">
                                          <p:val>
                                            <p:fltVal val="90"/>
                                          </p:val>
                                        </p:tav>
                                      </p:tavLst>
                                    </p:anim>
                                    <p:animEffect transition="out" filter="fade">
                                      <p:cBhvr>
                                        <p:cTn id="15" dur="1000"/>
                                        <p:tgtEl>
                                          <p:spTgt spid="1026"/>
                                        </p:tgtEl>
                                      </p:cBhvr>
                                    </p:animEffect>
                                    <p:set>
                                      <p:cBhvr>
                                        <p:cTn id="16" dur="1" fill="hold">
                                          <p:stCondLst>
                                            <p:cond delay="999"/>
                                          </p:stCondLst>
                                        </p:cTn>
                                        <p:tgtEl>
                                          <p:spTgt spid="1026"/>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1036"/>
                                        </p:tgtEl>
                                        <p:attrNameLst>
                                          <p:attrName>ppt_w</p:attrName>
                                        </p:attrNameLst>
                                      </p:cBhvr>
                                      <p:tavLst>
                                        <p:tav tm="0">
                                          <p:val>
                                            <p:strVal val="ppt_w"/>
                                          </p:val>
                                        </p:tav>
                                        <p:tav tm="100000">
                                          <p:val>
                                            <p:fltVal val="0"/>
                                          </p:val>
                                        </p:tav>
                                      </p:tavLst>
                                    </p:anim>
                                    <p:anim calcmode="lin" valueType="num">
                                      <p:cBhvr>
                                        <p:cTn id="19" dur="1000"/>
                                        <p:tgtEl>
                                          <p:spTgt spid="1036"/>
                                        </p:tgtEl>
                                        <p:attrNameLst>
                                          <p:attrName>ppt_h</p:attrName>
                                        </p:attrNameLst>
                                      </p:cBhvr>
                                      <p:tavLst>
                                        <p:tav tm="0">
                                          <p:val>
                                            <p:strVal val="ppt_h"/>
                                          </p:val>
                                        </p:tav>
                                        <p:tav tm="100000">
                                          <p:val>
                                            <p:fltVal val="0"/>
                                          </p:val>
                                        </p:tav>
                                      </p:tavLst>
                                    </p:anim>
                                    <p:anim calcmode="lin" valueType="num">
                                      <p:cBhvr>
                                        <p:cTn id="20" dur="1000"/>
                                        <p:tgtEl>
                                          <p:spTgt spid="1036"/>
                                        </p:tgtEl>
                                        <p:attrNameLst>
                                          <p:attrName>style.rotation</p:attrName>
                                        </p:attrNameLst>
                                      </p:cBhvr>
                                      <p:tavLst>
                                        <p:tav tm="0">
                                          <p:val>
                                            <p:fltVal val="0"/>
                                          </p:val>
                                        </p:tav>
                                        <p:tav tm="100000">
                                          <p:val>
                                            <p:fltVal val="90"/>
                                          </p:val>
                                        </p:tav>
                                      </p:tavLst>
                                    </p:anim>
                                    <p:animEffect transition="out" filter="fade">
                                      <p:cBhvr>
                                        <p:cTn id="21" dur="1000"/>
                                        <p:tgtEl>
                                          <p:spTgt spid="1036"/>
                                        </p:tgtEl>
                                      </p:cBhvr>
                                    </p:animEffect>
                                    <p:set>
                                      <p:cBhvr>
                                        <p:cTn id="22" dur="1" fill="hold">
                                          <p:stCondLst>
                                            <p:cond delay="999"/>
                                          </p:stCondLst>
                                        </p:cTn>
                                        <p:tgtEl>
                                          <p:spTgt spid="1036"/>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1038"/>
                                        </p:tgtEl>
                                        <p:attrNameLst>
                                          <p:attrName>ppt_w</p:attrName>
                                        </p:attrNameLst>
                                      </p:cBhvr>
                                      <p:tavLst>
                                        <p:tav tm="0">
                                          <p:val>
                                            <p:strVal val="ppt_w"/>
                                          </p:val>
                                        </p:tav>
                                        <p:tav tm="100000">
                                          <p:val>
                                            <p:fltVal val="0"/>
                                          </p:val>
                                        </p:tav>
                                      </p:tavLst>
                                    </p:anim>
                                    <p:anim calcmode="lin" valueType="num">
                                      <p:cBhvr>
                                        <p:cTn id="25" dur="1000"/>
                                        <p:tgtEl>
                                          <p:spTgt spid="1038"/>
                                        </p:tgtEl>
                                        <p:attrNameLst>
                                          <p:attrName>ppt_h</p:attrName>
                                        </p:attrNameLst>
                                      </p:cBhvr>
                                      <p:tavLst>
                                        <p:tav tm="0">
                                          <p:val>
                                            <p:strVal val="ppt_h"/>
                                          </p:val>
                                        </p:tav>
                                        <p:tav tm="100000">
                                          <p:val>
                                            <p:fltVal val="0"/>
                                          </p:val>
                                        </p:tav>
                                      </p:tavLst>
                                    </p:anim>
                                    <p:anim calcmode="lin" valueType="num">
                                      <p:cBhvr>
                                        <p:cTn id="26" dur="1000"/>
                                        <p:tgtEl>
                                          <p:spTgt spid="1038"/>
                                        </p:tgtEl>
                                        <p:attrNameLst>
                                          <p:attrName>style.rotation</p:attrName>
                                        </p:attrNameLst>
                                      </p:cBhvr>
                                      <p:tavLst>
                                        <p:tav tm="0">
                                          <p:val>
                                            <p:fltVal val="0"/>
                                          </p:val>
                                        </p:tav>
                                        <p:tav tm="100000">
                                          <p:val>
                                            <p:fltVal val="90"/>
                                          </p:val>
                                        </p:tav>
                                      </p:tavLst>
                                    </p:anim>
                                    <p:animEffect transition="out" filter="fade">
                                      <p:cBhvr>
                                        <p:cTn id="27" dur="1000"/>
                                        <p:tgtEl>
                                          <p:spTgt spid="1038"/>
                                        </p:tgtEl>
                                      </p:cBhvr>
                                    </p:animEffect>
                                    <p:set>
                                      <p:cBhvr>
                                        <p:cTn id="28" dur="1" fill="hold">
                                          <p:stCondLst>
                                            <p:cond delay="999"/>
                                          </p:stCondLst>
                                        </p:cTn>
                                        <p:tgtEl>
                                          <p:spTgt spid="1038"/>
                                        </p:tgtEl>
                                        <p:attrNameLst>
                                          <p:attrName>style.visibility</p:attrName>
                                        </p:attrNameLst>
                                      </p:cBhvr>
                                      <p:to>
                                        <p:strVal val="hidden"/>
                                      </p:to>
                                    </p:set>
                                  </p:childTnLst>
                                </p:cTn>
                              </p:par>
                              <p:par>
                                <p:cTn id="29" presetID="31" presetClass="exit" presetSubtype="0" fill="hold" nodeType="withEffect">
                                  <p:stCondLst>
                                    <p:cond delay="0"/>
                                  </p:stCondLst>
                                  <p:childTnLst>
                                    <p:anim calcmode="lin" valueType="num">
                                      <p:cBhvr>
                                        <p:cTn id="30" dur="1000"/>
                                        <p:tgtEl>
                                          <p:spTgt spid="1030"/>
                                        </p:tgtEl>
                                        <p:attrNameLst>
                                          <p:attrName>ppt_w</p:attrName>
                                        </p:attrNameLst>
                                      </p:cBhvr>
                                      <p:tavLst>
                                        <p:tav tm="0">
                                          <p:val>
                                            <p:strVal val="ppt_w"/>
                                          </p:val>
                                        </p:tav>
                                        <p:tav tm="100000">
                                          <p:val>
                                            <p:fltVal val="0"/>
                                          </p:val>
                                        </p:tav>
                                      </p:tavLst>
                                    </p:anim>
                                    <p:anim calcmode="lin" valueType="num">
                                      <p:cBhvr>
                                        <p:cTn id="31" dur="1000"/>
                                        <p:tgtEl>
                                          <p:spTgt spid="1030"/>
                                        </p:tgtEl>
                                        <p:attrNameLst>
                                          <p:attrName>ppt_h</p:attrName>
                                        </p:attrNameLst>
                                      </p:cBhvr>
                                      <p:tavLst>
                                        <p:tav tm="0">
                                          <p:val>
                                            <p:strVal val="ppt_h"/>
                                          </p:val>
                                        </p:tav>
                                        <p:tav tm="100000">
                                          <p:val>
                                            <p:fltVal val="0"/>
                                          </p:val>
                                        </p:tav>
                                      </p:tavLst>
                                    </p:anim>
                                    <p:anim calcmode="lin" valueType="num">
                                      <p:cBhvr>
                                        <p:cTn id="32" dur="1000"/>
                                        <p:tgtEl>
                                          <p:spTgt spid="1030"/>
                                        </p:tgtEl>
                                        <p:attrNameLst>
                                          <p:attrName>style.rotation</p:attrName>
                                        </p:attrNameLst>
                                      </p:cBhvr>
                                      <p:tavLst>
                                        <p:tav tm="0">
                                          <p:val>
                                            <p:fltVal val="0"/>
                                          </p:val>
                                        </p:tav>
                                        <p:tav tm="100000">
                                          <p:val>
                                            <p:fltVal val="90"/>
                                          </p:val>
                                        </p:tav>
                                      </p:tavLst>
                                    </p:anim>
                                    <p:animEffect transition="out" filter="fade">
                                      <p:cBhvr>
                                        <p:cTn id="33" dur="1000"/>
                                        <p:tgtEl>
                                          <p:spTgt spid="1030"/>
                                        </p:tgtEl>
                                      </p:cBhvr>
                                    </p:animEffect>
                                    <p:set>
                                      <p:cBhvr>
                                        <p:cTn id="34" dur="1" fill="hold">
                                          <p:stCondLst>
                                            <p:cond delay="999"/>
                                          </p:stCondLst>
                                        </p:cTn>
                                        <p:tgtEl>
                                          <p:spTgt spid="1030"/>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1000"/>
                                        <p:tgtEl>
                                          <p:spTgt spid="2050"/>
                                        </p:tgtEl>
                                        <p:attrNameLst>
                                          <p:attrName>ppt_w</p:attrName>
                                        </p:attrNameLst>
                                      </p:cBhvr>
                                      <p:tavLst>
                                        <p:tav tm="0">
                                          <p:val>
                                            <p:strVal val="ppt_w"/>
                                          </p:val>
                                        </p:tav>
                                        <p:tav tm="100000">
                                          <p:val>
                                            <p:fltVal val="0"/>
                                          </p:val>
                                        </p:tav>
                                      </p:tavLst>
                                    </p:anim>
                                    <p:anim calcmode="lin" valueType="num">
                                      <p:cBhvr>
                                        <p:cTn id="37" dur="1000"/>
                                        <p:tgtEl>
                                          <p:spTgt spid="2050"/>
                                        </p:tgtEl>
                                        <p:attrNameLst>
                                          <p:attrName>ppt_h</p:attrName>
                                        </p:attrNameLst>
                                      </p:cBhvr>
                                      <p:tavLst>
                                        <p:tav tm="0">
                                          <p:val>
                                            <p:strVal val="ppt_h"/>
                                          </p:val>
                                        </p:tav>
                                        <p:tav tm="100000">
                                          <p:val>
                                            <p:fltVal val="0"/>
                                          </p:val>
                                        </p:tav>
                                      </p:tavLst>
                                    </p:anim>
                                    <p:anim calcmode="lin" valueType="num">
                                      <p:cBhvr>
                                        <p:cTn id="38" dur="1000"/>
                                        <p:tgtEl>
                                          <p:spTgt spid="2050"/>
                                        </p:tgtEl>
                                        <p:attrNameLst>
                                          <p:attrName>style.rotation</p:attrName>
                                        </p:attrNameLst>
                                      </p:cBhvr>
                                      <p:tavLst>
                                        <p:tav tm="0">
                                          <p:val>
                                            <p:fltVal val="0"/>
                                          </p:val>
                                        </p:tav>
                                        <p:tav tm="100000">
                                          <p:val>
                                            <p:fltVal val="90"/>
                                          </p:val>
                                        </p:tav>
                                      </p:tavLst>
                                    </p:anim>
                                    <p:animEffect transition="out" filter="fade">
                                      <p:cBhvr>
                                        <p:cTn id="39" dur="1000"/>
                                        <p:tgtEl>
                                          <p:spTgt spid="2050"/>
                                        </p:tgtEl>
                                      </p:cBhvr>
                                    </p:animEffect>
                                    <p:set>
                                      <p:cBhvr>
                                        <p:cTn id="40" dur="1" fill="hold">
                                          <p:stCondLst>
                                            <p:cond delay="999"/>
                                          </p:stCondLst>
                                        </p:cTn>
                                        <p:tgtEl>
                                          <p:spTgt spid="2050"/>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044"/>
                                        </p:tgtEl>
                                        <p:attrNameLst>
                                          <p:attrName>ppt_w</p:attrName>
                                        </p:attrNameLst>
                                      </p:cBhvr>
                                      <p:tavLst>
                                        <p:tav tm="0">
                                          <p:val>
                                            <p:strVal val="ppt_w"/>
                                          </p:val>
                                        </p:tav>
                                        <p:tav tm="100000">
                                          <p:val>
                                            <p:fltVal val="0"/>
                                          </p:val>
                                        </p:tav>
                                      </p:tavLst>
                                    </p:anim>
                                    <p:anim calcmode="lin" valueType="num">
                                      <p:cBhvr>
                                        <p:cTn id="43" dur="1000"/>
                                        <p:tgtEl>
                                          <p:spTgt spid="1044"/>
                                        </p:tgtEl>
                                        <p:attrNameLst>
                                          <p:attrName>ppt_h</p:attrName>
                                        </p:attrNameLst>
                                      </p:cBhvr>
                                      <p:tavLst>
                                        <p:tav tm="0">
                                          <p:val>
                                            <p:strVal val="ppt_h"/>
                                          </p:val>
                                        </p:tav>
                                        <p:tav tm="100000">
                                          <p:val>
                                            <p:fltVal val="0"/>
                                          </p:val>
                                        </p:tav>
                                      </p:tavLst>
                                    </p:anim>
                                    <p:anim calcmode="lin" valueType="num">
                                      <p:cBhvr>
                                        <p:cTn id="44" dur="1000"/>
                                        <p:tgtEl>
                                          <p:spTgt spid="1044"/>
                                        </p:tgtEl>
                                        <p:attrNameLst>
                                          <p:attrName>style.rotation</p:attrName>
                                        </p:attrNameLst>
                                      </p:cBhvr>
                                      <p:tavLst>
                                        <p:tav tm="0">
                                          <p:val>
                                            <p:fltVal val="0"/>
                                          </p:val>
                                        </p:tav>
                                        <p:tav tm="100000">
                                          <p:val>
                                            <p:fltVal val="90"/>
                                          </p:val>
                                        </p:tav>
                                      </p:tavLst>
                                    </p:anim>
                                    <p:animEffect transition="out" filter="fade">
                                      <p:cBhvr>
                                        <p:cTn id="45" dur="1000"/>
                                        <p:tgtEl>
                                          <p:spTgt spid="1044"/>
                                        </p:tgtEl>
                                      </p:cBhvr>
                                    </p:animEffect>
                                    <p:set>
                                      <p:cBhvr>
                                        <p:cTn id="46" dur="1" fill="hold">
                                          <p:stCondLst>
                                            <p:cond delay="999"/>
                                          </p:stCondLst>
                                        </p:cTn>
                                        <p:tgtEl>
                                          <p:spTgt spid="1044"/>
                                        </p:tgtEl>
                                        <p:attrNameLst>
                                          <p:attrName>style.visibility</p:attrName>
                                        </p:attrNameLst>
                                      </p:cBhvr>
                                      <p:to>
                                        <p:strVal val="hidden"/>
                                      </p:to>
                                    </p:set>
                                  </p:childTnLst>
                                </p:cTn>
                              </p:par>
                              <p:par>
                                <p:cTn id="47" presetID="26" presetClass="entr" presetSubtype="0" fill="hold" nodeType="withEffect">
                                  <p:stCondLst>
                                    <p:cond delay="0"/>
                                  </p:stCondLst>
                                  <p:childTnLst>
                                    <p:set>
                                      <p:cBhvr>
                                        <p:cTn id="48" dur="1" fill="hold">
                                          <p:stCondLst>
                                            <p:cond delay="0"/>
                                          </p:stCondLst>
                                        </p:cTn>
                                        <p:tgtEl>
                                          <p:spTgt spid="2054"/>
                                        </p:tgtEl>
                                        <p:attrNameLst>
                                          <p:attrName>style.visibility</p:attrName>
                                        </p:attrNameLst>
                                      </p:cBhvr>
                                      <p:to>
                                        <p:strVal val="visible"/>
                                      </p:to>
                                    </p:set>
                                    <p:animEffect transition="in" filter="wipe(down)">
                                      <p:cBhvr>
                                        <p:cTn id="49" dur="580">
                                          <p:stCondLst>
                                            <p:cond delay="0"/>
                                          </p:stCondLst>
                                        </p:cTn>
                                        <p:tgtEl>
                                          <p:spTgt spid="2054"/>
                                        </p:tgtEl>
                                      </p:cBhvr>
                                    </p:animEffect>
                                    <p:anim calcmode="lin" valueType="num">
                                      <p:cBhvr>
                                        <p:cTn id="50"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55" dur="26">
                                          <p:stCondLst>
                                            <p:cond delay="650"/>
                                          </p:stCondLst>
                                        </p:cTn>
                                        <p:tgtEl>
                                          <p:spTgt spid="2054"/>
                                        </p:tgtEl>
                                      </p:cBhvr>
                                      <p:to x="100000" y="60000"/>
                                    </p:animScale>
                                    <p:animScale>
                                      <p:cBhvr>
                                        <p:cTn id="56" dur="166" decel="50000">
                                          <p:stCondLst>
                                            <p:cond delay="676"/>
                                          </p:stCondLst>
                                        </p:cTn>
                                        <p:tgtEl>
                                          <p:spTgt spid="2054"/>
                                        </p:tgtEl>
                                      </p:cBhvr>
                                      <p:to x="100000" y="100000"/>
                                    </p:animScale>
                                    <p:animScale>
                                      <p:cBhvr>
                                        <p:cTn id="57" dur="26">
                                          <p:stCondLst>
                                            <p:cond delay="1312"/>
                                          </p:stCondLst>
                                        </p:cTn>
                                        <p:tgtEl>
                                          <p:spTgt spid="2054"/>
                                        </p:tgtEl>
                                      </p:cBhvr>
                                      <p:to x="100000" y="80000"/>
                                    </p:animScale>
                                    <p:animScale>
                                      <p:cBhvr>
                                        <p:cTn id="58" dur="166" decel="50000">
                                          <p:stCondLst>
                                            <p:cond delay="1338"/>
                                          </p:stCondLst>
                                        </p:cTn>
                                        <p:tgtEl>
                                          <p:spTgt spid="2054"/>
                                        </p:tgtEl>
                                      </p:cBhvr>
                                      <p:to x="100000" y="100000"/>
                                    </p:animScale>
                                    <p:animScale>
                                      <p:cBhvr>
                                        <p:cTn id="59" dur="26">
                                          <p:stCondLst>
                                            <p:cond delay="1642"/>
                                          </p:stCondLst>
                                        </p:cTn>
                                        <p:tgtEl>
                                          <p:spTgt spid="2054"/>
                                        </p:tgtEl>
                                      </p:cBhvr>
                                      <p:to x="100000" y="90000"/>
                                    </p:animScale>
                                    <p:animScale>
                                      <p:cBhvr>
                                        <p:cTn id="60" dur="166" decel="50000">
                                          <p:stCondLst>
                                            <p:cond delay="1668"/>
                                          </p:stCondLst>
                                        </p:cTn>
                                        <p:tgtEl>
                                          <p:spTgt spid="2054"/>
                                        </p:tgtEl>
                                      </p:cBhvr>
                                      <p:to x="100000" y="100000"/>
                                    </p:animScale>
                                    <p:animScale>
                                      <p:cBhvr>
                                        <p:cTn id="61" dur="26">
                                          <p:stCondLst>
                                            <p:cond delay="1808"/>
                                          </p:stCondLst>
                                        </p:cTn>
                                        <p:tgtEl>
                                          <p:spTgt spid="2054"/>
                                        </p:tgtEl>
                                      </p:cBhvr>
                                      <p:to x="100000" y="95000"/>
                                    </p:animScale>
                                    <p:animScale>
                                      <p:cBhvr>
                                        <p:cTn id="62" dur="166" decel="50000">
                                          <p:stCondLst>
                                            <p:cond delay="1834"/>
                                          </p:stCondLst>
                                        </p:cTn>
                                        <p:tgtEl>
                                          <p:spTgt spid="2054"/>
                                        </p:tgtEl>
                                      </p:cBhvr>
                                      <p:to x="100000" y="100000"/>
                                    </p:animScale>
                                  </p:childTnLst>
                                </p:cTn>
                              </p:par>
                              <p:par>
                                <p:cTn id="63" presetID="10" presetClass="exit" presetSubtype="0" fill="hold" grpId="0"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402151" y="775611"/>
            <a:ext cx="7109639" cy="120032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ja-JP" altLang="en-US" sz="3600" b="1" dirty="0">
                <a:ln w="11430"/>
                <a:solidFill>
                  <a:prstClr val="black"/>
                </a:solidFill>
                <a:effectLst>
                  <a:outerShdw blurRad="38100" dist="38100" dir="2700000" algn="tl">
                    <a:srgbClr val="000000">
                      <a:alpha val="43137"/>
                    </a:srgbClr>
                  </a:outerShdw>
                </a:effectLst>
                <a:latin typeface="+mn-ea"/>
              </a:rPr>
              <a:t>　乱用の誘いに対して、自分を</a:t>
            </a:r>
            <a:endParaRPr lang="en-US" altLang="ja-JP" sz="3600" b="1" dirty="0">
              <a:ln w="11430"/>
              <a:solidFill>
                <a:prstClr val="black"/>
              </a:solidFill>
              <a:effectLst>
                <a:outerShdw blurRad="38100" dist="38100" dir="2700000" algn="tl">
                  <a:srgbClr val="000000">
                    <a:alpha val="43137"/>
                  </a:srgbClr>
                </a:outerShdw>
              </a:effectLst>
              <a:latin typeface="+mn-ea"/>
            </a:endParaRPr>
          </a:p>
          <a:p>
            <a:r>
              <a:rPr lang="ja-JP" altLang="en-US" sz="3600" b="1" dirty="0">
                <a:ln w="11430"/>
                <a:solidFill>
                  <a:prstClr val="black"/>
                </a:solidFill>
                <a:effectLst>
                  <a:outerShdw blurRad="38100" dist="38100" dir="2700000" algn="tl">
                    <a:srgbClr val="000000">
                      <a:alpha val="43137"/>
                    </a:srgbClr>
                  </a:outerShdw>
                </a:effectLst>
                <a:latin typeface="+mn-ea"/>
              </a:rPr>
              <a:t>　大切にして断る方法を考えよう</a:t>
            </a:r>
            <a:endParaRPr lang="ja-JP" altLang="en-US" sz="3600" b="1" dirty="0">
              <a:ln w="11430"/>
              <a:solidFill>
                <a:prstClr val="black"/>
              </a:solidFill>
              <a:effectLst>
                <a:outerShdw blurRad="38100" dist="38100" dir="2700000" algn="tl">
                  <a:srgbClr val="000000">
                    <a:alpha val="43137"/>
                  </a:srgbClr>
                </a:outerShdw>
              </a:effectLst>
              <a:latin typeface="メイリオ"/>
            </a:endParaRPr>
          </a:p>
        </p:txBody>
      </p:sp>
      <p:pic>
        <p:nvPicPr>
          <p:cNvPr id="2" name="Picture 2" descr="爆弾/パニック/扉/ドア/イラスト/人物/無料素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655" y="2564904"/>
            <a:ext cx="5688633" cy="398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433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C:\Users\MAHO\Documents\薬剤師としての社会貢献事業2\薬物乱用防止\FIG\fuki-1.gif"/>
          <p:cNvPicPr/>
          <p:nvPr/>
        </p:nvPicPr>
        <p:blipFill>
          <a:blip r:embed="rId3">
            <a:extLst>
              <a:ext uri="{28A0092B-C50C-407E-A947-70E740481C1C}">
                <a14:useLocalDpi xmlns:a14="http://schemas.microsoft.com/office/drawing/2010/main" val="0"/>
              </a:ext>
            </a:extLst>
          </a:blip>
          <a:srcRect/>
          <a:stretch>
            <a:fillRect/>
          </a:stretch>
        </p:blipFill>
        <p:spPr bwMode="auto">
          <a:xfrm>
            <a:off x="4191646" y="3555317"/>
            <a:ext cx="6145558" cy="3114045"/>
          </a:xfrm>
          <a:prstGeom prst="rect">
            <a:avLst/>
          </a:prstGeom>
          <a:noFill/>
          <a:ln>
            <a:noFill/>
          </a:ln>
        </p:spPr>
      </p:pic>
      <p:sp>
        <p:nvSpPr>
          <p:cNvPr id="19" name="正方形/長方形 18"/>
          <p:cNvSpPr/>
          <p:nvPr/>
        </p:nvSpPr>
        <p:spPr>
          <a:xfrm>
            <a:off x="2005006" y="2525998"/>
            <a:ext cx="7650348" cy="830997"/>
          </a:xfrm>
          <a:prstGeom prst="rect">
            <a:avLst/>
          </a:prstGeom>
        </p:spPr>
        <p:txBody>
          <a:bodyPr wrap="square">
            <a:spAutoFit/>
          </a:bodyPr>
          <a:lstStyle/>
          <a:p>
            <a:r>
              <a:rPr lang="ja-JP" altLang="en-US" sz="2400" b="1" dirty="0">
                <a:solidFill>
                  <a:prstClr val="black"/>
                </a:solidFill>
              </a:rPr>
              <a:t>つきあいが大事だから、先輩や友だちに</a:t>
            </a:r>
            <a:endParaRPr lang="en-US" altLang="ja-JP" sz="2400" b="1" dirty="0">
              <a:solidFill>
                <a:prstClr val="black"/>
              </a:solidFill>
            </a:endParaRPr>
          </a:p>
          <a:p>
            <a:r>
              <a:rPr lang="ja-JP" altLang="en-US" sz="2400" b="1" dirty="0">
                <a:solidFill>
                  <a:prstClr val="black"/>
                </a:solidFill>
              </a:rPr>
              <a:t>　クスリにさそわれたらことわらない方がよい</a:t>
            </a:r>
          </a:p>
        </p:txBody>
      </p:sp>
      <p:sp>
        <p:nvSpPr>
          <p:cNvPr id="20" name="正方形/長方形 19"/>
          <p:cNvSpPr/>
          <p:nvPr/>
        </p:nvSpPr>
        <p:spPr>
          <a:xfrm>
            <a:off x="1932998" y="2036605"/>
            <a:ext cx="8082396" cy="43367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sp>
        <p:nvSpPr>
          <p:cNvPr id="28" name="正方形/長方形 27"/>
          <p:cNvSpPr/>
          <p:nvPr/>
        </p:nvSpPr>
        <p:spPr>
          <a:xfrm>
            <a:off x="1969802" y="1941223"/>
            <a:ext cx="906333" cy="584775"/>
          </a:xfrm>
          <a:prstGeom prst="rect">
            <a:avLst/>
          </a:prstGeom>
        </p:spPr>
        <p:txBody>
          <a:bodyPr wrap="square">
            <a:spAutoFit/>
          </a:bodyPr>
          <a:lstStyle/>
          <a:p>
            <a:r>
              <a:rPr lang="ja-JP" altLang="en-US" sz="3200" b="1" dirty="0">
                <a:solidFill>
                  <a:srgbClr val="FFFF0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Ｑ</a:t>
            </a:r>
            <a:r>
              <a:rPr lang="en-US" altLang="ja-JP" sz="3200" b="1" dirty="0">
                <a:solidFill>
                  <a:srgbClr val="FFFF0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5</a:t>
            </a:r>
            <a:endParaRPr lang="ja-JP" altLang="en-US" sz="3200" b="1" dirty="0">
              <a:solidFill>
                <a:srgbClr val="FFFF00"/>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29" name="正方形/長方形 28"/>
          <p:cNvSpPr/>
          <p:nvPr/>
        </p:nvSpPr>
        <p:spPr>
          <a:xfrm>
            <a:off x="1908891" y="2036602"/>
            <a:ext cx="8082396" cy="13203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600" dirty="0">
              <a:solidFill>
                <a:srgbClr val="FFFF00"/>
              </a:solidFill>
            </a:endParaRPr>
          </a:p>
        </p:txBody>
      </p:sp>
      <p:pic>
        <p:nvPicPr>
          <p:cNvPr id="32" name="Picture 2" descr="こんな手口が危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5" y="4159410"/>
            <a:ext cx="2794773" cy="221112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223632" y="4141588"/>
            <a:ext cx="4838401" cy="2246769"/>
          </a:xfrm>
          <a:prstGeom prst="rect">
            <a:avLst/>
          </a:prstGeom>
          <a:noFill/>
        </p:spPr>
        <p:txBody>
          <a:bodyPr wrap="square" rtlCol="0">
            <a:spAutoFit/>
          </a:bodyPr>
          <a:lstStyle/>
          <a:p>
            <a:r>
              <a:rPr lang="ja-JP" altLang="en-US" sz="2800" dirty="0">
                <a:solidFill>
                  <a:prstClr val="black"/>
                </a:solidFill>
              </a:rPr>
              <a:t>一回だけなら平気だよ</a:t>
            </a:r>
          </a:p>
          <a:p>
            <a:r>
              <a:rPr lang="ja-JP" altLang="en-US" sz="2800" dirty="0">
                <a:solidFill>
                  <a:prstClr val="black"/>
                </a:solidFill>
              </a:rPr>
              <a:t>面白いクスリがあるよ</a:t>
            </a:r>
          </a:p>
          <a:p>
            <a:r>
              <a:rPr lang="ja-JP" altLang="en-US" sz="2800" dirty="0">
                <a:solidFill>
                  <a:prstClr val="black"/>
                </a:solidFill>
              </a:rPr>
              <a:t>ちょっとだけ試してみたら？</a:t>
            </a:r>
          </a:p>
          <a:p>
            <a:r>
              <a:rPr lang="ja-JP" altLang="en-US" sz="2800" dirty="0">
                <a:solidFill>
                  <a:prstClr val="black"/>
                </a:solidFill>
              </a:rPr>
              <a:t>みんなやってるよ</a:t>
            </a:r>
          </a:p>
          <a:p>
            <a:r>
              <a:rPr lang="ja-JP" altLang="en-US" sz="2800" dirty="0">
                <a:solidFill>
                  <a:prstClr val="black"/>
                </a:solidFill>
              </a:rPr>
              <a:t>　　一緒に遊ぼうよ</a:t>
            </a:r>
          </a:p>
        </p:txBody>
      </p:sp>
      <p:pic>
        <p:nvPicPr>
          <p:cNvPr id="24" name="Picture 2" descr="キケンな薬物クイ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3741" y="137912"/>
            <a:ext cx="4196709" cy="11149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正解は○かな？">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230" y="734888"/>
            <a:ext cx="1753419" cy="13015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正解は×かな？">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4487" y="794520"/>
            <a:ext cx="1673082" cy="1241876"/>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5015880" y="1458209"/>
            <a:ext cx="415498" cy="230832"/>
          </a:xfrm>
          <a:prstGeom prst="rect">
            <a:avLst/>
          </a:prstGeom>
          <a:noFill/>
        </p:spPr>
        <p:txBody>
          <a:bodyPr wrap="none" rtlCol="0">
            <a:spAutoFit/>
          </a:bodyPr>
          <a:lstStyle/>
          <a:p>
            <a:r>
              <a:rPr lang="ja-JP" altLang="en-US" sz="900" dirty="0">
                <a:solidFill>
                  <a:prstClr val="black"/>
                </a:solidFill>
              </a:rPr>
              <a:t>かい</a:t>
            </a:r>
          </a:p>
        </p:txBody>
      </p:sp>
      <p:pic>
        <p:nvPicPr>
          <p:cNvPr id="26" name="Picture 8" descr="正解は○×、どちらかな？"/>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2908" y="1277888"/>
            <a:ext cx="2232447" cy="6597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MAHO\Documents\薬剤師としての社会貢献事業\薬物乱用防止\健康福祉局HP\一度だけなら大丈夫？「ダメじゃん！違法ドラッグ」横浜市健康福祉局.files\ichido.gif"/>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717" b="100000" l="0" r="100000">
                        <a14:foregroundMark x1="14851" y1="15880" x2="14851" y2="15880"/>
                        <a14:foregroundMark x1="39934" y1="4721" x2="39934" y2="4721"/>
                        <a14:foregroundMark x1="26073" y1="6867" x2="26073" y2="6867"/>
                        <a14:foregroundMark x1="20462" y1="11159" x2="20462" y2="11159"/>
                        <a14:foregroundMark x1="8911" y1="22747" x2="8911" y2="22747"/>
                        <a14:foregroundMark x1="37954" y1="42918" x2="37954" y2="42918"/>
                        <a14:foregroundMark x1="33663" y1="45064" x2="33663" y2="45064"/>
                        <a14:foregroundMark x1="19472" y1="36910" x2="19472" y2="36910"/>
                        <a14:foregroundMark x1="22772" y1="33047" x2="22772" y2="33047"/>
                        <a14:foregroundMark x1="30693" y1="35193" x2="30693" y2="35193"/>
                        <a14:foregroundMark x1="28053" y1="32189" x2="28053" y2="32189"/>
                        <a14:foregroundMark x1="25743" y1="32618" x2="25743" y2="32618"/>
                        <a14:foregroundMark x1="30363" y1="36481" x2="30363" y2="36481"/>
                        <a14:foregroundMark x1="31683" y1="31760" x2="31683" y2="31760"/>
                        <a14:foregroundMark x1="32343" y1="30901" x2="32343" y2="30901"/>
                        <a14:foregroundMark x1="33993" y1="30901" x2="33993" y2="30901"/>
                        <a14:foregroundMark x1="37954" y1="32189" x2="37954" y2="32189"/>
                        <a14:foregroundMark x1="38284" y1="32189" x2="39274" y2="33047"/>
                        <a14:foregroundMark x1="43234" y1="34764" x2="43894" y2="35622"/>
                        <a14:foregroundMark x1="44554" y1="35622" x2="44884" y2="35622"/>
                        <a14:foregroundMark x1="52805" y1="36052" x2="52805" y2="36052"/>
                        <a14:foregroundMark x1="53135" y1="35622" x2="53135" y2="35622"/>
                        <a14:foregroundMark x1="54785" y1="34335" x2="54785" y2="34335"/>
                        <a14:foregroundMark x1="55446" y1="33047" x2="55446" y2="33047"/>
                        <a14:foregroundMark x1="10891" y1="32189" x2="60066" y2="54077"/>
                        <a14:foregroundMark x1="61716" y1="44635" x2="61716" y2="44635"/>
                        <a14:foregroundMark x1="77558" y1="24464" x2="14191" y2="55794"/>
                        <a14:foregroundMark x1="7261" y1="26180" x2="4950" y2="46352"/>
                        <a14:foregroundMark x1="5611" y1="27039" x2="3300" y2="50215"/>
                        <a14:foregroundMark x1="3960" y1="50644" x2="19142" y2="71245"/>
                        <a14:foregroundMark x1="4950" y1="48498" x2="21452" y2="71245"/>
                        <a14:foregroundMark x1="20462" y1="72103" x2="51815" y2="76824"/>
                        <a14:foregroundMark x1="22112" y1="69528" x2="51815" y2="73820"/>
                        <a14:foregroundMark x1="33333" y1="75107" x2="46205" y2="83262"/>
                        <a14:foregroundMark x1="80528" y1="66094" x2="92739" y2="55365"/>
                        <a14:foregroundMark x1="80528" y1="70815" x2="95050" y2="57082"/>
                        <a14:foregroundMark x1="95380" y1="53648" x2="97690" y2="32618"/>
                        <a14:foregroundMark x1="93069" y1="54506" x2="95710" y2="32189"/>
                        <a14:foregroundMark x1="43564" y1="32189" x2="49175" y2="27468"/>
                        <a14:foregroundMark x1="53465" y1="26609" x2="57756" y2="27468"/>
                        <a14:foregroundMark x1="62376" y1="37768" x2="62376" y2="45494"/>
                        <a14:foregroundMark x1="44554" y1="50644" x2="50825" y2="54077"/>
                        <a14:foregroundMark x1="39274" y1="49356" x2="39274" y2="57082"/>
                        <a14:foregroundMark x1="20462" y1="40343" x2="22442" y2="58369"/>
                        <a14:foregroundMark x1="26403" y1="59227" x2="36964" y2="57511"/>
                        <a14:foregroundMark x1="66007" y1="24034" x2="68647" y2="47210"/>
                        <a14:foregroundMark x1="50495" y1="42060" x2="51485" y2="44635"/>
                        <a14:foregroundMark x1="56436" y1="42489" x2="53795" y2="46352"/>
                        <a14:foregroundMark x1="72607" y1="21888" x2="76568" y2="49785"/>
                        <a14:foregroundMark x1="80528" y1="13734" x2="95050" y2="33047"/>
                        <a14:foregroundMark x1="6931" y1="25322" x2="25743" y2="8155"/>
                        <a14:foregroundMark x1="27063" y1="7725" x2="54125" y2="3004"/>
                        <a14:foregroundMark x1="54455" y1="3433" x2="80198" y2="11588"/>
                        <a14:foregroundMark x1="81848" y1="12017" x2="92079" y2="26180"/>
                        <a14:foregroundMark x1="94059" y1="27039" x2="96700" y2="29614"/>
                      </a14:backgroundRemoval>
                    </a14:imgEffect>
                  </a14:imgLayer>
                </a14:imgProps>
              </a:ext>
              <a:ext uri="{28A0092B-C50C-407E-A947-70E740481C1C}">
                <a14:useLocalDpi xmlns:a14="http://schemas.microsoft.com/office/drawing/2010/main" val="0"/>
              </a:ext>
            </a:extLst>
          </a:blip>
          <a:srcRect/>
          <a:stretch>
            <a:fillRect/>
          </a:stretch>
        </p:blipFill>
        <p:spPr bwMode="auto">
          <a:xfrm>
            <a:off x="6346311" y="586408"/>
            <a:ext cx="4284139" cy="329440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2194212" y="709015"/>
            <a:ext cx="3161443" cy="954107"/>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sz="2800" b="1" dirty="0">
                <a:solidFill>
                  <a:prstClr val="black"/>
                </a:solidFill>
                <a:latin typeface="HGP明朝E"/>
                <a:ea typeface="HGP明朝E"/>
              </a:rPr>
              <a:t>まわりに流されずに</a:t>
            </a:r>
            <a:endParaRPr lang="en-US" altLang="ja-JP" sz="2800" b="1" dirty="0">
              <a:solidFill>
                <a:prstClr val="black"/>
              </a:solidFill>
              <a:latin typeface="HGP明朝E"/>
              <a:ea typeface="HGP明朝E"/>
            </a:endParaRPr>
          </a:p>
          <a:p>
            <a:r>
              <a:rPr lang="ja-JP" altLang="en-US" sz="2800" b="1" dirty="0">
                <a:solidFill>
                  <a:prstClr val="black"/>
                </a:solidFill>
                <a:latin typeface="HGP明朝E"/>
                <a:ea typeface="HGP明朝E"/>
              </a:rPr>
              <a:t>きっぱりことわろう！</a:t>
            </a:r>
          </a:p>
        </p:txBody>
      </p:sp>
    </p:spTree>
    <p:extLst>
      <p:ext uri="{BB962C8B-B14F-4D97-AF65-F5344CB8AC3E}">
        <p14:creationId xmlns:p14="http://schemas.microsoft.com/office/powerpoint/2010/main" val="11299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Users\MAHO\Documents\薬剤師としての社会貢献事業\薬物乱用防止\FIG\fuki-2.gif"/>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652689" y="1408037"/>
            <a:ext cx="6243512" cy="289062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535965" y="2037741"/>
            <a:ext cx="4698722" cy="1631216"/>
          </a:xfrm>
          <a:prstGeom prst="rect">
            <a:avLst/>
          </a:prstGeom>
          <a:noFill/>
        </p:spPr>
        <p:txBody>
          <a:bodyPr wrap="none" rtlCol="0">
            <a:spAutoFit/>
          </a:bodyPr>
          <a:lstStyle/>
          <a:p>
            <a:pPr>
              <a:lnSpc>
                <a:spcPts val="4000"/>
              </a:lnSpc>
            </a:pPr>
            <a:r>
              <a:rPr lang="ja-JP" altLang="en-US" sz="3200" dirty="0">
                <a:solidFill>
                  <a:prstClr val="black"/>
                </a:solidFill>
              </a:rPr>
              <a:t>　</a:t>
            </a:r>
            <a:r>
              <a:rPr lang="ja-JP" altLang="en-US" sz="3200" b="1" dirty="0">
                <a:solidFill>
                  <a:prstClr val="black"/>
                </a:solidFill>
              </a:rPr>
              <a:t>私はいらない</a:t>
            </a:r>
            <a:r>
              <a:rPr lang="ja-JP" altLang="en-US" sz="3200" dirty="0">
                <a:solidFill>
                  <a:prstClr val="black"/>
                </a:solidFill>
              </a:rPr>
              <a:t>、</a:t>
            </a:r>
            <a:endParaRPr lang="en-US" altLang="ja-JP" sz="3200" dirty="0">
              <a:solidFill>
                <a:prstClr val="black"/>
              </a:solidFill>
            </a:endParaRPr>
          </a:p>
          <a:p>
            <a:pPr>
              <a:lnSpc>
                <a:spcPts val="4000"/>
              </a:lnSpc>
            </a:pPr>
            <a:r>
              <a:rPr lang="ja-JP" altLang="en-US" sz="3200" b="1" dirty="0">
                <a:solidFill>
                  <a:prstClr val="black"/>
                </a:solidFill>
              </a:rPr>
              <a:t>ぼくは絶対にいらない！</a:t>
            </a:r>
            <a:endParaRPr lang="en-US" altLang="ja-JP" sz="3200" b="1" dirty="0">
              <a:solidFill>
                <a:prstClr val="black"/>
              </a:solidFill>
            </a:endParaRPr>
          </a:p>
          <a:p>
            <a:pPr>
              <a:lnSpc>
                <a:spcPts val="4000"/>
              </a:lnSpc>
            </a:pPr>
            <a:r>
              <a:rPr lang="ja-JP" altLang="en-US" sz="3200" b="1" dirty="0">
                <a:solidFill>
                  <a:prstClr val="black"/>
                </a:solidFill>
              </a:rPr>
              <a:t>私は興味がありません</a:t>
            </a:r>
            <a:endParaRPr lang="en-US" altLang="ja-JP" sz="3200" dirty="0">
              <a:solidFill>
                <a:prstClr val="black"/>
              </a:solidFill>
            </a:endParaRPr>
          </a:p>
        </p:txBody>
      </p:sp>
      <p:sp>
        <p:nvSpPr>
          <p:cNvPr id="38" name="テキスト ボックス 37"/>
          <p:cNvSpPr txBox="1"/>
          <p:nvPr/>
        </p:nvSpPr>
        <p:spPr>
          <a:xfrm>
            <a:off x="1919539" y="238247"/>
            <a:ext cx="6375463" cy="584775"/>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sz="3200" b="1" dirty="0">
                <a:solidFill>
                  <a:prstClr val="black"/>
                </a:solidFill>
                <a:latin typeface="HGP明朝E"/>
                <a:ea typeface="HGP明朝E"/>
              </a:rPr>
              <a:t>周囲に流されずにきっぱりと断ろう！</a:t>
            </a:r>
          </a:p>
        </p:txBody>
      </p:sp>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01" y="911055"/>
            <a:ext cx="2191024" cy="37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578971" y="4516402"/>
            <a:ext cx="4536504" cy="2062103"/>
          </a:xfrm>
          <a:prstGeom prst="rect">
            <a:avLst/>
          </a:prstGeom>
        </p:spPr>
        <p:txBody>
          <a:bodyPr wrap="square">
            <a:spAutoFit/>
          </a:bodyPr>
          <a:lstStyle/>
          <a:p>
            <a:r>
              <a:rPr lang="ja-JP" altLang="en-US" sz="2800" b="1" dirty="0">
                <a:solidFill>
                  <a:prstClr val="black"/>
                </a:solidFill>
                <a:latin typeface="HGP明朝E"/>
              </a:rPr>
              <a:t>△必ずしも理由を伝える</a:t>
            </a:r>
            <a:endParaRPr lang="en-US" altLang="ja-JP" sz="2800" b="1" dirty="0">
              <a:solidFill>
                <a:prstClr val="black"/>
              </a:solidFill>
              <a:latin typeface="HGP明朝E"/>
            </a:endParaRPr>
          </a:p>
          <a:p>
            <a:r>
              <a:rPr lang="ja-JP" altLang="en-US" sz="2800" b="1" dirty="0">
                <a:solidFill>
                  <a:prstClr val="black"/>
                </a:solidFill>
                <a:latin typeface="HGP明朝E"/>
              </a:rPr>
              <a:t>　必要はありません</a:t>
            </a:r>
            <a:endParaRPr lang="en-US" altLang="ja-JP" sz="2800" b="1" dirty="0">
              <a:solidFill>
                <a:prstClr val="black"/>
              </a:solidFill>
              <a:latin typeface="HGP明朝E"/>
            </a:endParaRPr>
          </a:p>
          <a:p>
            <a:r>
              <a:rPr lang="ja-JP" altLang="en-US" sz="2400" dirty="0">
                <a:solidFill>
                  <a:prstClr val="black"/>
                </a:solidFill>
              </a:rPr>
              <a:t>「クスリは身体に悪いから」</a:t>
            </a:r>
            <a:endParaRPr lang="en-US" altLang="ja-JP" sz="2400" dirty="0">
              <a:solidFill>
                <a:prstClr val="black"/>
              </a:solidFill>
            </a:endParaRPr>
          </a:p>
          <a:p>
            <a:r>
              <a:rPr lang="ja-JP" altLang="en-US" sz="2400" dirty="0">
                <a:solidFill>
                  <a:prstClr val="black"/>
                </a:solidFill>
              </a:rPr>
              <a:t>「お母さんが悲しむから」</a:t>
            </a:r>
            <a:endParaRPr lang="en-US" altLang="ja-JP" sz="2400" dirty="0">
              <a:solidFill>
                <a:prstClr val="black"/>
              </a:solidFill>
            </a:endParaRPr>
          </a:p>
          <a:p>
            <a:r>
              <a:rPr lang="ja-JP" altLang="en-US" sz="2400" dirty="0">
                <a:solidFill>
                  <a:prstClr val="black"/>
                </a:solidFill>
              </a:rPr>
              <a:t>「法律だから」</a:t>
            </a:r>
            <a:endParaRPr lang="en-US" altLang="ja-JP" sz="2400" dirty="0">
              <a:solidFill>
                <a:prstClr val="black"/>
              </a:solidFill>
            </a:endParaRPr>
          </a:p>
        </p:txBody>
      </p:sp>
      <p:sp>
        <p:nvSpPr>
          <p:cNvPr id="6" name="正方形/長方形 5"/>
          <p:cNvSpPr/>
          <p:nvPr/>
        </p:nvSpPr>
        <p:spPr>
          <a:xfrm>
            <a:off x="1874451" y="1038075"/>
            <a:ext cx="6021750" cy="584775"/>
          </a:xfrm>
          <a:prstGeom prst="rect">
            <a:avLst/>
          </a:prstGeom>
        </p:spPr>
        <p:txBody>
          <a:bodyPr wrap="square">
            <a:spAutoFit/>
          </a:bodyPr>
          <a:lstStyle/>
          <a:p>
            <a:r>
              <a:rPr lang="ja-JP" altLang="en-US" sz="3200" b="1" dirty="0">
                <a:solidFill>
                  <a:srgbClr val="FF0000"/>
                </a:solidFill>
                <a:latin typeface="メイリオ"/>
              </a:rPr>
              <a:t>◎断る言葉をくり返す！</a:t>
            </a:r>
            <a:endParaRPr lang="ja-JP" altLang="en-US" sz="2000" b="1" dirty="0">
              <a:solidFill>
                <a:srgbClr val="FF0000"/>
              </a:solidFill>
              <a:latin typeface="メイリオ"/>
            </a:endParaRPr>
          </a:p>
        </p:txBody>
      </p:sp>
      <p:sp>
        <p:nvSpPr>
          <p:cNvPr id="7" name="正方形/長方形 6"/>
          <p:cNvSpPr/>
          <p:nvPr/>
        </p:nvSpPr>
        <p:spPr>
          <a:xfrm>
            <a:off x="6630905" y="4731842"/>
            <a:ext cx="3960440"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ja-JP" altLang="en-US" sz="2400" dirty="0">
                <a:solidFill>
                  <a:prstClr val="black"/>
                </a:solidFill>
              </a:rPr>
              <a:t>　相手に打ち負かされて</a:t>
            </a:r>
            <a:endParaRPr lang="en-US" altLang="ja-JP" sz="2400" dirty="0">
              <a:solidFill>
                <a:prstClr val="black"/>
              </a:solidFill>
            </a:endParaRPr>
          </a:p>
          <a:p>
            <a:r>
              <a:rPr lang="ja-JP" altLang="en-US" sz="2400" dirty="0">
                <a:solidFill>
                  <a:prstClr val="black"/>
                </a:solidFill>
              </a:rPr>
              <a:t>　しまうことがあるので、</a:t>
            </a:r>
            <a:endParaRPr lang="en-US" altLang="ja-JP" sz="2400" dirty="0">
              <a:solidFill>
                <a:prstClr val="black"/>
              </a:solidFill>
            </a:endParaRPr>
          </a:p>
          <a:p>
            <a:r>
              <a:rPr lang="ja-JP" altLang="en-US" sz="2400" dirty="0">
                <a:solidFill>
                  <a:prstClr val="black"/>
                </a:solidFill>
              </a:rPr>
              <a:t>　</a:t>
            </a:r>
            <a:r>
              <a:rPr lang="ja-JP" altLang="en-US" sz="2800" b="1" dirty="0">
                <a:solidFill>
                  <a:srgbClr val="FF0000"/>
                </a:solidFill>
              </a:rPr>
              <a:t>話題を変えてみる</a:t>
            </a:r>
            <a:endParaRPr lang="en-US" altLang="ja-JP" sz="2800" b="1" dirty="0">
              <a:solidFill>
                <a:srgbClr val="FF0000"/>
              </a:solidFill>
            </a:endParaRPr>
          </a:p>
          <a:p>
            <a:r>
              <a:rPr lang="ja-JP" altLang="en-US" sz="2400" dirty="0">
                <a:solidFill>
                  <a:prstClr val="black"/>
                </a:solidFill>
              </a:rPr>
              <a:t>　ようにしましょう</a:t>
            </a:r>
            <a:endParaRPr lang="en-US" altLang="ja-JP" sz="2400" dirty="0">
              <a:solidFill>
                <a:prstClr val="black"/>
              </a:solidFill>
            </a:endParaRPr>
          </a:p>
        </p:txBody>
      </p:sp>
      <p:sp>
        <p:nvSpPr>
          <p:cNvPr id="8" name="右矢印 7"/>
          <p:cNvSpPr/>
          <p:nvPr/>
        </p:nvSpPr>
        <p:spPr>
          <a:xfrm>
            <a:off x="5504467" y="4875858"/>
            <a:ext cx="936104" cy="67159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71306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5" y="1087737"/>
            <a:ext cx="2600485" cy="3464951"/>
          </a:xfrm>
          <a:prstGeom prst="rect">
            <a:avLst/>
          </a:prstGeom>
        </p:spPr>
      </p:pic>
      <p:pic>
        <p:nvPicPr>
          <p:cNvPr id="11266" name="Picture 2" descr="C:\Users\MAHO\Documents\薬剤師としての社会貢献事業\薬物乱用防止\FIG\syuki-cmt-3.gif"/>
          <p:cNvPicPr>
            <a:picLocks noChangeAspect="1" noChangeArrowheads="1"/>
          </p:cNvPicPr>
          <p:nvPr/>
        </p:nvPicPr>
        <p:blipFill rotWithShape="1">
          <a:blip r:embed="rId4">
            <a:extLst>
              <a:ext uri="{28A0092B-C50C-407E-A947-70E740481C1C}">
                <a14:useLocalDpi xmlns:a14="http://schemas.microsoft.com/office/drawing/2010/main" val="0"/>
              </a:ext>
            </a:extLst>
          </a:blip>
          <a:srcRect r="14260"/>
          <a:stretch/>
        </p:blipFill>
        <p:spPr bwMode="auto">
          <a:xfrm>
            <a:off x="6618933" y="4365104"/>
            <a:ext cx="3999375" cy="237626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2066044" y="249466"/>
            <a:ext cx="6553883" cy="1569660"/>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ja-JP" altLang="en-US" sz="3200" dirty="0">
                <a:solidFill>
                  <a:prstClr val="black"/>
                </a:solidFill>
              </a:rPr>
              <a:t>それでも断りにくいときは、</a:t>
            </a:r>
            <a:endParaRPr lang="en-US" altLang="ja-JP" sz="3200" dirty="0">
              <a:solidFill>
                <a:prstClr val="black"/>
              </a:solidFill>
            </a:endParaRPr>
          </a:p>
          <a:p>
            <a:r>
              <a:rPr lang="ja-JP" altLang="en-US" sz="3200" b="1" dirty="0">
                <a:solidFill>
                  <a:prstClr val="black"/>
                </a:solidFill>
              </a:rPr>
              <a:t>「</a:t>
            </a:r>
            <a:r>
              <a:rPr lang="ja-JP" altLang="en-US" sz="3200" b="1" dirty="0">
                <a:solidFill>
                  <a:srgbClr val="FF0000"/>
                </a:solidFill>
              </a:rPr>
              <a:t>もう誘わないで！</a:t>
            </a:r>
            <a:r>
              <a:rPr lang="ja-JP" altLang="en-US" sz="3200" b="1" dirty="0">
                <a:solidFill>
                  <a:prstClr val="black"/>
                </a:solidFill>
              </a:rPr>
              <a:t>」と</a:t>
            </a:r>
            <a:endParaRPr lang="en-US" altLang="ja-JP" sz="3200" b="1" dirty="0">
              <a:solidFill>
                <a:prstClr val="black"/>
              </a:solidFill>
            </a:endParaRPr>
          </a:p>
          <a:p>
            <a:r>
              <a:rPr lang="ja-JP" altLang="en-US" sz="3200" b="1" dirty="0">
                <a:solidFill>
                  <a:prstClr val="black"/>
                </a:solidFill>
              </a:rPr>
              <a:t>その場から</a:t>
            </a:r>
            <a:r>
              <a:rPr lang="ja-JP" altLang="en-US" sz="3200" b="1" dirty="0">
                <a:solidFill>
                  <a:srgbClr val="FF0000"/>
                </a:solidFill>
              </a:rPr>
              <a:t>立ち去りましょう。</a:t>
            </a:r>
          </a:p>
        </p:txBody>
      </p:sp>
      <p:sp>
        <p:nvSpPr>
          <p:cNvPr id="6" name="角丸四角形吹き出し 5"/>
          <p:cNvSpPr/>
          <p:nvPr/>
        </p:nvSpPr>
        <p:spPr>
          <a:xfrm>
            <a:off x="2423594" y="5204016"/>
            <a:ext cx="3672409" cy="1101759"/>
          </a:xfrm>
          <a:prstGeom prst="wedgeRoundRectCallout">
            <a:avLst>
              <a:gd name="adj1" fmla="val 65266"/>
              <a:gd name="adj2" fmla="val -2371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3200" b="1" dirty="0">
                <a:solidFill>
                  <a:prstClr val="black"/>
                </a:solidFill>
              </a:rPr>
              <a:t>はっきりと</a:t>
            </a:r>
          </a:p>
          <a:p>
            <a:pPr algn="ctr"/>
            <a:r>
              <a:rPr lang="ja-JP" altLang="en-US" sz="3200" b="1" dirty="0">
                <a:solidFill>
                  <a:prstClr val="black"/>
                </a:solidFill>
              </a:rPr>
              <a:t>断る勇気を！</a:t>
            </a:r>
          </a:p>
        </p:txBody>
      </p:sp>
      <p:sp>
        <p:nvSpPr>
          <p:cNvPr id="3" name="星 24 2"/>
          <p:cNvSpPr/>
          <p:nvPr/>
        </p:nvSpPr>
        <p:spPr>
          <a:xfrm>
            <a:off x="1703512" y="1970128"/>
            <a:ext cx="6408712" cy="2755016"/>
          </a:xfrm>
          <a:prstGeom prst="star24">
            <a:avLst>
              <a:gd name="adj" fmla="val 3599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ts val="3000"/>
              </a:lnSpc>
            </a:pPr>
            <a:r>
              <a:rPr lang="ja-JP" altLang="en-US" sz="2800" dirty="0">
                <a:solidFill>
                  <a:prstClr val="black"/>
                </a:solidFill>
              </a:rPr>
              <a:t>身体に悪いものを</a:t>
            </a:r>
            <a:endParaRPr lang="en-US" altLang="ja-JP" sz="2800" dirty="0">
              <a:solidFill>
                <a:prstClr val="black"/>
              </a:solidFill>
            </a:endParaRPr>
          </a:p>
          <a:p>
            <a:pPr algn="ctr">
              <a:lnSpc>
                <a:spcPts val="3000"/>
              </a:lnSpc>
            </a:pPr>
            <a:r>
              <a:rPr lang="ja-JP" altLang="en-US" sz="2800" dirty="0">
                <a:solidFill>
                  <a:prstClr val="black"/>
                </a:solidFill>
              </a:rPr>
              <a:t>勧めてくる人は</a:t>
            </a:r>
            <a:endParaRPr lang="en-US" altLang="ja-JP" sz="2800" dirty="0">
              <a:solidFill>
                <a:prstClr val="black"/>
              </a:solidFill>
            </a:endParaRPr>
          </a:p>
          <a:p>
            <a:pPr algn="ctr">
              <a:lnSpc>
                <a:spcPts val="3000"/>
              </a:lnSpc>
            </a:pPr>
            <a:r>
              <a:rPr lang="ja-JP" altLang="en-US" sz="2800" dirty="0">
                <a:solidFill>
                  <a:prstClr val="black"/>
                </a:solidFill>
              </a:rPr>
              <a:t>本当の友だちでは</a:t>
            </a:r>
            <a:endParaRPr lang="en-US" altLang="ja-JP" sz="2800" dirty="0">
              <a:solidFill>
                <a:prstClr val="black"/>
              </a:solidFill>
            </a:endParaRPr>
          </a:p>
          <a:p>
            <a:pPr algn="ctr">
              <a:lnSpc>
                <a:spcPts val="3000"/>
              </a:lnSpc>
            </a:pPr>
            <a:r>
              <a:rPr lang="ja-JP" altLang="en-US" sz="2800" dirty="0">
                <a:solidFill>
                  <a:prstClr val="black"/>
                </a:solidFill>
              </a:rPr>
              <a:t>ありません！</a:t>
            </a:r>
          </a:p>
        </p:txBody>
      </p:sp>
    </p:spTree>
    <p:extLst>
      <p:ext uri="{BB962C8B-B14F-4D97-AF65-F5344CB8AC3E}">
        <p14:creationId xmlns:p14="http://schemas.microsoft.com/office/powerpoint/2010/main" val="10066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l_fi" descr="http://www.infotop.jp/img/banner1_42379.jpg">
            <a:extLst>
              <a:ext uri="{FF2B5EF4-FFF2-40B4-BE49-F238E27FC236}">
                <a16:creationId xmlns:a16="http://schemas.microsoft.com/office/drawing/2014/main" id="{31824265-E0BB-BEB2-5FFB-B6E8E83F55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7778" y="0"/>
            <a:ext cx="4900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D5D802F-B081-CEF5-D5E3-1671798642E0}"/>
              </a:ext>
            </a:extLst>
          </p:cNvPr>
          <p:cNvSpPr txBox="1">
            <a:spLocks noChangeArrowheads="1"/>
          </p:cNvSpPr>
          <p:nvPr/>
        </p:nvSpPr>
        <p:spPr bwMode="auto">
          <a:xfrm>
            <a:off x="2209800" y="228600"/>
            <a:ext cx="7772400" cy="1447800"/>
          </a:xfrm>
          <a:prstGeom prst="rect">
            <a:avLst/>
          </a:prstGeom>
          <a:noFill/>
          <a:ln w="9525">
            <a:noFill/>
            <a:miter lim="800000"/>
            <a:headEnd/>
            <a:tailEnd/>
          </a:ln>
          <a:effectLst/>
        </p:spPr>
        <p:txBody>
          <a:bodyPr lIns="92075" tIns="46038" rIns="92075" bIns="46038" anchor="ctr"/>
          <a:lstStyle/>
          <a:p>
            <a:pPr eaLnBrk="1" hangingPunct="1">
              <a:defRPr/>
            </a:pPr>
            <a:r>
              <a:rPr lang="ja-JP" altLang="en-US" sz="1100" kern="0" dirty="0">
                <a:solidFill>
                  <a:srgbClr val="3366FF"/>
                </a:solidFill>
                <a:effectLst>
                  <a:outerShdw blurRad="38100" dist="38100" dir="2700000" algn="tl">
                    <a:srgbClr val="000000"/>
                  </a:outerShdw>
                </a:effectLst>
                <a:latin typeface="ＤＦＰ太丸ゴシック体"/>
                <a:ea typeface="ＤＦＰ太丸ゴシック体"/>
                <a:cs typeface="ＤＦＰ太丸ゴシック体"/>
              </a:rPr>
              <a:t>　　　　　　　　　　　　　　　　　　　　　　　　　　　　　　　　　　　　　　</a:t>
            </a:r>
            <a:endParaRPr lang="en-US" altLang="ja-JP" sz="1400" kern="0" dirty="0">
              <a:solidFill>
                <a:schemeClr val="bg1"/>
              </a:solidFill>
              <a:effectLst>
                <a:outerShdw blurRad="38100" dist="38100" dir="2700000" algn="tl">
                  <a:srgbClr val="000000"/>
                </a:outerShdw>
              </a:effectLst>
              <a:latin typeface="ＤＦＰ太丸ゴシック体"/>
              <a:ea typeface="ＤＦＰ太丸ゴシック体"/>
              <a:cs typeface="ＤＦＰ太丸ゴシック体"/>
            </a:endParaRPr>
          </a:p>
          <a:p>
            <a:pPr algn="ctr" eaLnBrk="1" hangingPunct="1">
              <a:defRPr/>
            </a:pPr>
            <a:r>
              <a:rPr lang="ja-JP" altLang="en-US" sz="6600" kern="0" dirty="0">
                <a:solidFill>
                  <a:srgbClr val="3366FF"/>
                </a:solidFill>
                <a:effectLst>
                  <a:outerShdw blurRad="38100" dist="38100" dir="2700000" algn="tl">
                    <a:srgbClr val="000000"/>
                  </a:outerShdw>
                </a:effectLst>
                <a:latin typeface="ＤＦＰ太丸ゴシック体"/>
                <a:ea typeface="ＤＦＰ太丸ゴシック体"/>
                <a:cs typeface="ＤＦＰ太丸ゴシック体"/>
              </a:rPr>
              <a:t>タバコの害</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グループ化 9">
            <a:extLst>
              <a:ext uri="{FF2B5EF4-FFF2-40B4-BE49-F238E27FC236}">
                <a16:creationId xmlns:a16="http://schemas.microsoft.com/office/drawing/2014/main" id="{F9F84946-EFEC-268F-8057-FA5A7897C583}"/>
              </a:ext>
            </a:extLst>
          </p:cNvPr>
          <p:cNvGrpSpPr>
            <a:grpSpLocks/>
          </p:cNvGrpSpPr>
          <p:nvPr/>
        </p:nvGrpSpPr>
        <p:grpSpPr bwMode="auto">
          <a:xfrm>
            <a:off x="1938341" y="1266825"/>
            <a:ext cx="8334375" cy="2794000"/>
            <a:chOff x="611561" y="2245087"/>
            <a:chExt cx="7776864" cy="2523617"/>
          </a:xfrm>
        </p:grpSpPr>
        <p:pic>
          <p:nvPicPr>
            <p:cNvPr id="65543" name="図 10">
              <a:extLst>
                <a:ext uri="{FF2B5EF4-FFF2-40B4-BE49-F238E27FC236}">
                  <a16:creationId xmlns:a16="http://schemas.microsoft.com/office/drawing/2014/main" id="{60BE2F21-CE66-EE74-2B0F-D6C58D07882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1" y="2245087"/>
              <a:ext cx="7776864" cy="252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円/楕円 11">
              <a:extLst>
                <a:ext uri="{FF2B5EF4-FFF2-40B4-BE49-F238E27FC236}">
                  <a16:creationId xmlns:a16="http://schemas.microsoft.com/office/drawing/2014/main" id="{6960CA7D-18E8-671C-4C66-DE2299728F73}"/>
                </a:ext>
              </a:extLst>
            </p:cNvPr>
            <p:cNvSpPr/>
            <p:nvPr/>
          </p:nvSpPr>
          <p:spPr>
            <a:xfrm>
              <a:off x="3906000" y="3567600"/>
              <a:ext cx="936000" cy="936000"/>
            </a:xfrm>
            <a:prstGeom prst="ellipse">
              <a:avLst/>
            </a:prstGeom>
            <a:gradFill flip="none" rotWithShape="1">
              <a:gsLst>
                <a:gs pos="0">
                  <a:schemeClr val="accent4">
                    <a:lumMod val="20000"/>
                    <a:lumOff val="80000"/>
                  </a:schemeClr>
                </a:gs>
                <a:gs pos="51000">
                  <a:schemeClr val="accent4">
                    <a:lumMod val="40000"/>
                    <a:lumOff val="60000"/>
                  </a:schemeClr>
                </a:gs>
                <a:gs pos="100000">
                  <a:schemeClr val="accent4">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65547" name="テキスト ボックス 12">
              <a:extLst>
                <a:ext uri="{FF2B5EF4-FFF2-40B4-BE49-F238E27FC236}">
                  <a16:creationId xmlns:a16="http://schemas.microsoft.com/office/drawing/2014/main" id="{0E0B1121-2A68-625C-F06A-4FA5EBCFD49E}"/>
                </a:ext>
              </a:extLst>
            </p:cNvPr>
            <p:cNvSpPr txBox="1">
              <a:spLocks noChangeArrowheads="1"/>
            </p:cNvSpPr>
            <p:nvPr/>
          </p:nvSpPr>
          <p:spPr bwMode="auto">
            <a:xfrm>
              <a:off x="3873838" y="3685363"/>
              <a:ext cx="1013913" cy="23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1100">
                  <a:latin typeface="ＤＨＰ特太ゴシック体"/>
                  <a:ea typeface="ＤＨＰ特太ゴシック体"/>
                  <a:cs typeface="ＤＨＰ特太ゴシック体"/>
                </a:rPr>
                <a:t>危険ドラッグ</a:t>
              </a:r>
            </a:p>
          </p:txBody>
        </p:sp>
        <p:sp>
          <p:nvSpPr>
            <p:cNvPr id="14" name="テキスト ボックス 13">
              <a:extLst>
                <a:ext uri="{FF2B5EF4-FFF2-40B4-BE49-F238E27FC236}">
                  <a16:creationId xmlns:a16="http://schemas.microsoft.com/office/drawing/2014/main" id="{C141DC16-2BB1-55D0-4EB5-05B6F44A1685}"/>
                </a:ext>
              </a:extLst>
            </p:cNvPr>
            <p:cNvSpPr txBox="1"/>
            <p:nvPr/>
          </p:nvSpPr>
          <p:spPr>
            <a:xfrm>
              <a:off x="3815629" y="3873967"/>
              <a:ext cx="1130238" cy="333591"/>
            </a:xfrm>
            <a:prstGeom prst="rect">
              <a:avLst/>
            </a:prstGeom>
            <a:noFill/>
            <a:effectLst>
              <a:outerShdw blurRad="50800" dist="38100" algn="l" rotWithShape="0">
                <a:schemeClr val="bg1">
                  <a:alpha val="80000"/>
                </a:schemeClr>
              </a:outerShdw>
            </a:effectLst>
          </p:spPr>
          <p:txBody>
            <a:bodyPr>
              <a:spAutoFit/>
            </a:bodyPr>
            <a:lstStyle/>
            <a:p>
              <a:pPr algn="ctr" eaLnBrk="1" hangingPunct="1">
                <a:defRPr/>
              </a:pPr>
              <a:r>
                <a:rPr lang="ja-JP" altLang="en-US" sz="900" dirty="0">
                  <a:solidFill>
                    <a:srgbClr val="CC0000"/>
                  </a:solidFill>
                  <a:latin typeface="ＤＨＰ特太ゴシック体" panose="020B0500000000000000" pitchFamily="50" charset="-128"/>
                  <a:ea typeface="ＤＨＰ特太ゴシック体" panose="020B0500000000000000" pitchFamily="50" charset="-128"/>
                </a:rPr>
                <a:t>医薬品及び</a:t>
              </a:r>
              <a:endParaRPr lang="en-US" altLang="ja-JP" sz="900" dirty="0">
                <a:solidFill>
                  <a:srgbClr val="CC0000"/>
                </a:solidFill>
                <a:latin typeface="ＤＨＰ特太ゴシック体" panose="020B0500000000000000" pitchFamily="50" charset="-128"/>
                <a:ea typeface="ＤＨＰ特太ゴシック体" panose="020B0500000000000000" pitchFamily="50" charset="-128"/>
              </a:endParaRPr>
            </a:p>
            <a:p>
              <a:pPr algn="ctr" eaLnBrk="1" hangingPunct="1">
                <a:defRPr/>
              </a:pPr>
              <a:r>
                <a:rPr lang="ja-JP" altLang="en-US" sz="900" dirty="0">
                  <a:solidFill>
                    <a:srgbClr val="CC0000"/>
                  </a:solidFill>
                  <a:latin typeface="ＤＨＰ特太ゴシック体" panose="020B0500000000000000" pitchFamily="50" charset="-128"/>
                  <a:ea typeface="ＤＨＰ特太ゴシック体" panose="020B0500000000000000" pitchFamily="50" charset="-128"/>
                </a:rPr>
                <a:t>医療機器等法</a:t>
              </a:r>
            </a:p>
          </p:txBody>
        </p:sp>
        <p:sp>
          <p:nvSpPr>
            <p:cNvPr id="15" name="テキスト ボックス 14">
              <a:extLst>
                <a:ext uri="{FF2B5EF4-FFF2-40B4-BE49-F238E27FC236}">
                  <a16:creationId xmlns:a16="http://schemas.microsoft.com/office/drawing/2014/main" id="{A26380FF-B5C4-DEF4-39AC-09AD490920C8}"/>
                </a:ext>
              </a:extLst>
            </p:cNvPr>
            <p:cNvSpPr txBox="1"/>
            <p:nvPr/>
          </p:nvSpPr>
          <p:spPr>
            <a:xfrm>
              <a:off x="3988942" y="4156441"/>
              <a:ext cx="859158" cy="250193"/>
            </a:xfrm>
            <a:prstGeom prst="rect">
              <a:avLst/>
            </a:prstGeom>
            <a:noFill/>
            <a:effectLst>
              <a:outerShdw blurRad="50800" dist="38100" dir="16200000" rotWithShape="0">
                <a:schemeClr val="bg1">
                  <a:alpha val="40000"/>
                </a:schemeClr>
              </a:outerShdw>
            </a:effectLst>
          </p:spPr>
          <p:txBody>
            <a:bodyPr>
              <a:spAutoFit/>
            </a:bodyPr>
            <a:lstStyle/>
            <a:p>
              <a:pPr eaLnBrk="1" hangingPunct="1">
                <a:defRPr/>
              </a:pPr>
              <a:r>
                <a:rPr lang="ja-JP" altLang="en-US" sz="1200" spc="-100" dirty="0">
                  <a:latin typeface="ＤＦＰ平成ゴシック体W7" panose="020B0700000000000000" pitchFamily="50" charset="-128"/>
                  <a:ea typeface="ＤＦＰ平成ゴシック体W7" panose="020B0700000000000000" pitchFamily="50" charset="-128"/>
                </a:rPr>
                <a:t>懲役３年</a:t>
              </a:r>
            </a:p>
          </p:txBody>
        </p:sp>
      </p:grpSp>
      <p:pic>
        <p:nvPicPr>
          <p:cNvPr id="65539" name="図 15">
            <a:extLst>
              <a:ext uri="{FF2B5EF4-FFF2-40B4-BE49-F238E27FC236}">
                <a16:creationId xmlns:a16="http://schemas.microsoft.com/office/drawing/2014/main" id="{9BA4EA10-6385-AEBF-589A-924C724782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3852866"/>
            <a:ext cx="43545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正方形/長方形 3">
            <a:extLst>
              <a:ext uri="{FF2B5EF4-FFF2-40B4-BE49-F238E27FC236}">
                <a16:creationId xmlns:a16="http://schemas.microsoft.com/office/drawing/2014/main" id="{B1D44D34-6592-085F-BA00-957D43FAA11F}"/>
              </a:ext>
            </a:extLst>
          </p:cNvPr>
          <p:cNvSpPr>
            <a:spLocks noChangeArrowheads="1"/>
          </p:cNvSpPr>
          <p:nvPr/>
        </p:nvSpPr>
        <p:spPr bwMode="auto">
          <a:xfrm>
            <a:off x="6346825" y="5013325"/>
            <a:ext cx="4224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2000">
                <a:latin typeface="Times New Roman" panose="02020603050405020304" pitchFamily="18" charset="0"/>
              </a:rPr>
              <a:t>一定量以上の違法薬物の所持・運搬等における刑罰の最高刑が死刑となっているなど、日本での刑罰に比べ重い刑罰を科す国が多くある</a:t>
            </a:r>
            <a:r>
              <a:rPr lang="ja-JP" altLang="en-US" sz="2400">
                <a:latin typeface="Times New Roman" panose="02020603050405020304" pitchFamily="18" charset="0"/>
              </a:rPr>
              <a:t>。</a:t>
            </a:r>
          </a:p>
        </p:txBody>
      </p:sp>
      <p:sp>
        <p:nvSpPr>
          <p:cNvPr id="5" name="左矢印 4">
            <a:extLst>
              <a:ext uri="{FF2B5EF4-FFF2-40B4-BE49-F238E27FC236}">
                <a16:creationId xmlns:a16="http://schemas.microsoft.com/office/drawing/2014/main" id="{0D2C24D8-B605-C67D-63EA-F6A856BB2B68}"/>
              </a:ext>
            </a:extLst>
          </p:cNvPr>
          <p:cNvSpPr/>
          <p:nvPr/>
        </p:nvSpPr>
        <p:spPr>
          <a:xfrm>
            <a:off x="6569075" y="4211641"/>
            <a:ext cx="2808288" cy="801687"/>
          </a:xfrm>
          <a:prstGeom prst="leftArrow">
            <a:avLst/>
          </a:prstGeom>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ja-JP" altLang="en-US" dirty="0">
                <a:solidFill>
                  <a:schemeClr val="tx1"/>
                </a:solidFill>
              </a:rPr>
              <a:t>外国では</a:t>
            </a:r>
          </a:p>
        </p:txBody>
      </p:sp>
      <p:sp>
        <p:nvSpPr>
          <p:cNvPr id="65542" name="タイトル 2">
            <a:extLst>
              <a:ext uri="{FF2B5EF4-FFF2-40B4-BE49-F238E27FC236}">
                <a16:creationId xmlns:a16="http://schemas.microsoft.com/office/drawing/2014/main" id="{4FDBB1BB-C165-ABC0-CA9D-A223C63DD6A4}"/>
              </a:ext>
            </a:extLst>
          </p:cNvPr>
          <p:cNvSpPr>
            <a:spLocks noGrp="1" noChangeArrowheads="1"/>
          </p:cNvSpPr>
          <p:nvPr>
            <p:ph type="title"/>
          </p:nvPr>
        </p:nvSpPr>
        <p:spPr>
          <a:xfrm>
            <a:off x="2782891" y="188916"/>
            <a:ext cx="3235325" cy="725487"/>
          </a:xfrm>
        </p:spPr>
        <p:txBody>
          <a:bodyPr/>
          <a:lstStyle/>
          <a:p>
            <a:r>
              <a:rPr lang="ja-JP" altLang="en-US"/>
              <a:t>厳しい罰則</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995D72-5481-47D5-E3DC-7C0F0E2B9E74}"/>
              </a:ext>
            </a:extLst>
          </p:cNvPr>
          <p:cNvSpPr>
            <a:spLocks noGrp="1"/>
          </p:cNvSpPr>
          <p:nvPr>
            <p:ph type="title" idx="4294967295"/>
          </p:nvPr>
        </p:nvSpPr>
        <p:spPr>
          <a:xfrm>
            <a:off x="4202113" y="1223963"/>
            <a:ext cx="7989887" cy="1325562"/>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0" tIns="0" rIns="0" bIns="45720" rtlCol="0" anchor="t">
            <a:noAutofit/>
          </a:bodyPr>
          <a:lstStyle/>
          <a:p>
            <a:pPr>
              <a:defRPr/>
            </a:pPr>
            <a:r>
              <a:rPr lang="ja-JP" altLang="en-US" sz="5400" spc="-150" dirty="0">
                <a:ln w="31750">
                  <a:solidFill>
                    <a:schemeClr val="bg1"/>
                  </a:solidFill>
                </a:ln>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大麻について考えてみよ</a:t>
            </a:r>
            <a:r>
              <a:rPr lang="ja-JP" altLang="en-US" sz="5400" spc="-300" dirty="0">
                <a:ln w="31750">
                  <a:solidFill>
                    <a:schemeClr val="bg1"/>
                  </a:solidFill>
                </a:ln>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う</a:t>
            </a:r>
            <a:r>
              <a:rPr lang="ja-JP" altLang="en-US" sz="5400" spc="-150" dirty="0">
                <a:ln w="31750">
                  <a:solidFill>
                    <a:schemeClr val="bg1"/>
                  </a:solidFill>
                </a:ln>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7C324B-309F-39BB-1CC4-43E018177C4A}"/>
              </a:ext>
            </a:extLst>
          </p:cNvPr>
          <p:cNvSpPr/>
          <p:nvPr/>
        </p:nvSpPr>
        <p:spPr>
          <a:xfrm>
            <a:off x="2212978" y="1922466"/>
            <a:ext cx="7775575" cy="2320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6">
            <a:extLst>
              <a:ext uri="{FF2B5EF4-FFF2-40B4-BE49-F238E27FC236}">
                <a16:creationId xmlns:a16="http://schemas.microsoft.com/office/drawing/2014/main" id="{F554AE86-5CE0-47C0-4721-A4AD427F4513}"/>
              </a:ext>
            </a:extLst>
          </p:cNvPr>
          <p:cNvSpPr txBox="1"/>
          <p:nvPr/>
        </p:nvSpPr>
        <p:spPr>
          <a:xfrm>
            <a:off x="3131426" y="473094"/>
            <a:ext cx="1800073" cy="954107"/>
          </a:xfrm>
          <a:prstGeom prst="rect">
            <a:avLst/>
          </a:prstGeom>
          <a:solidFill>
            <a:schemeClr val="accent2">
              <a:lumMod val="20000"/>
              <a:lumOff val="80000"/>
            </a:schemeClr>
          </a:solidFill>
          <a:effectLst>
            <a:innerShdw blurRad="114300">
              <a:prstClr val="black"/>
            </a:innerShdw>
          </a:effectLst>
        </p:spPr>
        <p:txBody>
          <a:bodyPr>
            <a:spAutoFit/>
          </a:bodyPr>
          <a:lstStyle/>
          <a:p>
            <a:pPr algn="ctr">
              <a:defRPr/>
            </a:pPr>
            <a:r>
              <a:rPr lang="ja-JP" altLang="en-US" sz="2800" dirty="0">
                <a:latin typeface="HGP創英角ｺﾞｼｯｸUB" panose="020B0900000000000000" pitchFamily="50" charset="-128"/>
                <a:ea typeface="HGP創英角ｺﾞｼｯｸUB" panose="020B0900000000000000" pitchFamily="50" charset="-128"/>
              </a:rPr>
              <a:t>未成年者</a:t>
            </a:r>
            <a:endParaRPr lang="en-US" altLang="ja-JP" sz="2800" dirty="0">
              <a:latin typeface="HGP創英角ｺﾞｼｯｸUB" panose="020B0900000000000000" pitchFamily="50" charset="-128"/>
              <a:ea typeface="HGP創英角ｺﾞｼｯｸUB" panose="020B0900000000000000" pitchFamily="50" charset="-128"/>
            </a:endParaRPr>
          </a:p>
          <a:p>
            <a:pPr algn="ctr">
              <a:defRPr/>
            </a:pP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喫煙</a:t>
            </a:r>
            <a:endParaRPr lang="en-US" altLang="ja-JP" sz="28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8" name="右矢印 7">
            <a:extLst>
              <a:ext uri="{FF2B5EF4-FFF2-40B4-BE49-F238E27FC236}">
                <a16:creationId xmlns:a16="http://schemas.microsoft.com/office/drawing/2014/main" id="{86779169-6B2C-B188-B0AE-CEE8ACCDF984}"/>
              </a:ext>
            </a:extLst>
          </p:cNvPr>
          <p:cNvSpPr/>
          <p:nvPr/>
        </p:nvSpPr>
        <p:spPr>
          <a:xfrm>
            <a:off x="5398311" y="722952"/>
            <a:ext cx="664143" cy="462012"/>
          </a:xfrm>
          <a:prstGeom prst="rightArrow">
            <a:avLst/>
          </a:prstGeom>
          <a:solidFill>
            <a:schemeClr val="accent2">
              <a:lumMod val="75000"/>
            </a:schemeClr>
          </a:solidFill>
          <a:ln>
            <a:solidFill>
              <a:schemeClr val="accent2">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4BEEAFB0-4B9F-5B49-9F03-EFA6E3DACAE5}"/>
              </a:ext>
            </a:extLst>
          </p:cNvPr>
          <p:cNvSpPr txBox="1"/>
          <p:nvPr/>
        </p:nvSpPr>
        <p:spPr>
          <a:xfrm>
            <a:off x="6529266" y="473091"/>
            <a:ext cx="2592275" cy="923330"/>
          </a:xfrm>
          <a:prstGeom prst="rect">
            <a:avLst/>
          </a:prstGeom>
          <a:solidFill>
            <a:srgbClr val="C00000"/>
          </a:solidFill>
          <a:ln>
            <a:solidFill>
              <a:srgbClr val="C00000"/>
            </a:solidFill>
          </a:ln>
          <a:effectLst>
            <a:innerShdw blurRad="114300">
              <a:prstClr val="black"/>
            </a:innerShdw>
          </a:effectLst>
        </p:spPr>
        <p:txBody>
          <a:bodyPr>
            <a:spAutoFit/>
          </a:bodyPr>
          <a:lstStyle/>
          <a:p>
            <a:pPr algn="ctr">
              <a:defRPr/>
            </a:pPr>
            <a:r>
              <a:rPr lang="ja-JP" altLang="en-US" sz="5400" dirty="0">
                <a:solidFill>
                  <a:schemeClr val="bg1"/>
                </a:solidFill>
                <a:effectLst>
                  <a:glow rad="127000">
                    <a:schemeClr val="tx1">
                      <a:alpha val="50000"/>
                    </a:schemeClr>
                  </a:glow>
                </a:effectLst>
                <a:latin typeface="HGP創英角ｺﾞｼｯｸUB" panose="020B0900000000000000" pitchFamily="50" charset="-128"/>
                <a:ea typeface="HGP創英角ｺﾞｼｯｸUB" panose="020B0900000000000000" pitchFamily="50" charset="-128"/>
              </a:rPr>
              <a:t>大麻</a:t>
            </a:r>
          </a:p>
        </p:txBody>
      </p:sp>
      <p:sp>
        <p:nvSpPr>
          <p:cNvPr id="85002" name="正方形/長方形 9">
            <a:extLst>
              <a:ext uri="{FF2B5EF4-FFF2-40B4-BE49-F238E27FC236}">
                <a16:creationId xmlns:a16="http://schemas.microsoft.com/office/drawing/2014/main" id="{70DCFD05-8FAC-5B21-17FF-F7398522912F}"/>
              </a:ext>
            </a:extLst>
          </p:cNvPr>
          <p:cNvSpPr>
            <a:spLocks noChangeArrowheads="1"/>
          </p:cNvSpPr>
          <p:nvPr/>
        </p:nvSpPr>
        <p:spPr bwMode="auto">
          <a:xfrm>
            <a:off x="2419350" y="2111378"/>
            <a:ext cx="43685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en-US" altLang="ja-JP" sz="2400">
                <a:latin typeface="HGP創英角ｺﾞｼｯｸUB" panose="020B0900000000000000" pitchFamily="50" charset="-128"/>
                <a:ea typeface="HGP創英角ｺﾞｼｯｸUB" panose="020B0900000000000000" pitchFamily="50" charset="-128"/>
              </a:rPr>
              <a:t>2015</a:t>
            </a:r>
            <a:r>
              <a:rPr lang="ja-JP" altLang="en-US" sz="2400">
                <a:latin typeface="HGP創英角ｺﾞｼｯｸUB" panose="020B0900000000000000" pitchFamily="50" charset="-128"/>
                <a:ea typeface="HGP創英角ｺﾞｼｯｸUB" panose="020B0900000000000000" pitchFamily="50" charset="-128"/>
              </a:rPr>
              <a:t>年の小学校</a:t>
            </a:r>
            <a:r>
              <a:rPr lang="en-US" altLang="ja-JP" sz="2400">
                <a:latin typeface="HGP創英角ｺﾞｼｯｸUB" panose="020B0900000000000000" pitchFamily="50" charset="-128"/>
                <a:ea typeface="HGP創英角ｺﾞｼｯｸUB" panose="020B0900000000000000" pitchFamily="50" charset="-128"/>
              </a:rPr>
              <a:t>6</a:t>
            </a:r>
            <a:r>
              <a:rPr lang="ja-JP" altLang="en-US" sz="2400">
                <a:latin typeface="HGP創英角ｺﾞｼｯｸUB" panose="020B0900000000000000" pitchFamily="50" charset="-128"/>
                <a:ea typeface="HGP創英角ｺﾞｼｯｸUB" panose="020B0900000000000000" pitchFamily="50" charset="-128"/>
              </a:rPr>
              <a:t>年生のケース</a:t>
            </a:r>
          </a:p>
        </p:txBody>
      </p:sp>
      <p:sp>
        <p:nvSpPr>
          <p:cNvPr id="11" name="テキスト ボックス 10">
            <a:extLst>
              <a:ext uri="{FF2B5EF4-FFF2-40B4-BE49-F238E27FC236}">
                <a16:creationId xmlns:a16="http://schemas.microsoft.com/office/drawing/2014/main" id="{FA64CDA9-CB9B-F062-F866-8B4075EAF844}"/>
              </a:ext>
            </a:extLst>
          </p:cNvPr>
          <p:cNvSpPr txBox="1"/>
          <p:nvPr/>
        </p:nvSpPr>
        <p:spPr>
          <a:xfrm>
            <a:off x="2424003" y="2653029"/>
            <a:ext cx="1892661" cy="954107"/>
          </a:xfrm>
          <a:prstGeom prst="rect">
            <a:avLst/>
          </a:prstGeom>
          <a:solidFill>
            <a:schemeClr val="accent6">
              <a:lumMod val="40000"/>
              <a:lumOff val="60000"/>
            </a:schemeClr>
          </a:solidFill>
          <a:ln>
            <a:solidFill>
              <a:schemeClr val="accent6">
                <a:lumMod val="40000"/>
                <a:lumOff val="60000"/>
              </a:schemeClr>
            </a:solidFill>
          </a:ln>
          <a:effectLst>
            <a:innerShdw blurRad="114300">
              <a:prstClr val="black"/>
            </a:innerShdw>
          </a:effectLst>
        </p:spPr>
        <p:txBody>
          <a:bodyPr>
            <a:spAutoFit/>
          </a:bodyPr>
          <a:lstStyle/>
          <a:p>
            <a:pPr algn="ctr">
              <a:defRPr/>
            </a:pPr>
            <a:r>
              <a:rPr lang="ja-JP" altLang="en-US" sz="2800" dirty="0">
                <a:latin typeface="HGP創英角ｺﾞｼｯｸUB" panose="020B0900000000000000" pitchFamily="50" charset="-128"/>
                <a:ea typeface="HGP創英角ｺﾞｼｯｸUB" panose="020B0900000000000000" pitchFamily="50" charset="-128"/>
              </a:rPr>
              <a:t>弟</a:t>
            </a:r>
            <a:endParaRPr lang="en-US" altLang="ja-JP" sz="2800" dirty="0">
              <a:latin typeface="HGP創英角ｺﾞｼｯｸUB" panose="020B0900000000000000" pitchFamily="50" charset="-128"/>
              <a:ea typeface="HGP創英角ｺﾞｼｯｸUB" panose="020B0900000000000000" pitchFamily="50" charset="-128"/>
            </a:endParaRPr>
          </a:p>
          <a:p>
            <a:pPr algn="ctr">
              <a:defRPr/>
            </a:pPr>
            <a:r>
              <a:rPr lang="ja-JP" altLang="en-US" sz="2800" dirty="0">
                <a:latin typeface="HGP創英角ｺﾞｼｯｸUB" panose="020B0900000000000000" pitchFamily="50" charset="-128"/>
                <a:ea typeface="HGP創英角ｺﾞｼｯｸUB" panose="020B0900000000000000" pitchFamily="50" charset="-128"/>
              </a:rPr>
              <a:t>小学</a:t>
            </a:r>
            <a:r>
              <a:rPr lang="en-US" altLang="ja-JP" sz="2800" dirty="0">
                <a:latin typeface="HGP創英角ｺﾞｼｯｸUB" panose="020B0900000000000000" pitchFamily="50" charset="-128"/>
                <a:ea typeface="HGP創英角ｺﾞｼｯｸUB" panose="020B0900000000000000" pitchFamily="50" charset="-128"/>
              </a:rPr>
              <a:t>6</a:t>
            </a:r>
            <a:r>
              <a:rPr lang="ja-JP" altLang="en-US" sz="2800" dirty="0">
                <a:latin typeface="HGP創英角ｺﾞｼｯｸUB" panose="020B0900000000000000" pitchFamily="50" charset="-128"/>
                <a:ea typeface="HGP創英角ｺﾞｼｯｸUB" panose="020B0900000000000000" pitchFamily="50" charset="-128"/>
              </a:rPr>
              <a:t>年生</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12" name="右矢印 11">
            <a:extLst>
              <a:ext uri="{FF2B5EF4-FFF2-40B4-BE49-F238E27FC236}">
                <a16:creationId xmlns:a16="http://schemas.microsoft.com/office/drawing/2014/main" id="{AD2D04F6-9FED-947C-F63C-AF50768937D2}"/>
              </a:ext>
            </a:extLst>
          </p:cNvPr>
          <p:cNvSpPr/>
          <p:nvPr/>
        </p:nvSpPr>
        <p:spPr>
          <a:xfrm flipH="1">
            <a:off x="4589843" y="2899074"/>
            <a:ext cx="664143" cy="462012"/>
          </a:xfrm>
          <a:prstGeom prst="rightArrow">
            <a:avLst/>
          </a:prstGeom>
          <a:solidFill>
            <a:schemeClr val="accent6">
              <a:lumMod val="60000"/>
              <a:lumOff val="40000"/>
            </a:schemeClr>
          </a:solidFill>
          <a:ln>
            <a:solidFill>
              <a:schemeClr val="accent6">
                <a:lumMod val="60000"/>
                <a:lumOff val="4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4C99B098-32B1-CF88-1D73-C4E41807808F}"/>
              </a:ext>
            </a:extLst>
          </p:cNvPr>
          <p:cNvSpPr txBox="1"/>
          <p:nvPr/>
        </p:nvSpPr>
        <p:spPr>
          <a:xfrm>
            <a:off x="5527165" y="2653030"/>
            <a:ext cx="1518337" cy="954107"/>
          </a:xfrm>
          <a:prstGeom prst="rect">
            <a:avLst/>
          </a:prstGeom>
          <a:solidFill>
            <a:schemeClr val="accent4">
              <a:lumMod val="75000"/>
            </a:schemeClr>
          </a:solidFill>
          <a:ln>
            <a:solidFill>
              <a:schemeClr val="accent4">
                <a:lumMod val="75000"/>
              </a:schemeClr>
            </a:solidFill>
          </a:ln>
          <a:effectLst>
            <a:innerShdw blurRad="114300">
              <a:prstClr val="black"/>
            </a:innerShdw>
          </a:effectLst>
        </p:spPr>
        <p:txBody>
          <a:bodyPr>
            <a:spAutoFit/>
          </a:bodyPr>
          <a:lstStyle/>
          <a:p>
            <a:pPr algn="ctr">
              <a:defRPr/>
            </a:pP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兄</a:t>
            </a:r>
            <a:endParaRPr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pPr algn="ctr">
              <a:defRPr/>
            </a:pP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高校生</a:t>
            </a:r>
          </a:p>
        </p:txBody>
      </p:sp>
      <p:sp>
        <p:nvSpPr>
          <p:cNvPr id="14" name="右矢印 13">
            <a:extLst>
              <a:ext uri="{FF2B5EF4-FFF2-40B4-BE49-F238E27FC236}">
                <a16:creationId xmlns:a16="http://schemas.microsoft.com/office/drawing/2014/main" id="{C0134269-B16D-0839-2C75-862731AD9829}"/>
              </a:ext>
            </a:extLst>
          </p:cNvPr>
          <p:cNvSpPr/>
          <p:nvPr/>
        </p:nvSpPr>
        <p:spPr>
          <a:xfrm flipH="1">
            <a:off x="7318681" y="2899074"/>
            <a:ext cx="664143" cy="462012"/>
          </a:xfrm>
          <a:prstGeom prst="rightArrow">
            <a:avLst/>
          </a:prstGeom>
          <a:solidFill>
            <a:schemeClr val="accent2">
              <a:lumMod val="75000"/>
            </a:schemeClr>
          </a:solidFill>
          <a:ln>
            <a:solidFill>
              <a:schemeClr val="accent2">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7D7DE10C-A96F-D872-1F5B-569E15656F84}"/>
              </a:ext>
            </a:extLst>
          </p:cNvPr>
          <p:cNvSpPr txBox="1"/>
          <p:nvPr/>
        </p:nvSpPr>
        <p:spPr>
          <a:xfrm>
            <a:off x="8256003" y="2653029"/>
            <a:ext cx="1518337" cy="954107"/>
          </a:xfrm>
          <a:prstGeom prst="rect">
            <a:avLst/>
          </a:prstGeom>
          <a:solidFill>
            <a:srgbClr val="C00000"/>
          </a:solidFill>
          <a:ln>
            <a:solidFill>
              <a:srgbClr val="C00000"/>
            </a:solidFill>
          </a:ln>
          <a:effectLst>
            <a:innerShdw blurRad="114300">
              <a:prstClr val="black"/>
            </a:innerShdw>
          </a:effectLst>
        </p:spPr>
        <p:txBody>
          <a:bodyPr>
            <a:spAutoFit/>
          </a:bodyPr>
          <a:lstStyle/>
          <a:p>
            <a:pPr algn="ctr">
              <a:defRPr/>
            </a:pP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友達</a:t>
            </a:r>
            <a:endParaRPr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pPr algn="ctr">
              <a:defRPr/>
            </a:pP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高校生</a:t>
            </a:r>
          </a:p>
        </p:txBody>
      </p:sp>
      <p:cxnSp>
        <p:nvCxnSpPr>
          <p:cNvPr id="16" name="直線矢印コネクタ 15">
            <a:extLst>
              <a:ext uri="{FF2B5EF4-FFF2-40B4-BE49-F238E27FC236}">
                <a16:creationId xmlns:a16="http://schemas.microsoft.com/office/drawing/2014/main" id="{1FF3AE43-09AE-98F3-6299-4B020662779C}"/>
              </a:ext>
            </a:extLst>
          </p:cNvPr>
          <p:cNvCxnSpPr/>
          <p:nvPr/>
        </p:nvCxnSpPr>
        <p:spPr>
          <a:xfrm>
            <a:off x="3124200" y="3702050"/>
            <a:ext cx="501650" cy="2921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5019" name="テキスト ボックス 16">
            <a:extLst>
              <a:ext uri="{FF2B5EF4-FFF2-40B4-BE49-F238E27FC236}">
                <a16:creationId xmlns:a16="http://schemas.microsoft.com/office/drawing/2014/main" id="{DA731487-559E-9968-BFF6-E7223D8200C7}"/>
              </a:ext>
            </a:extLst>
          </p:cNvPr>
          <p:cNvSpPr txBox="1">
            <a:spLocks noChangeArrowheads="1"/>
          </p:cNvSpPr>
          <p:nvPr/>
        </p:nvSpPr>
        <p:spPr bwMode="auto">
          <a:xfrm>
            <a:off x="3671888" y="3778253"/>
            <a:ext cx="1949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2400">
                <a:solidFill>
                  <a:srgbClr val="C00000"/>
                </a:solidFill>
                <a:latin typeface="HGP創英角ｺﾞｼｯｸUB" panose="020B0900000000000000" pitchFamily="50" charset="-128"/>
                <a:ea typeface="HGP創英角ｺﾞｼｯｸUB" panose="020B0900000000000000" pitchFamily="50" charset="-128"/>
              </a:rPr>
              <a:t>喫煙経験あり</a:t>
            </a:r>
          </a:p>
        </p:txBody>
      </p:sp>
      <p:sp>
        <p:nvSpPr>
          <p:cNvPr id="29" name="テキスト ボックス 28">
            <a:extLst>
              <a:ext uri="{FF2B5EF4-FFF2-40B4-BE49-F238E27FC236}">
                <a16:creationId xmlns:a16="http://schemas.microsoft.com/office/drawing/2014/main" id="{71827B32-9D72-8616-74DE-299BC95C6B4D}"/>
              </a:ext>
            </a:extLst>
          </p:cNvPr>
          <p:cNvSpPr txBox="1"/>
          <p:nvPr/>
        </p:nvSpPr>
        <p:spPr>
          <a:xfrm>
            <a:off x="2212978" y="4460875"/>
            <a:ext cx="7775575" cy="2133600"/>
          </a:xfrm>
          <a:prstGeom prst="rect">
            <a:avLst/>
          </a:prstGeom>
          <a:solidFill>
            <a:schemeClr val="accent6">
              <a:lumMod val="20000"/>
              <a:lumOff val="80000"/>
            </a:schemeClr>
          </a:solidFill>
        </p:spPr>
        <p:txBody>
          <a:bodyPr lIns="252000" tIns="180000" rIns="252000" bIns="180000">
            <a:spAutoFit/>
          </a:bodyPr>
          <a:lstStyle/>
          <a:p>
            <a:pPr algn="just">
              <a:defRPr/>
            </a:pPr>
            <a:r>
              <a:rPr lang="ja-JP" altLang="en-US" sz="2300" dirty="0">
                <a:latin typeface="HGP創英角ｺﾞｼｯｸUB" panose="020B0900000000000000" pitchFamily="50" charset="-128"/>
                <a:ea typeface="HGP創英角ｺﾞｼｯｸUB" panose="020B0900000000000000" pitchFamily="50" charset="-128"/>
              </a:rPr>
              <a:t>大麻は、たばこと同じように使用することから、未成年者の喫煙は大麻乱用の入口 （ゲートウェイ） と考えられます。</a:t>
            </a:r>
            <a:endParaRPr lang="en-US" altLang="ja-JP" sz="2300" dirty="0">
              <a:latin typeface="HGP創英角ｺﾞｼｯｸUB" panose="020B0900000000000000" pitchFamily="50" charset="-128"/>
              <a:ea typeface="HGP創英角ｺﾞｼｯｸUB" panose="020B0900000000000000" pitchFamily="50" charset="-128"/>
            </a:endParaRPr>
          </a:p>
          <a:p>
            <a:pPr algn="just">
              <a:defRPr/>
            </a:pPr>
            <a:r>
              <a:rPr lang="ja-JP" altLang="en-US" sz="2300" dirty="0">
                <a:latin typeface="HGP創英角ｺﾞｼｯｸUB" panose="020B0900000000000000" pitchFamily="50" charset="-128"/>
                <a:ea typeface="HGP創英角ｺﾞｼｯｸUB" panose="020B0900000000000000" pitchFamily="50" charset="-128"/>
              </a:rPr>
              <a:t>興味関心も大きな要因かもしれませんが、未成年からたばこを入手したり、一緒に喫煙することで悪い仲間 （反社会的な集団） との関わりができたしまったとも考えられます。</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タイトル 1">
            <a:extLst>
              <a:ext uri="{FF2B5EF4-FFF2-40B4-BE49-F238E27FC236}">
                <a16:creationId xmlns:a16="http://schemas.microsoft.com/office/drawing/2014/main" id="{B5CD5A7B-2CCD-38F0-4EE9-E30DD7FED9A4}"/>
              </a:ext>
            </a:extLst>
          </p:cNvPr>
          <p:cNvSpPr>
            <a:spLocks noGrp="1" noChangeArrowheads="1"/>
          </p:cNvSpPr>
          <p:nvPr>
            <p:ph type="title"/>
          </p:nvPr>
        </p:nvSpPr>
        <p:spPr>
          <a:xfrm>
            <a:off x="2662241" y="673103"/>
            <a:ext cx="7324725" cy="163513"/>
          </a:xfrm>
        </p:spPr>
        <p:txBody>
          <a:bodyPr>
            <a:normAutofit fontScale="90000"/>
          </a:bodyPr>
          <a:lstStyle/>
          <a:p>
            <a:r>
              <a:rPr lang="ja-JP" altLang="en-US" sz="3000"/>
              <a:t>乱用される違法薬物の作用と呼び名</a:t>
            </a:r>
          </a:p>
        </p:txBody>
      </p:sp>
      <p:sp>
        <p:nvSpPr>
          <p:cNvPr id="3" name="コンテンツ プレースホルダー 2">
            <a:extLst>
              <a:ext uri="{FF2B5EF4-FFF2-40B4-BE49-F238E27FC236}">
                <a16:creationId xmlns:a16="http://schemas.microsoft.com/office/drawing/2014/main" id="{E56DEC36-F98B-5D1D-B951-F498C495CC10}"/>
              </a:ext>
            </a:extLst>
          </p:cNvPr>
          <p:cNvSpPr>
            <a:spLocks noGrp="1"/>
          </p:cNvSpPr>
          <p:nvPr>
            <p:ph idx="1"/>
          </p:nvPr>
        </p:nvSpPr>
        <p:spPr>
          <a:xfrm>
            <a:off x="1755775" y="1341438"/>
            <a:ext cx="8769350" cy="4451350"/>
          </a:xfrm>
        </p:spPr>
        <p:txBody>
          <a:bodyPr>
            <a:normAutofit/>
          </a:bodyPr>
          <a:lstStyle/>
          <a:p>
            <a:pPr>
              <a:defRPr/>
            </a:pPr>
            <a:r>
              <a:rPr lang="ja-JP" altLang="en-US" sz="3600" dirty="0"/>
              <a:t>幻覚と抑制作用</a:t>
            </a:r>
            <a:endParaRPr lang="en-US" altLang="ja-JP" sz="3600" dirty="0"/>
          </a:p>
          <a:p>
            <a:pPr marL="0" indent="0">
              <a:buNone/>
              <a:defRPr/>
            </a:pPr>
            <a:r>
              <a:rPr lang="ja-JP" altLang="en-US" sz="4800" dirty="0">
                <a:solidFill>
                  <a:srgbClr val="FF0000"/>
                </a:solidFill>
              </a:rPr>
              <a:t>大麻</a:t>
            </a:r>
            <a:r>
              <a:rPr lang="ja-JP" altLang="en-US" sz="4800" dirty="0"/>
              <a:t>：</a:t>
            </a:r>
            <a:r>
              <a:rPr lang="ja-JP" altLang="en-US" sz="4000" dirty="0"/>
              <a:t>テトラヒドロカンナビノール</a:t>
            </a:r>
            <a:endParaRPr lang="en-US" altLang="ja-JP" sz="4000" dirty="0"/>
          </a:p>
          <a:p>
            <a:pPr marL="0" indent="0">
              <a:buNone/>
              <a:defRPr/>
            </a:pPr>
            <a:endParaRPr lang="en-US" altLang="ja-JP" sz="900" dirty="0"/>
          </a:p>
          <a:p>
            <a:pPr marL="0" indent="0">
              <a:buNone/>
              <a:defRPr/>
            </a:pPr>
            <a:r>
              <a:rPr lang="ja-JP" altLang="en-US" sz="900" dirty="0"/>
              <a:t>　　　　　</a:t>
            </a:r>
            <a:endParaRPr lang="en-US" altLang="ja-JP" sz="900" dirty="0"/>
          </a:p>
          <a:p>
            <a:pPr marL="0" indent="0">
              <a:buNone/>
              <a:defRPr/>
            </a:pPr>
            <a:r>
              <a:rPr lang="ja-JP" altLang="en-US" sz="900" dirty="0"/>
              <a:t>　　　　　　　　　　　　　　　　　　　　　　　　　　　　　　　　　　　　　　　　　　　　　　　　　　　　　　　　　　　　　　　　　　　　　　　　　　　　　　　　　　　　　　　　　　　　　　　　　　　　　　　　　　　　　　　　　　　　　　　　　　　</a:t>
            </a:r>
            <a:r>
              <a:rPr lang="ja-JP" altLang="en-US" sz="800" dirty="0"/>
              <a:t>　　　　　　　　　　</a:t>
            </a:r>
            <a:endParaRPr lang="en-US" altLang="ja-JP" sz="800" dirty="0"/>
          </a:p>
          <a:p>
            <a:pPr marL="0" indent="0">
              <a:buNone/>
              <a:defRPr/>
            </a:pPr>
            <a:r>
              <a:rPr lang="ja-JP" altLang="en-US" sz="3600" u="sng" dirty="0"/>
              <a:t>　ハッパ、８８、やさい</a:t>
            </a:r>
            <a:endParaRPr lang="en-US" altLang="ja-JP" sz="3600" u="sng" dirty="0"/>
          </a:p>
          <a:p>
            <a:pPr marL="0" indent="0">
              <a:buNone/>
              <a:defRPr/>
            </a:pPr>
            <a:r>
              <a:rPr lang="ja-JP" altLang="en-US" sz="3600" u="sng" dirty="0"/>
              <a:t>　マリファナ、チョコ</a:t>
            </a:r>
            <a:endParaRPr lang="en-US" altLang="ja-JP" sz="3600" u="sng" dirty="0"/>
          </a:p>
        </p:txBody>
      </p:sp>
      <p:pic>
        <p:nvPicPr>
          <p:cNvPr id="116740" name="図 5">
            <a:extLst>
              <a:ext uri="{FF2B5EF4-FFF2-40B4-BE49-F238E27FC236}">
                <a16:creationId xmlns:a16="http://schemas.microsoft.com/office/drawing/2014/main" id="{E822E041-D903-2BFE-578D-D713F5C72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113" y="3085126"/>
            <a:ext cx="35290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図 2">
            <a:extLst>
              <a:ext uri="{FF2B5EF4-FFF2-40B4-BE49-F238E27FC236}">
                <a16:creationId xmlns:a16="http://schemas.microsoft.com/office/drawing/2014/main" id="{7FF02E42-F848-5061-1DD4-F3D3BBE74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63" t="15001" r="21651" b="8000"/>
          <a:stretch>
            <a:fillRect/>
          </a:stretch>
        </p:blipFill>
        <p:spPr bwMode="auto">
          <a:xfrm>
            <a:off x="1404362" y="74860"/>
            <a:ext cx="9125094" cy="687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タイトル 1">
            <a:extLst>
              <a:ext uri="{FF2B5EF4-FFF2-40B4-BE49-F238E27FC236}">
                <a16:creationId xmlns:a16="http://schemas.microsoft.com/office/drawing/2014/main" id="{F699E4DE-A6F4-4643-647E-16474447D3AB}"/>
              </a:ext>
            </a:extLst>
          </p:cNvPr>
          <p:cNvSpPr>
            <a:spLocks noGrp="1" noChangeArrowheads="1"/>
          </p:cNvSpPr>
          <p:nvPr>
            <p:ph type="ctrTitle" idx="4294967295"/>
          </p:nvPr>
        </p:nvSpPr>
        <p:spPr>
          <a:xfrm>
            <a:off x="0" y="211138"/>
            <a:ext cx="7920038" cy="661987"/>
          </a:xfrm>
        </p:spPr>
        <p:txBody>
          <a:bodyPr vert="horz" lIns="0" tIns="0" rIns="0" bIns="45720" rtlCol="0" anchor="t">
            <a:normAutofit/>
          </a:bodyPr>
          <a:lstStyle/>
          <a:p>
            <a:r>
              <a:rPr lang="ja-JP" altLang="en-US" sz="3600">
                <a:latin typeface="HGP創英角ｺﾞｼｯｸUB" panose="020B0900000000000000" pitchFamily="50" charset="-128"/>
                <a:ea typeface="HGP創英角ｺﾞｼｯｸUB" panose="020B0900000000000000" pitchFamily="50" charset="-128"/>
              </a:rPr>
              <a:t>新たな大麻の脅威！</a:t>
            </a:r>
          </a:p>
        </p:txBody>
      </p:sp>
      <p:sp>
        <p:nvSpPr>
          <p:cNvPr id="8" name="正方形/長方形 7">
            <a:extLst>
              <a:ext uri="{FF2B5EF4-FFF2-40B4-BE49-F238E27FC236}">
                <a16:creationId xmlns:a16="http://schemas.microsoft.com/office/drawing/2014/main" id="{223CA134-A520-8412-68D2-7533B8E98A54}"/>
              </a:ext>
            </a:extLst>
          </p:cNvPr>
          <p:cNvSpPr/>
          <p:nvPr/>
        </p:nvSpPr>
        <p:spPr>
          <a:xfrm>
            <a:off x="2208216" y="6073778"/>
            <a:ext cx="7775575" cy="523875"/>
          </a:xfrm>
          <a:prstGeom prst="rect">
            <a:avLst/>
          </a:prstGeom>
          <a:solidFill>
            <a:schemeClr val="accent6">
              <a:lumMod val="75000"/>
            </a:schemeClr>
          </a:solidFill>
          <a:ln w="19050">
            <a:solidFill>
              <a:schemeClr val="accent2"/>
            </a:solidFill>
          </a:ln>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en-US" altLang="ja-JP" sz="2700" dirty="0">
                <a:solidFill>
                  <a:schemeClr val="bg1"/>
                </a:solidFill>
                <a:latin typeface="HGP創英角ｺﾞｼｯｸUB" panose="020B0900000000000000" pitchFamily="50" charset="-128"/>
                <a:ea typeface="HGP創英角ｺﾞｼｯｸUB" panose="020B0900000000000000" pitchFamily="50" charset="-128"/>
              </a:rPr>
              <a:t>THC</a:t>
            </a:r>
            <a:r>
              <a:rPr lang="ja-JP" altLang="en-US" sz="2700" dirty="0">
                <a:solidFill>
                  <a:schemeClr val="bg1"/>
                </a:solidFill>
                <a:latin typeface="HGP創英角ｺﾞｼｯｸUB" panose="020B0900000000000000" pitchFamily="50" charset="-128"/>
                <a:ea typeface="HGP創英角ｺﾞｼｯｸUB" panose="020B0900000000000000" pitchFamily="50" charset="-128"/>
              </a:rPr>
              <a:t>が濃縮され健康影響等が出やすくなっている</a:t>
            </a:r>
          </a:p>
        </p:txBody>
      </p:sp>
      <p:sp>
        <p:nvSpPr>
          <p:cNvPr id="11" name="テキスト ボックス 10">
            <a:extLst>
              <a:ext uri="{FF2B5EF4-FFF2-40B4-BE49-F238E27FC236}">
                <a16:creationId xmlns:a16="http://schemas.microsoft.com/office/drawing/2014/main" id="{46BEAF7E-BC7A-E2F8-38A8-3778B6601D4C}"/>
              </a:ext>
            </a:extLst>
          </p:cNvPr>
          <p:cNvSpPr txBox="1"/>
          <p:nvPr/>
        </p:nvSpPr>
        <p:spPr>
          <a:xfrm>
            <a:off x="1773241" y="906463"/>
            <a:ext cx="8645525" cy="369332"/>
          </a:xfrm>
          <a:prstGeom prst="rect">
            <a:avLst/>
          </a:prstGeom>
          <a:solidFill>
            <a:schemeClr val="bg1"/>
          </a:solidFill>
        </p:spPr>
        <p:txBody>
          <a:bodyPr>
            <a:spAutoFit/>
          </a:bodyPr>
          <a:lstStyle/>
          <a:p>
            <a:pPr>
              <a:defRPr/>
            </a:pPr>
            <a:r>
              <a:rPr lang="ja-JP" altLang="en-US" spc="-50" dirty="0">
                <a:latin typeface="HGP創英角ｺﾞｼｯｸUB" panose="020B0900000000000000" pitchFamily="50" charset="-128"/>
                <a:ea typeface="HGP創英角ｺﾞｼｯｸUB" panose="020B0900000000000000" pitchFamily="50" charset="-128"/>
              </a:rPr>
              <a:t>大麻の使用形態が変わってきていて、より若者が手を出しやすいようになってきている。</a:t>
            </a:r>
          </a:p>
        </p:txBody>
      </p:sp>
      <p:sp>
        <p:nvSpPr>
          <p:cNvPr id="89093" name="テキスト ボックス 28">
            <a:extLst>
              <a:ext uri="{FF2B5EF4-FFF2-40B4-BE49-F238E27FC236}">
                <a16:creationId xmlns:a16="http://schemas.microsoft.com/office/drawing/2014/main" id="{84FEF697-5892-AF05-8BDB-A2985E4AEB19}"/>
              </a:ext>
            </a:extLst>
          </p:cNvPr>
          <p:cNvSpPr txBox="1">
            <a:spLocks noChangeArrowheads="1"/>
          </p:cNvSpPr>
          <p:nvPr/>
        </p:nvSpPr>
        <p:spPr bwMode="auto">
          <a:xfrm>
            <a:off x="4559303" y="3616328"/>
            <a:ext cx="29622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zh-CN" altLang="en-US" sz="800" b="1">
                <a:latin typeface="メイリオ" panose="020B0604030504040204" pitchFamily="50" charset="-128"/>
                <a:ea typeface="メイリオ" panose="020B0604030504040204" pitchFamily="50" charset="-128"/>
              </a:rPr>
              <a:t>写真提供：</a:t>
            </a:r>
            <a:r>
              <a:rPr lang="en-US" altLang="ja-JP" sz="800" b="1">
                <a:latin typeface="メイリオ" panose="020B0604030504040204" pitchFamily="50" charset="-128"/>
                <a:ea typeface="メイリオ" panose="020B0604030504040204" pitchFamily="50" charset="-128"/>
              </a:rPr>
              <a:t>『</a:t>
            </a:r>
            <a:r>
              <a:rPr lang="ja-JP" altLang="en-US" sz="800" b="1">
                <a:latin typeface="メイリオ" panose="020B0604030504040204" pitchFamily="50" charset="-128"/>
                <a:ea typeface="メイリオ" panose="020B0604030504040204" pitchFamily="50" charset="-128"/>
              </a:rPr>
              <a:t>各税関の摘発事件発表（平成</a:t>
            </a:r>
            <a:r>
              <a:rPr lang="en-US" altLang="ja-JP" sz="800" b="1">
                <a:latin typeface="メイリオ" panose="020B0604030504040204" pitchFamily="50" charset="-128"/>
                <a:ea typeface="メイリオ" panose="020B0604030504040204" pitchFamily="50" charset="-128"/>
              </a:rPr>
              <a:t>30</a:t>
            </a:r>
            <a:r>
              <a:rPr lang="ja-JP" altLang="en-US" sz="800" b="1">
                <a:latin typeface="メイリオ" panose="020B0604030504040204" pitchFamily="50" charset="-128"/>
                <a:ea typeface="メイリオ" panose="020B0604030504040204" pitchFamily="50" charset="-128"/>
              </a:rPr>
              <a:t>年）</a:t>
            </a:r>
            <a:r>
              <a:rPr lang="en-US" altLang="ja-JP" sz="800" b="1">
                <a:latin typeface="メイリオ" panose="020B0604030504040204" pitchFamily="50" charset="-128"/>
                <a:ea typeface="メイリオ" panose="020B0604030504040204" pitchFamily="50" charset="-128"/>
              </a:rPr>
              <a:t>』</a:t>
            </a:r>
            <a:r>
              <a:rPr lang="ja-JP" altLang="en-US" sz="800" b="1">
                <a:latin typeface="メイリオ" panose="020B0604030504040204" pitchFamily="50" charset="-128"/>
                <a:ea typeface="メイリオ" panose="020B0604030504040204" pitchFamily="50" charset="-128"/>
              </a:rPr>
              <a:t>（税関）</a:t>
            </a:r>
          </a:p>
        </p:txBody>
      </p:sp>
      <p:sp>
        <p:nvSpPr>
          <p:cNvPr id="89094" name="テキスト ボックス 29">
            <a:extLst>
              <a:ext uri="{FF2B5EF4-FFF2-40B4-BE49-F238E27FC236}">
                <a16:creationId xmlns:a16="http://schemas.microsoft.com/office/drawing/2014/main" id="{F2DC49B6-5EA3-42BB-23E7-54136A2EAA02}"/>
              </a:ext>
            </a:extLst>
          </p:cNvPr>
          <p:cNvSpPr txBox="1">
            <a:spLocks noChangeArrowheads="1"/>
          </p:cNvSpPr>
          <p:nvPr/>
        </p:nvSpPr>
        <p:spPr bwMode="auto">
          <a:xfrm>
            <a:off x="2930528" y="1839913"/>
            <a:ext cx="16621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latin typeface="メイリオ" panose="020B0604030504040204" pitchFamily="50" charset="-128"/>
                <a:ea typeface="メイリオ" panose="020B0604030504040204" pitchFamily="50" charset="-128"/>
              </a:rPr>
              <a:t>■大麻入おかし</a:t>
            </a:r>
          </a:p>
        </p:txBody>
      </p:sp>
      <p:pic>
        <p:nvPicPr>
          <p:cNvPr id="89095" name="図 3" descr="ケーキ, 個, 食べ物, 座っている が含まれている画像&#10;&#10;自動的に生成された説明">
            <a:extLst>
              <a:ext uri="{FF2B5EF4-FFF2-40B4-BE49-F238E27FC236}">
                <a16:creationId xmlns:a16="http://schemas.microsoft.com/office/drawing/2014/main" id="{747D0B58-9B39-AD39-3F7F-8BC572A8E1DE}"/>
              </a:ext>
            </a:extLst>
          </p:cNvPr>
          <p:cNvPicPr>
            <a:picLocks noChangeAspect="1"/>
          </p:cNvPicPr>
          <p:nvPr/>
        </p:nvPicPr>
        <p:blipFill>
          <a:blip r:embed="rId3">
            <a:extLst>
              <a:ext uri="{28A0092B-C50C-407E-A947-70E740481C1C}">
                <a14:useLocalDpi xmlns:a14="http://schemas.microsoft.com/office/drawing/2010/main" val="0"/>
              </a:ext>
            </a:extLst>
          </a:blip>
          <a:srcRect l="4315" t="4333" r="758" b="19028"/>
          <a:stretch>
            <a:fillRect/>
          </a:stretch>
        </p:blipFill>
        <p:spPr bwMode="auto">
          <a:xfrm>
            <a:off x="2754313" y="1741491"/>
            <a:ext cx="3098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図 6" descr="食べ物, テーブル が含まれている画像&#10;&#10;自動的に生成された説明">
            <a:extLst>
              <a:ext uri="{FF2B5EF4-FFF2-40B4-BE49-F238E27FC236}">
                <a16:creationId xmlns:a16="http://schemas.microsoft.com/office/drawing/2014/main" id="{3FEB0979-67B1-7332-98CF-F652C5C5A476}"/>
              </a:ext>
            </a:extLst>
          </p:cNvPr>
          <p:cNvPicPr>
            <a:picLocks noChangeAspect="1"/>
          </p:cNvPicPr>
          <p:nvPr/>
        </p:nvPicPr>
        <p:blipFill>
          <a:blip r:embed="rId4">
            <a:extLst>
              <a:ext uri="{28A0092B-C50C-407E-A947-70E740481C1C}">
                <a14:useLocalDpi xmlns:a14="http://schemas.microsoft.com/office/drawing/2010/main" val="0"/>
              </a:ext>
            </a:extLst>
          </a:blip>
          <a:srcRect l="182" t="5757" r="-182" b="13724"/>
          <a:stretch>
            <a:fillRect/>
          </a:stretch>
        </p:blipFill>
        <p:spPr bwMode="auto">
          <a:xfrm>
            <a:off x="6197603" y="1727200"/>
            <a:ext cx="30956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テキスト ボックス 21">
            <a:extLst>
              <a:ext uri="{FF2B5EF4-FFF2-40B4-BE49-F238E27FC236}">
                <a16:creationId xmlns:a16="http://schemas.microsoft.com/office/drawing/2014/main" id="{4A9AAF57-71E4-B1E7-3D67-0E1426A6F81A}"/>
              </a:ext>
            </a:extLst>
          </p:cNvPr>
          <p:cNvSpPr txBox="1">
            <a:spLocks noChangeArrowheads="1"/>
          </p:cNvSpPr>
          <p:nvPr/>
        </p:nvSpPr>
        <p:spPr bwMode="auto">
          <a:xfrm>
            <a:off x="4364041" y="5845178"/>
            <a:ext cx="33543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zh-CN" altLang="en-US" sz="800" b="1">
                <a:latin typeface="メイリオ" panose="020B0604030504040204" pitchFamily="50" charset="-128"/>
                <a:ea typeface="メイリオ" panose="020B0604030504040204" pitchFamily="50" charset="-128"/>
              </a:rPr>
              <a:t>写真提供：</a:t>
            </a:r>
            <a:r>
              <a:rPr lang="en-US" altLang="ja-JP" sz="800" b="1">
                <a:latin typeface="メイリオ" panose="020B0604030504040204" pitchFamily="50" charset="-128"/>
                <a:ea typeface="メイリオ" panose="020B0604030504040204" pitchFamily="50" charset="-128"/>
              </a:rPr>
              <a:t>『</a:t>
            </a:r>
            <a:r>
              <a:rPr lang="ja-JP" altLang="en-US" sz="800" b="1">
                <a:latin typeface="メイリオ" panose="020B0604030504040204" pitchFamily="50" charset="-128"/>
                <a:ea typeface="メイリオ" panose="020B0604030504040204" pitchFamily="50" charset="-128"/>
              </a:rPr>
              <a:t>薬物乱用の危険を理解していますか？</a:t>
            </a:r>
            <a:r>
              <a:rPr lang="en-US" altLang="ja-JP" sz="800" b="1">
                <a:latin typeface="メイリオ" panose="020B0604030504040204" pitchFamily="50" charset="-128"/>
                <a:ea typeface="メイリオ" panose="020B0604030504040204" pitchFamily="50" charset="-128"/>
              </a:rPr>
              <a:t>』</a:t>
            </a:r>
            <a:r>
              <a:rPr lang="ja-JP" altLang="en-US" sz="800" b="1">
                <a:latin typeface="メイリオ" panose="020B0604030504040204" pitchFamily="50" charset="-128"/>
                <a:ea typeface="メイリオ" panose="020B0604030504040204" pitchFamily="50" charset="-128"/>
              </a:rPr>
              <a:t>（厚生労働省）</a:t>
            </a:r>
          </a:p>
        </p:txBody>
      </p:sp>
      <p:sp>
        <p:nvSpPr>
          <p:cNvPr id="89098" name="テキスト ボックス 27">
            <a:extLst>
              <a:ext uri="{FF2B5EF4-FFF2-40B4-BE49-F238E27FC236}">
                <a16:creationId xmlns:a16="http://schemas.microsoft.com/office/drawing/2014/main" id="{B04486C6-A440-06E0-BC08-F465557EA64D}"/>
              </a:ext>
            </a:extLst>
          </p:cNvPr>
          <p:cNvSpPr txBox="1">
            <a:spLocks noChangeArrowheads="1"/>
          </p:cNvSpPr>
          <p:nvPr/>
        </p:nvSpPr>
        <p:spPr bwMode="auto">
          <a:xfrm>
            <a:off x="2838453" y="3244850"/>
            <a:ext cx="233997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2000" anchor="ct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latin typeface="メイリオ" panose="020B0604030504040204" pitchFamily="50" charset="-128"/>
                <a:ea typeface="メイリオ" panose="020B0604030504040204" pitchFamily="50" charset="-128"/>
              </a:rPr>
              <a:t>■大麻入り菓子（ブラウニー）</a:t>
            </a:r>
          </a:p>
        </p:txBody>
      </p:sp>
      <p:sp>
        <p:nvSpPr>
          <p:cNvPr id="89099" name="テキスト ボックス 22">
            <a:extLst>
              <a:ext uri="{FF2B5EF4-FFF2-40B4-BE49-F238E27FC236}">
                <a16:creationId xmlns:a16="http://schemas.microsoft.com/office/drawing/2014/main" id="{522C00A9-9F9F-E775-2E50-8640B8B9C27B}"/>
              </a:ext>
            </a:extLst>
          </p:cNvPr>
          <p:cNvSpPr txBox="1">
            <a:spLocks noChangeArrowheads="1"/>
          </p:cNvSpPr>
          <p:nvPr/>
        </p:nvSpPr>
        <p:spPr bwMode="auto">
          <a:xfrm>
            <a:off x="6249991" y="3244850"/>
            <a:ext cx="233997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2000" anchor="ct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latin typeface="メイリオ" panose="020B0604030504040204" pitchFamily="50" charset="-128"/>
                <a:ea typeface="メイリオ" panose="020B0604030504040204" pitchFamily="50" charset="-128"/>
              </a:rPr>
              <a:t>■大麻入り菓子（クラッカー）</a:t>
            </a:r>
          </a:p>
        </p:txBody>
      </p:sp>
      <p:pic>
        <p:nvPicPr>
          <p:cNvPr id="89100" name="図 13" descr="室内, 床 が含まれている画像&#10;&#10;自動的に生成された説明">
            <a:extLst>
              <a:ext uri="{FF2B5EF4-FFF2-40B4-BE49-F238E27FC236}">
                <a16:creationId xmlns:a16="http://schemas.microsoft.com/office/drawing/2014/main" id="{58ECDAE1-F56D-5DB9-B7FB-9A424586826F}"/>
              </a:ext>
            </a:extLst>
          </p:cNvPr>
          <p:cNvPicPr>
            <a:picLocks noChangeAspect="1"/>
          </p:cNvPicPr>
          <p:nvPr/>
        </p:nvPicPr>
        <p:blipFill>
          <a:blip r:embed="rId5">
            <a:extLst>
              <a:ext uri="{28A0092B-C50C-407E-A947-70E740481C1C}">
                <a14:useLocalDpi xmlns:a14="http://schemas.microsoft.com/office/drawing/2010/main" val="0"/>
              </a:ext>
            </a:extLst>
          </a:blip>
          <a:srcRect l="6392" t="15302" r="3987" b="6627"/>
          <a:stretch>
            <a:fillRect/>
          </a:stretch>
        </p:blipFill>
        <p:spPr bwMode="auto">
          <a:xfrm>
            <a:off x="2786066" y="3956050"/>
            <a:ext cx="30956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a:extLst>
              <a:ext uri="{FF2B5EF4-FFF2-40B4-BE49-F238E27FC236}">
                <a16:creationId xmlns:a16="http://schemas.microsoft.com/office/drawing/2014/main" id="{9FB9771B-4EDB-E27A-77CB-D0617DE195C1}"/>
              </a:ext>
            </a:extLst>
          </p:cNvPr>
          <p:cNvSpPr/>
          <p:nvPr/>
        </p:nvSpPr>
        <p:spPr>
          <a:xfrm>
            <a:off x="6197603" y="3956050"/>
            <a:ext cx="3095625" cy="187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89102" name="図 15" descr="赤色, 室内, 座っている が含まれている画像&#10;&#10;自動的に生成された説明">
            <a:extLst>
              <a:ext uri="{FF2B5EF4-FFF2-40B4-BE49-F238E27FC236}">
                <a16:creationId xmlns:a16="http://schemas.microsoft.com/office/drawing/2014/main" id="{D1D6B4F0-6F43-B9FC-5B5C-EBBC501AD2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1341" y="4067175"/>
            <a:ext cx="17367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3" name="テキスト ボックス 33">
            <a:extLst>
              <a:ext uri="{FF2B5EF4-FFF2-40B4-BE49-F238E27FC236}">
                <a16:creationId xmlns:a16="http://schemas.microsoft.com/office/drawing/2014/main" id="{9B2C1B95-0659-8937-1247-766B0D7C71C4}"/>
              </a:ext>
            </a:extLst>
          </p:cNvPr>
          <p:cNvSpPr txBox="1">
            <a:spLocks noChangeArrowheads="1"/>
          </p:cNvSpPr>
          <p:nvPr/>
        </p:nvSpPr>
        <p:spPr bwMode="auto">
          <a:xfrm>
            <a:off x="6353175" y="5434645"/>
            <a:ext cx="1250950" cy="3035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2000" anchor="ct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latin typeface="メイリオ" panose="020B0604030504040204" pitchFamily="50" charset="-128"/>
                <a:ea typeface="メイリオ" panose="020B0604030504040204" pitchFamily="50" charset="-128"/>
              </a:rPr>
              <a:t>■大麻ワックス</a:t>
            </a:r>
          </a:p>
        </p:txBody>
      </p:sp>
      <p:sp>
        <p:nvSpPr>
          <p:cNvPr id="89104" name="テキスト ボックス 34">
            <a:extLst>
              <a:ext uri="{FF2B5EF4-FFF2-40B4-BE49-F238E27FC236}">
                <a16:creationId xmlns:a16="http://schemas.microsoft.com/office/drawing/2014/main" id="{73256CF6-1547-F55E-46F6-EE060370718A}"/>
              </a:ext>
            </a:extLst>
          </p:cNvPr>
          <p:cNvSpPr txBox="1">
            <a:spLocks noChangeArrowheads="1"/>
          </p:cNvSpPr>
          <p:nvPr/>
        </p:nvSpPr>
        <p:spPr bwMode="auto">
          <a:xfrm>
            <a:off x="2971800" y="5434645"/>
            <a:ext cx="1252538" cy="3035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72000" anchor="ct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latin typeface="メイリオ" panose="020B0604030504040204" pitchFamily="50" charset="-128"/>
                <a:ea typeface="メイリオ" panose="020B0604030504040204" pitchFamily="50" charset="-128"/>
              </a:rPr>
              <a:t>■大麻リキッド</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タイトル 1">
            <a:extLst>
              <a:ext uri="{FF2B5EF4-FFF2-40B4-BE49-F238E27FC236}">
                <a16:creationId xmlns:a16="http://schemas.microsoft.com/office/drawing/2014/main" id="{EFB46F2F-AECC-CD71-4375-44389F441F16}"/>
              </a:ext>
            </a:extLst>
          </p:cNvPr>
          <p:cNvSpPr>
            <a:spLocks noGrp="1" noChangeArrowheads="1"/>
          </p:cNvSpPr>
          <p:nvPr>
            <p:ph type="ctrTitle" idx="4294967295"/>
          </p:nvPr>
        </p:nvSpPr>
        <p:spPr>
          <a:xfrm>
            <a:off x="0" y="360363"/>
            <a:ext cx="7920038" cy="763587"/>
          </a:xfrm>
        </p:spPr>
        <p:txBody>
          <a:bodyPr vert="horz" lIns="0" tIns="0" rIns="0" bIns="45720" rtlCol="0" anchor="t">
            <a:normAutofit/>
          </a:bodyPr>
          <a:lstStyle/>
          <a:p>
            <a:r>
              <a:rPr lang="ja-JP" altLang="en-US" sz="3600">
                <a:latin typeface="HGP創英角ｺﾞｼｯｸUB" panose="020B0900000000000000" pitchFamily="50" charset="-128"/>
                <a:ea typeface="HGP創英角ｺﾞｼｯｸUB" panose="020B0900000000000000" pitchFamily="50" charset="-128"/>
              </a:rPr>
              <a:t>未成年者の大麻乱用は、危険！</a:t>
            </a:r>
          </a:p>
        </p:txBody>
      </p:sp>
      <p:pic>
        <p:nvPicPr>
          <p:cNvPr id="91139" name="図 4" descr="logo.png">
            <a:extLst>
              <a:ext uri="{FF2B5EF4-FFF2-40B4-BE49-F238E27FC236}">
                <a16:creationId xmlns:a16="http://schemas.microsoft.com/office/drawing/2014/main" id="{6AEAC234-67FF-052B-0AF8-D254B56A93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67825" y="5908678"/>
            <a:ext cx="8016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テキスト ボックス 7">
            <a:extLst>
              <a:ext uri="{FF2B5EF4-FFF2-40B4-BE49-F238E27FC236}">
                <a16:creationId xmlns:a16="http://schemas.microsoft.com/office/drawing/2014/main" id="{7425D64F-3FED-1FD9-8549-A0566BB88BCA}"/>
              </a:ext>
            </a:extLst>
          </p:cNvPr>
          <p:cNvSpPr txBox="1">
            <a:spLocks noChangeArrowheads="1"/>
          </p:cNvSpPr>
          <p:nvPr/>
        </p:nvSpPr>
        <p:spPr bwMode="auto">
          <a:xfrm>
            <a:off x="3308353" y="6157916"/>
            <a:ext cx="5216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600">
                <a:solidFill>
                  <a:srgbClr val="000000"/>
                </a:solidFill>
                <a:latin typeface="HGP創英角ｺﾞｼｯｸUB" panose="020B0900000000000000" pitchFamily="50" charset="-128"/>
                <a:ea typeface="HGP創英角ｺﾞｼｯｸUB" panose="020B0900000000000000" pitchFamily="50" charset="-128"/>
              </a:rPr>
              <a:t>国立精神・神経医療研究センタ－　 舩田 正彦　室長　提供</a:t>
            </a:r>
          </a:p>
        </p:txBody>
      </p:sp>
      <p:grpSp>
        <p:nvGrpSpPr>
          <p:cNvPr id="91141" name="グループ化 16">
            <a:extLst>
              <a:ext uri="{FF2B5EF4-FFF2-40B4-BE49-F238E27FC236}">
                <a16:creationId xmlns:a16="http://schemas.microsoft.com/office/drawing/2014/main" id="{B1F8D34F-DA9E-CD49-30D4-84DD8024F77E}"/>
              </a:ext>
            </a:extLst>
          </p:cNvPr>
          <p:cNvGrpSpPr>
            <a:grpSpLocks noChangeAspect="1"/>
          </p:cNvGrpSpPr>
          <p:nvPr/>
        </p:nvGrpSpPr>
        <p:grpSpPr bwMode="auto">
          <a:xfrm>
            <a:off x="2209800" y="2609850"/>
            <a:ext cx="7773988" cy="3348038"/>
            <a:chOff x="507266" y="2464126"/>
            <a:chExt cx="8080592" cy="3487234"/>
          </a:xfrm>
        </p:grpSpPr>
        <p:grpSp>
          <p:nvGrpSpPr>
            <p:cNvPr id="91143" name="グループ化 12">
              <a:extLst>
                <a:ext uri="{FF2B5EF4-FFF2-40B4-BE49-F238E27FC236}">
                  <a16:creationId xmlns:a16="http://schemas.microsoft.com/office/drawing/2014/main" id="{1AA98BB2-ADF6-5A3E-D870-5682EEC6D77B}"/>
                </a:ext>
              </a:extLst>
            </p:cNvPr>
            <p:cNvGrpSpPr>
              <a:grpSpLocks/>
            </p:cNvGrpSpPr>
            <p:nvPr/>
          </p:nvGrpSpPr>
          <p:grpSpPr bwMode="auto">
            <a:xfrm>
              <a:off x="507266" y="2464126"/>
              <a:ext cx="3960000" cy="3487234"/>
              <a:chOff x="528532" y="2315264"/>
              <a:chExt cx="3960000" cy="3487234"/>
            </a:xfrm>
          </p:grpSpPr>
          <p:pic>
            <p:nvPicPr>
              <p:cNvPr id="91147" name="図 9" descr="FF_20120528112555.jpg">
                <a:extLst>
                  <a:ext uri="{FF2B5EF4-FFF2-40B4-BE49-F238E27FC236}">
                    <a16:creationId xmlns:a16="http://schemas.microsoft.com/office/drawing/2014/main" id="{A9451251-5A04-D581-A163-B693341E18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532" y="2820078"/>
                <a:ext cx="3960000" cy="29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テキスト ボックス 4">
                <a:extLst>
                  <a:ext uri="{FF2B5EF4-FFF2-40B4-BE49-F238E27FC236}">
                    <a16:creationId xmlns:a16="http://schemas.microsoft.com/office/drawing/2014/main" id="{00A025D9-8CF2-352D-0D7E-28EE743FDA25}"/>
                  </a:ext>
                </a:extLst>
              </p:cNvPr>
              <p:cNvSpPr txBox="1">
                <a:spLocks noChangeArrowheads="1"/>
              </p:cNvSpPr>
              <p:nvPr/>
            </p:nvSpPr>
            <p:spPr bwMode="auto">
              <a:xfrm>
                <a:off x="959926" y="2315264"/>
                <a:ext cx="3097212" cy="54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ja-JP" altLang="en-US" sz="2800">
                    <a:solidFill>
                      <a:srgbClr val="000000"/>
                    </a:solidFill>
                    <a:latin typeface="HGP創英角ｺﾞｼｯｸUB" panose="020B0900000000000000" pitchFamily="50" charset="-128"/>
                    <a:ea typeface="HGP創英角ｺﾞｼｯｸUB" panose="020B0900000000000000" pitchFamily="50" charset="-128"/>
                  </a:rPr>
                  <a:t>正常の神経</a:t>
                </a:r>
              </a:p>
            </p:txBody>
          </p:sp>
        </p:grpSp>
        <p:grpSp>
          <p:nvGrpSpPr>
            <p:cNvPr id="91144" name="グループ化 13">
              <a:extLst>
                <a:ext uri="{FF2B5EF4-FFF2-40B4-BE49-F238E27FC236}">
                  <a16:creationId xmlns:a16="http://schemas.microsoft.com/office/drawing/2014/main" id="{0E003E4D-1B94-11B3-5A3F-22F3614F7867}"/>
                </a:ext>
              </a:extLst>
            </p:cNvPr>
            <p:cNvGrpSpPr>
              <a:grpSpLocks/>
            </p:cNvGrpSpPr>
            <p:nvPr/>
          </p:nvGrpSpPr>
          <p:grpSpPr bwMode="auto">
            <a:xfrm>
              <a:off x="4617521" y="2464126"/>
              <a:ext cx="3970337" cy="3486135"/>
              <a:chOff x="4777015" y="2315264"/>
              <a:chExt cx="3970337" cy="3486135"/>
            </a:xfrm>
          </p:grpSpPr>
          <p:pic>
            <p:nvPicPr>
              <p:cNvPr id="91145" name="図 11" descr="FF_20120529102418gacha-pa.jpg">
                <a:extLst>
                  <a:ext uri="{FF2B5EF4-FFF2-40B4-BE49-F238E27FC236}">
                    <a16:creationId xmlns:a16="http://schemas.microsoft.com/office/drawing/2014/main" id="{0ABC00EB-9F64-E148-BEA3-988F5C4413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2183" y="2820078"/>
                <a:ext cx="3960000" cy="298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テキスト ボックス 5">
                <a:extLst>
                  <a:ext uri="{FF2B5EF4-FFF2-40B4-BE49-F238E27FC236}">
                    <a16:creationId xmlns:a16="http://schemas.microsoft.com/office/drawing/2014/main" id="{067533AA-C7D7-A891-4239-DCD781C619CB}"/>
                  </a:ext>
                </a:extLst>
              </p:cNvPr>
              <p:cNvSpPr txBox="1">
                <a:spLocks noChangeArrowheads="1"/>
              </p:cNvSpPr>
              <p:nvPr/>
            </p:nvSpPr>
            <p:spPr bwMode="auto">
              <a:xfrm>
                <a:off x="4777015" y="2315264"/>
                <a:ext cx="3970337" cy="54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ja-JP" altLang="en-US" sz="2800" b="1">
                    <a:solidFill>
                      <a:srgbClr val="000000"/>
                    </a:solidFill>
                    <a:latin typeface="HGP創英角ｺﾞｼｯｸUB" panose="020B0900000000000000" pitchFamily="50" charset="-128"/>
                    <a:ea typeface="HGP創英角ｺﾞｼｯｸUB" panose="020B0900000000000000" pitchFamily="50" charset="-128"/>
                  </a:rPr>
                  <a:t>成分有</a:t>
                </a:r>
                <a:endParaRPr lang="en-US" altLang="ja-JP" sz="2800" b="1">
                  <a:solidFill>
                    <a:srgbClr val="000000"/>
                  </a:solidFill>
                  <a:latin typeface="HGP創英角ｺﾞｼｯｸUB" panose="020B0900000000000000" pitchFamily="50" charset="-128"/>
                  <a:ea typeface="HGP創英角ｺﾞｼｯｸUB" panose="020B0900000000000000" pitchFamily="50" charset="-128"/>
                </a:endParaRPr>
              </a:p>
            </p:txBody>
          </p:sp>
        </p:grpSp>
      </p:grpSp>
      <p:sp>
        <p:nvSpPr>
          <p:cNvPr id="16" name="Rectangle 6">
            <a:extLst>
              <a:ext uri="{FF2B5EF4-FFF2-40B4-BE49-F238E27FC236}">
                <a16:creationId xmlns:a16="http://schemas.microsoft.com/office/drawing/2014/main" id="{90921B1F-F136-E0D7-EAEC-17413FA71BE7}"/>
              </a:ext>
            </a:extLst>
          </p:cNvPr>
          <p:cNvSpPr>
            <a:spLocks noChangeArrowheads="1"/>
          </p:cNvSpPr>
          <p:nvPr/>
        </p:nvSpPr>
        <p:spPr bwMode="auto">
          <a:xfrm>
            <a:off x="2209800" y="1255713"/>
            <a:ext cx="7773988" cy="1223962"/>
          </a:xfrm>
          <a:prstGeom prst="rect">
            <a:avLst/>
          </a:prstGeom>
          <a:solidFill>
            <a:schemeClr val="accent6">
              <a:lumMod val="75000"/>
            </a:schemeClr>
          </a:solidFill>
          <a:ln w="31750">
            <a:headEnd/>
            <a:tailEnd/>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3400" dirty="0">
                <a:solidFill>
                  <a:schemeClr val="bg1"/>
                </a:solidFill>
                <a:latin typeface="HGP創英角ｺﾞｼｯｸUB" panose="020B0900000000000000" pitchFamily="50" charset="-128"/>
                <a:ea typeface="HGP創英角ｺﾞｼｯｸUB" panose="020B0900000000000000" pitchFamily="50" charset="-128"/>
              </a:rPr>
              <a:t>大麻類似の危険ドラッグ成分</a:t>
            </a:r>
            <a:endParaRPr lang="en-US" altLang="ja-JP" sz="3400" dirty="0">
              <a:solidFill>
                <a:schemeClr val="bg1"/>
              </a:solidFill>
              <a:latin typeface="HGP創英角ｺﾞｼｯｸUB" panose="020B0900000000000000" pitchFamily="50" charset="-128"/>
              <a:ea typeface="HGP創英角ｺﾞｼｯｸUB" panose="020B0900000000000000" pitchFamily="50" charset="-128"/>
            </a:endParaRPr>
          </a:p>
          <a:p>
            <a:pPr algn="ctr">
              <a:defRPr/>
            </a:pPr>
            <a:r>
              <a:rPr lang="ja-JP" altLang="en-US" sz="3400" dirty="0">
                <a:solidFill>
                  <a:schemeClr val="bg1"/>
                </a:solidFill>
                <a:latin typeface="HGP創英角ｺﾞｼｯｸUB" panose="020B0900000000000000" pitchFamily="50" charset="-128"/>
                <a:ea typeface="HGP創英角ｺﾞｼｯｸUB" panose="020B0900000000000000" pitchFamily="50" charset="-128"/>
              </a:rPr>
              <a:t>添加</a:t>
            </a:r>
            <a:r>
              <a:rPr lang="en-US" altLang="ja-JP" sz="3400" dirty="0">
                <a:solidFill>
                  <a:schemeClr val="bg1"/>
                </a:solidFill>
                <a:latin typeface="HGP創英角ｺﾞｼｯｸUB" panose="020B0900000000000000" pitchFamily="50" charset="-128"/>
                <a:ea typeface="HGP創英角ｺﾞｼｯｸUB" panose="020B0900000000000000" pitchFamily="50" charset="-128"/>
              </a:rPr>
              <a:t>2</a:t>
            </a:r>
            <a:r>
              <a:rPr lang="ja-JP" altLang="en-US" sz="3400" dirty="0">
                <a:solidFill>
                  <a:schemeClr val="bg1"/>
                </a:solidFill>
                <a:latin typeface="HGP創英角ｺﾞｼｯｸUB" panose="020B0900000000000000" pitchFamily="50" charset="-128"/>
                <a:ea typeface="HGP創英角ｺﾞｼｯｸUB" panose="020B0900000000000000" pitchFamily="50" charset="-128"/>
              </a:rPr>
              <a:t>時間で神経破壊（マウス）</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0DBEDB57-C81D-CE19-0AB3-F3C7DD5A323E}"/>
              </a:ext>
            </a:extLst>
          </p:cNvPr>
          <p:cNvSpPr/>
          <p:nvPr/>
        </p:nvSpPr>
        <p:spPr>
          <a:xfrm>
            <a:off x="2208216" y="3962400"/>
            <a:ext cx="7775575" cy="21605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a:extLst>
              <a:ext uri="{FF2B5EF4-FFF2-40B4-BE49-F238E27FC236}">
                <a16:creationId xmlns:a16="http://schemas.microsoft.com/office/drawing/2014/main" id="{11825F17-274B-384B-EDF1-E42E60B48863}"/>
              </a:ext>
            </a:extLst>
          </p:cNvPr>
          <p:cNvSpPr/>
          <p:nvPr/>
        </p:nvSpPr>
        <p:spPr>
          <a:xfrm>
            <a:off x="2208216" y="747713"/>
            <a:ext cx="7775575" cy="2159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角丸四角形吹き出し 6">
            <a:extLst>
              <a:ext uri="{FF2B5EF4-FFF2-40B4-BE49-F238E27FC236}">
                <a16:creationId xmlns:a16="http://schemas.microsoft.com/office/drawing/2014/main" id="{057AD9EC-410D-4C43-BC25-7ACD38A27119}"/>
              </a:ext>
            </a:extLst>
          </p:cNvPr>
          <p:cNvSpPr/>
          <p:nvPr/>
        </p:nvSpPr>
        <p:spPr>
          <a:xfrm>
            <a:off x="4573591" y="466728"/>
            <a:ext cx="5299075" cy="1222375"/>
          </a:xfrm>
          <a:prstGeom prst="wedgeRoundRectCallout">
            <a:avLst>
              <a:gd name="adj1" fmla="val -59332"/>
              <a:gd name="adj2" fmla="val -3306"/>
              <a:gd name="adj3" fmla="val 16667"/>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そうは言っても、カナダやアメリカの</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カリフォルニア州などでは、嗜好目的での</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大麻の使用が認められているよね！</a:t>
            </a:r>
          </a:p>
        </p:txBody>
      </p:sp>
      <p:sp>
        <p:nvSpPr>
          <p:cNvPr id="8" name="角丸四角形吹き出し 7">
            <a:extLst>
              <a:ext uri="{FF2B5EF4-FFF2-40B4-BE49-F238E27FC236}">
                <a16:creationId xmlns:a16="http://schemas.microsoft.com/office/drawing/2014/main" id="{606B23AF-3E81-F862-F84A-40B8F890A4BD}"/>
              </a:ext>
            </a:extLst>
          </p:cNvPr>
          <p:cNvSpPr/>
          <p:nvPr/>
        </p:nvSpPr>
        <p:spPr>
          <a:xfrm>
            <a:off x="4570416" y="1905003"/>
            <a:ext cx="4117975" cy="1274763"/>
          </a:xfrm>
          <a:prstGeom prst="wedgeRoundRectCallout">
            <a:avLst>
              <a:gd name="adj1" fmla="val -62681"/>
              <a:gd name="adj2" fmla="val -2365"/>
              <a:gd name="adj3" fmla="val 16667"/>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それって、大麻がそれほど危険じゃないって判断しているからじゃないのかな？</a:t>
            </a:r>
          </a:p>
        </p:txBody>
      </p:sp>
      <p:sp>
        <p:nvSpPr>
          <p:cNvPr id="9" name="角丸四角形吹き出し 8">
            <a:extLst>
              <a:ext uri="{FF2B5EF4-FFF2-40B4-BE49-F238E27FC236}">
                <a16:creationId xmlns:a16="http://schemas.microsoft.com/office/drawing/2014/main" id="{50737223-DF92-6FCA-A5AC-76AB03823ADC}"/>
              </a:ext>
            </a:extLst>
          </p:cNvPr>
          <p:cNvSpPr/>
          <p:nvPr/>
        </p:nvSpPr>
        <p:spPr>
          <a:xfrm>
            <a:off x="4251328" y="3843338"/>
            <a:ext cx="2906713" cy="1073150"/>
          </a:xfrm>
          <a:prstGeom prst="wedgeRoundRectCallout">
            <a:avLst>
              <a:gd name="adj1" fmla="val 64826"/>
              <a:gd name="adj2" fmla="val -3837"/>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本当にそうか</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な</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0" name="角丸四角形吹き出し 9">
            <a:extLst>
              <a:ext uri="{FF2B5EF4-FFF2-40B4-BE49-F238E27FC236}">
                <a16:creationId xmlns:a16="http://schemas.microsoft.com/office/drawing/2014/main" id="{8816B519-6157-C38A-0863-0DE877AD0253}"/>
              </a:ext>
            </a:extLst>
          </p:cNvPr>
          <p:cNvSpPr/>
          <p:nvPr/>
        </p:nvSpPr>
        <p:spPr>
          <a:xfrm>
            <a:off x="2430466" y="5176838"/>
            <a:ext cx="4727575" cy="1073150"/>
          </a:xfrm>
          <a:prstGeom prst="wedgeRoundRectCallout">
            <a:avLst>
              <a:gd name="adj1" fmla="val 64826"/>
              <a:gd name="adj2" fmla="val -3837"/>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アメリカやカナダの大麻乱用の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状況を見てみよう！</a:t>
            </a:r>
          </a:p>
        </p:txBody>
      </p:sp>
      <p:pic>
        <p:nvPicPr>
          <p:cNvPr id="93192" name="図 3">
            <a:extLst>
              <a:ext uri="{FF2B5EF4-FFF2-40B4-BE49-F238E27FC236}">
                <a16:creationId xmlns:a16="http://schemas.microsoft.com/office/drawing/2014/main" id="{76C033C5-7591-6E6B-D3CC-DD5231ECC8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1589" y="249241"/>
            <a:ext cx="3841751"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3" name="図 4">
            <a:extLst>
              <a:ext uri="{FF2B5EF4-FFF2-40B4-BE49-F238E27FC236}">
                <a16:creationId xmlns:a16="http://schemas.microsoft.com/office/drawing/2014/main" id="{20EA2338-B177-745C-E0F9-F3B0EEEC4C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4675" y="3397250"/>
            <a:ext cx="403383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9AF33EB2-75B4-2A9A-51A1-A75D3E529E8E}"/>
              </a:ext>
            </a:extLst>
          </p:cNvPr>
          <p:cNvSpPr/>
          <p:nvPr/>
        </p:nvSpPr>
        <p:spPr>
          <a:xfrm>
            <a:off x="6369053" y="2395538"/>
            <a:ext cx="3598863" cy="360045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a:extLst>
              <a:ext uri="{FF2B5EF4-FFF2-40B4-BE49-F238E27FC236}">
                <a16:creationId xmlns:a16="http://schemas.microsoft.com/office/drawing/2014/main" id="{3FAF8EE8-02EC-429D-DCF5-8EB6AC434A16}"/>
              </a:ext>
            </a:extLst>
          </p:cNvPr>
          <p:cNvSpPr/>
          <p:nvPr/>
        </p:nvSpPr>
        <p:spPr>
          <a:xfrm>
            <a:off x="2208213" y="2395538"/>
            <a:ext cx="3600450" cy="36004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5236" name="タイトル 1">
            <a:extLst>
              <a:ext uri="{FF2B5EF4-FFF2-40B4-BE49-F238E27FC236}">
                <a16:creationId xmlns:a16="http://schemas.microsoft.com/office/drawing/2014/main" id="{4C992A09-509F-53F7-F65F-A8ABCA5DBCB2}"/>
              </a:ext>
            </a:extLst>
          </p:cNvPr>
          <p:cNvSpPr>
            <a:spLocks noGrp="1" noChangeArrowheads="1"/>
          </p:cNvSpPr>
          <p:nvPr>
            <p:ph type="ctrTitle" idx="4294967295"/>
          </p:nvPr>
        </p:nvSpPr>
        <p:spPr>
          <a:xfrm>
            <a:off x="0" y="360363"/>
            <a:ext cx="8280400" cy="1385887"/>
          </a:xfrm>
        </p:spPr>
        <p:txBody>
          <a:bodyPr vert="horz" lIns="0" tIns="0" rIns="0" bIns="45720" rtlCol="0" anchor="t">
            <a:normAutofit/>
          </a:bodyPr>
          <a:lstStyle/>
          <a:p>
            <a:pPr fontAlgn="t">
              <a:lnSpc>
                <a:spcPts val="5000"/>
              </a:lnSpc>
            </a:pPr>
            <a:r>
              <a:rPr lang="ja-JP" altLang="en-US" sz="3600" dirty="0">
                <a:latin typeface="HGP創英角ｺﾞｼｯｸUB" panose="020B0900000000000000" pitchFamily="50" charset="-128"/>
                <a:ea typeface="HGP創英角ｺﾞｼｯｸUB" panose="020B0900000000000000" pitchFamily="50" charset="-128"/>
              </a:rPr>
              <a:t>アメリカやカナダの大麻乱用の拡がりは、</a:t>
            </a:r>
            <a:br>
              <a:rPr lang="en-US" altLang="ja-JP" sz="36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　　　　　　　　　　日本では想像もできない！</a:t>
            </a:r>
          </a:p>
        </p:txBody>
      </p:sp>
      <p:sp>
        <p:nvSpPr>
          <p:cNvPr id="9" name="正方形/長方形 8">
            <a:extLst>
              <a:ext uri="{FF2B5EF4-FFF2-40B4-BE49-F238E27FC236}">
                <a16:creationId xmlns:a16="http://schemas.microsoft.com/office/drawing/2014/main" id="{02D5492F-580B-770E-9E8B-60DB9B08A793}"/>
              </a:ext>
            </a:extLst>
          </p:cNvPr>
          <p:cNvSpPr/>
          <p:nvPr/>
        </p:nvSpPr>
        <p:spPr>
          <a:xfrm>
            <a:off x="2347030" y="3665541"/>
            <a:ext cx="2119490" cy="1200329"/>
          </a:xfrm>
          <a:prstGeom prst="rect">
            <a:avLst/>
          </a:prstGeom>
        </p:spPr>
        <p:txBody>
          <a:bodyPr wrap="none">
            <a:spAutoFit/>
          </a:bodyPr>
          <a:lstStyle/>
          <a:p>
            <a:pPr algn="ctr">
              <a:defRPr/>
            </a:pPr>
            <a:r>
              <a:rPr lang="en-US" altLang="ja-JP" sz="7200" b="1" dirty="0">
                <a:solidFill>
                  <a:srgbClr val="C00000"/>
                </a:solidFill>
                <a:effectLst>
                  <a:outerShdw blurRad="38100" dist="38100" dir="2700000" algn="tl">
                    <a:srgbClr val="000000">
                      <a:alpha val="43137"/>
                    </a:srgbClr>
                  </a:outerShdw>
                </a:effectLst>
              </a:rPr>
              <a:t>45.0</a:t>
            </a:r>
            <a:r>
              <a:rPr lang="en-US" altLang="ja-JP" dirty="0">
                <a:solidFill>
                  <a:srgbClr val="C00000"/>
                </a:solidFill>
                <a:effectLst>
                  <a:outerShdw blurRad="38100" dist="38100" dir="2700000" algn="tl">
                    <a:srgbClr val="000000">
                      <a:alpha val="43137"/>
                    </a:srgbClr>
                  </a:outerShdw>
                </a:effectLst>
              </a:rPr>
              <a:t> </a:t>
            </a:r>
            <a:r>
              <a:rPr lang="ja-JP" altLang="en-US" dirty="0">
                <a:solidFill>
                  <a:srgbClr val="C00000"/>
                </a:solidFill>
                <a:effectLst>
                  <a:outerShdw blurRad="38100" dist="38100" dir="2700000" algn="tl">
                    <a:srgbClr val="000000">
                      <a:alpha val="43137"/>
                    </a:srgbClr>
                  </a:outerShdw>
                </a:effectLst>
              </a:rPr>
              <a:t>％</a:t>
            </a:r>
          </a:p>
        </p:txBody>
      </p:sp>
      <p:sp>
        <p:nvSpPr>
          <p:cNvPr id="10" name="正方形/長方形 9">
            <a:extLst>
              <a:ext uri="{FF2B5EF4-FFF2-40B4-BE49-F238E27FC236}">
                <a16:creationId xmlns:a16="http://schemas.microsoft.com/office/drawing/2014/main" id="{F5D142D9-C01C-172F-E7E8-A5779839948C}"/>
              </a:ext>
            </a:extLst>
          </p:cNvPr>
          <p:cNvSpPr/>
          <p:nvPr/>
        </p:nvSpPr>
        <p:spPr>
          <a:xfrm>
            <a:off x="6835415" y="3854450"/>
            <a:ext cx="1354858" cy="923330"/>
          </a:xfrm>
          <a:prstGeom prst="rect">
            <a:avLst/>
          </a:prstGeom>
        </p:spPr>
        <p:txBody>
          <a:bodyPr wrap="none">
            <a:spAutoFit/>
          </a:bodyPr>
          <a:lstStyle/>
          <a:p>
            <a:pPr algn="ctr">
              <a:defRPr/>
            </a:pPr>
            <a:r>
              <a:rPr lang="en-US" altLang="ja-JP" sz="5400" b="1">
                <a:solidFill>
                  <a:srgbClr val="C00000"/>
                </a:solidFill>
                <a:effectLst>
                  <a:outerShdw blurRad="38100" dist="38100" dir="2700000" algn="tl">
                    <a:srgbClr val="000000">
                      <a:alpha val="43137"/>
                    </a:srgbClr>
                  </a:outerShdw>
                </a:effectLst>
              </a:rPr>
              <a:t>0.3</a:t>
            </a:r>
            <a:r>
              <a:rPr lang="en-US" altLang="ja-JP">
                <a:solidFill>
                  <a:srgbClr val="C00000"/>
                </a:solidFill>
                <a:effectLst>
                  <a:outerShdw blurRad="38100" dist="38100" dir="2700000" algn="tl">
                    <a:srgbClr val="000000">
                      <a:alpha val="43137"/>
                    </a:srgbClr>
                  </a:outerShdw>
                </a:effectLst>
              </a:rPr>
              <a:t> </a:t>
            </a:r>
            <a:r>
              <a:rPr lang="ja-JP" altLang="en-US" dirty="0">
                <a:solidFill>
                  <a:srgbClr val="C00000"/>
                </a:solidFill>
                <a:effectLst>
                  <a:outerShdw blurRad="38100" dist="38100" dir="2700000" algn="tl">
                    <a:srgbClr val="000000">
                      <a:alpha val="43137"/>
                    </a:srgbClr>
                  </a:outerShdw>
                </a:effectLst>
              </a:rPr>
              <a:t>％</a:t>
            </a:r>
          </a:p>
        </p:txBody>
      </p:sp>
      <p:sp>
        <p:nvSpPr>
          <p:cNvPr id="95239" name="正方形/長方形 10">
            <a:extLst>
              <a:ext uri="{FF2B5EF4-FFF2-40B4-BE49-F238E27FC236}">
                <a16:creationId xmlns:a16="http://schemas.microsoft.com/office/drawing/2014/main" id="{9B383D2F-9D19-61F3-D985-6272EFAE2048}"/>
              </a:ext>
            </a:extLst>
          </p:cNvPr>
          <p:cNvSpPr>
            <a:spLocks noChangeArrowheads="1"/>
          </p:cNvSpPr>
          <p:nvPr/>
        </p:nvSpPr>
        <p:spPr bwMode="auto">
          <a:xfrm>
            <a:off x="2206628" y="1866900"/>
            <a:ext cx="777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a:spcBef>
                <a:spcPct val="0"/>
              </a:spcBef>
              <a:buFontTx/>
              <a:buNone/>
            </a:pPr>
            <a:r>
              <a:rPr lang="ja-JP" altLang="en-US" sz="2000">
                <a:solidFill>
                  <a:srgbClr val="C00000"/>
                </a:solidFill>
                <a:latin typeface="HGP創英角ｺﾞｼｯｸUB" panose="020B0900000000000000" pitchFamily="50" charset="-128"/>
                <a:ea typeface="HGP創英角ｺﾞｼｯｸUB" panose="020B0900000000000000" pitchFamily="50" charset="-128"/>
              </a:rPr>
              <a:t>（これまでに一度でも大麻を使用したことのある高校生の割合）</a:t>
            </a:r>
          </a:p>
        </p:txBody>
      </p:sp>
      <p:sp>
        <p:nvSpPr>
          <p:cNvPr id="95240" name="テキスト ボックス 14">
            <a:extLst>
              <a:ext uri="{FF2B5EF4-FFF2-40B4-BE49-F238E27FC236}">
                <a16:creationId xmlns:a16="http://schemas.microsoft.com/office/drawing/2014/main" id="{9E6B27A5-5DD2-8F82-B651-19BC68BC4DDE}"/>
              </a:ext>
            </a:extLst>
          </p:cNvPr>
          <p:cNvSpPr txBox="1">
            <a:spLocks noChangeArrowheads="1"/>
          </p:cNvSpPr>
          <p:nvPr/>
        </p:nvSpPr>
        <p:spPr bwMode="auto">
          <a:xfrm>
            <a:off x="2638428" y="6208713"/>
            <a:ext cx="8126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a:latin typeface="HGP創英角ｺﾞｼｯｸUB" panose="020B0900000000000000" pitchFamily="50" charset="-128"/>
                <a:ea typeface="HGP創英角ｺﾞｼｯｸUB" panose="020B0900000000000000" pitchFamily="50" charset="-128"/>
              </a:rPr>
              <a:t>出典</a:t>
            </a:r>
            <a:r>
              <a:rPr lang="en-US" altLang="ja-JP" sz="1200">
                <a:latin typeface="HGP創英角ｺﾞｼｯｸUB" panose="020B0900000000000000" pitchFamily="50" charset="-128"/>
                <a:ea typeface="HGP創英角ｺﾞｼｯｸUB" panose="020B0900000000000000" pitchFamily="50" charset="-128"/>
              </a:rPr>
              <a:t>:</a:t>
            </a:r>
            <a:r>
              <a:rPr lang="ja-JP" altLang="en-US" sz="1200">
                <a:latin typeface="HGP創英角ｺﾞｼｯｸUB" panose="020B0900000000000000" pitchFamily="50" charset="-128"/>
                <a:ea typeface="HGP創英角ｺﾞｼｯｸUB" panose="020B0900000000000000" pitchFamily="50" charset="-128"/>
              </a:rPr>
              <a:t>   </a:t>
            </a:r>
            <a:r>
              <a:rPr lang="en-US" altLang="ja-JP" sz="1200">
                <a:latin typeface="HGP創英角ｺﾞｼｯｸUB" panose="020B0900000000000000" pitchFamily="50" charset="-128"/>
                <a:ea typeface="HGP創英角ｺﾞｼｯｸUB" panose="020B0900000000000000" pitchFamily="50" charset="-128"/>
              </a:rPr>
              <a:t>Monitoring the Future Study (2018)</a:t>
            </a:r>
          </a:p>
          <a:p>
            <a:pPr>
              <a:spcBef>
                <a:spcPct val="0"/>
              </a:spcBef>
              <a:buFontTx/>
              <a:buNone/>
            </a:pPr>
            <a:r>
              <a:rPr lang="en-US" altLang="ja-JP" sz="1200">
                <a:latin typeface="HGP創英角ｺﾞｼｯｸUB" panose="020B0900000000000000" pitchFamily="50" charset="-128"/>
                <a:ea typeface="HGP創英角ｺﾞｼｯｸUB" panose="020B0900000000000000" pitchFamily="50" charset="-128"/>
              </a:rPr>
              <a:t>	</a:t>
            </a:r>
            <a:r>
              <a:rPr lang="ja-JP" altLang="en-US" sz="1200">
                <a:latin typeface="HGP創英角ｺﾞｼｯｸUB" panose="020B0900000000000000" pitchFamily="50" charset="-128"/>
                <a:ea typeface="HGP創英角ｺﾞｼｯｸUB" panose="020B0900000000000000" pitchFamily="50" charset="-128"/>
              </a:rPr>
              <a:t>  </a:t>
            </a:r>
            <a:r>
              <a:rPr lang="en-US" altLang="ja-JP" sz="1200">
                <a:latin typeface="HGP創英角ｺﾞｼｯｸUB" panose="020B0900000000000000" pitchFamily="50" charset="-128"/>
                <a:ea typeface="HGP創英角ｺﾞｼｯｸUB" panose="020B0900000000000000" pitchFamily="50" charset="-128"/>
              </a:rPr>
              <a:t>Japanese Youth Survey Project on Alchcol and Other Drugs</a:t>
            </a:r>
            <a:r>
              <a:rPr lang="ja-JP" altLang="en-US" sz="1200">
                <a:latin typeface="HGP創英角ｺﾞｼｯｸUB" panose="020B0900000000000000" pitchFamily="50" charset="-128"/>
                <a:ea typeface="HGP創英角ｺﾞｼｯｸUB" panose="020B0900000000000000" pitchFamily="50" charset="-128"/>
              </a:rPr>
              <a:t> </a:t>
            </a:r>
            <a:r>
              <a:rPr lang="en-US" altLang="ja-JP" sz="1200">
                <a:latin typeface="HGP創英角ｺﾞｼｯｸUB" panose="020B0900000000000000" pitchFamily="50" charset="-128"/>
                <a:ea typeface="HGP創英角ｺﾞｼｯｸUB" panose="020B0900000000000000" pitchFamily="50" charset="-128"/>
              </a:rPr>
              <a:t>(2009), </a:t>
            </a:r>
            <a:r>
              <a:rPr lang="ja-JP" altLang="en-US" sz="1200">
                <a:latin typeface="HGP創英角ｺﾞｼｯｸUB" panose="020B0900000000000000" pitchFamily="50" charset="-128"/>
                <a:ea typeface="HGP創英角ｺﾞｼｯｸUB" panose="020B0900000000000000" pitchFamily="50" charset="-128"/>
              </a:rPr>
              <a:t>勝野眞吾他</a:t>
            </a:r>
            <a:r>
              <a:rPr lang="en-US" altLang="ja-JP" sz="1200">
                <a:latin typeface="HGP創英角ｺﾞｼｯｸUB" panose="020B0900000000000000" pitchFamily="50" charset="-128"/>
                <a:ea typeface="HGP創英角ｺﾞｼｯｸUB" panose="020B0900000000000000" pitchFamily="50" charset="-128"/>
              </a:rPr>
              <a:t>, 2012</a:t>
            </a:r>
          </a:p>
        </p:txBody>
      </p:sp>
      <p:sp>
        <p:nvSpPr>
          <p:cNvPr id="95241" name="テキスト ボックス 13">
            <a:extLst>
              <a:ext uri="{FF2B5EF4-FFF2-40B4-BE49-F238E27FC236}">
                <a16:creationId xmlns:a16="http://schemas.microsoft.com/office/drawing/2014/main" id="{3EDFDC24-33CA-1ACE-C7AC-38E9592AE4F0}"/>
              </a:ext>
            </a:extLst>
          </p:cNvPr>
          <p:cNvSpPr txBox="1">
            <a:spLocks noChangeArrowheads="1"/>
          </p:cNvSpPr>
          <p:nvPr/>
        </p:nvSpPr>
        <p:spPr bwMode="auto">
          <a:xfrm>
            <a:off x="3767138" y="2857503"/>
            <a:ext cx="1649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3600">
                <a:latin typeface="HGP創英角ｺﾞｼｯｸUB" panose="020B0900000000000000" pitchFamily="50" charset="-128"/>
                <a:ea typeface="HGP創英角ｺﾞｼｯｸUB" panose="020B0900000000000000" pitchFamily="50" charset="-128"/>
              </a:rPr>
              <a:t>アメリカ</a:t>
            </a:r>
          </a:p>
        </p:txBody>
      </p:sp>
      <p:sp>
        <p:nvSpPr>
          <p:cNvPr id="95242" name="テキスト ボックス 12">
            <a:extLst>
              <a:ext uri="{FF2B5EF4-FFF2-40B4-BE49-F238E27FC236}">
                <a16:creationId xmlns:a16="http://schemas.microsoft.com/office/drawing/2014/main" id="{A1C6DC65-63C7-228B-BE46-484400825C08}"/>
              </a:ext>
            </a:extLst>
          </p:cNvPr>
          <p:cNvSpPr txBox="1">
            <a:spLocks noChangeArrowheads="1"/>
          </p:cNvSpPr>
          <p:nvPr/>
        </p:nvSpPr>
        <p:spPr bwMode="auto">
          <a:xfrm>
            <a:off x="7858125" y="2860678"/>
            <a:ext cx="1106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3600">
                <a:latin typeface="HGP創英角ｺﾞｼｯｸUB" panose="020B0900000000000000" pitchFamily="50" charset="-128"/>
                <a:ea typeface="HGP創英角ｺﾞｼｯｸUB" panose="020B0900000000000000" pitchFamily="50" charset="-128"/>
              </a:rPr>
              <a:t>日本</a:t>
            </a:r>
          </a:p>
        </p:txBody>
      </p:sp>
      <p:pic>
        <p:nvPicPr>
          <p:cNvPr id="4" name="図 3">
            <a:extLst>
              <a:ext uri="{FF2B5EF4-FFF2-40B4-BE49-F238E27FC236}">
                <a16:creationId xmlns:a16="http://schemas.microsoft.com/office/drawing/2014/main" id="{28A29B95-7DDB-B478-0BFF-E8ADDE8A434E}"/>
              </a:ext>
            </a:extLst>
          </p:cNvPr>
          <p:cNvPicPr>
            <a:picLocks noChangeAspect="1"/>
          </p:cNvPicPr>
          <p:nvPr/>
        </p:nvPicPr>
        <p:blipFill>
          <a:blip r:embed="rId3"/>
          <a:stretch>
            <a:fillRect/>
          </a:stretch>
        </p:blipFill>
        <p:spPr>
          <a:xfrm>
            <a:off x="2441578" y="2633663"/>
            <a:ext cx="1190625" cy="792162"/>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CA6E4FA9-ABC3-5184-F458-2F37CA7699BF}"/>
              </a:ext>
            </a:extLst>
          </p:cNvPr>
          <p:cNvPicPr>
            <a:picLocks noChangeAspect="1"/>
          </p:cNvPicPr>
          <p:nvPr/>
        </p:nvPicPr>
        <p:blipFill>
          <a:blip r:embed="rId4"/>
          <a:stretch>
            <a:fillRect/>
          </a:stretch>
        </p:blipFill>
        <p:spPr>
          <a:xfrm>
            <a:off x="6600825" y="2633663"/>
            <a:ext cx="1189038" cy="792162"/>
          </a:xfrm>
          <a:prstGeom prst="rect">
            <a:avLst/>
          </a:prstGeom>
          <a:effectLst>
            <a:outerShdw blurRad="50800" dist="38100" dir="2700000" algn="tl" rotWithShape="0">
              <a:prstClr val="black">
                <a:alpha val="40000"/>
              </a:prstClr>
            </a:outerShdw>
          </a:effectLst>
        </p:spPr>
      </p:pic>
      <p:graphicFrame>
        <p:nvGraphicFramePr>
          <p:cNvPr id="16" name="グラフ 15">
            <a:extLst>
              <a:ext uri="{FF2B5EF4-FFF2-40B4-BE49-F238E27FC236}">
                <a16:creationId xmlns:a16="http://schemas.microsoft.com/office/drawing/2014/main" id="{4605A1E7-2804-218E-C996-F273E9B5325C}"/>
              </a:ext>
            </a:extLst>
          </p:cNvPr>
          <p:cNvGraphicFramePr>
            <a:graphicFrameLocks/>
          </p:cNvGraphicFramePr>
          <p:nvPr/>
        </p:nvGraphicFramePr>
        <p:xfrm>
          <a:off x="8260520" y="4143831"/>
          <a:ext cx="2196434" cy="208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グラフ 16">
            <a:extLst>
              <a:ext uri="{FF2B5EF4-FFF2-40B4-BE49-F238E27FC236}">
                <a16:creationId xmlns:a16="http://schemas.microsoft.com/office/drawing/2014/main" id="{A84D9B66-FDCC-318D-A1FB-61B9D689A113}"/>
              </a:ext>
            </a:extLst>
          </p:cNvPr>
          <p:cNvGraphicFramePr>
            <a:graphicFrameLocks/>
          </p:cNvGraphicFramePr>
          <p:nvPr/>
        </p:nvGraphicFramePr>
        <p:xfrm>
          <a:off x="4093605" y="4143831"/>
          <a:ext cx="2242231" cy="2088000"/>
        </p:xfrm>
        <a:graphic>
          <a:graphicData uri="http://schemas.openxmlformats.org/drawingml/2006/chart">
            <c:chart xmlns:c="http://schemas.openxmlformats.org/drawingml/2006/chart" xmlns:r="http://schemas.openxmlformats.org/officeDocument/2006/relationships" r:id="rId6"/>
          </a:graphicData>
        </a:graphic>
      </p:graphicFrame>
      <p:sp>
        <p:nvSpPr>
          <p:cNvPr id="95247" name="テキスト ボックス 2">
            <a:extLst>
              <a:ext uri="{FF2B5EF4-FFF2-40B4-BE49-F238E27FC236}">
                <a16:creationId xmlns:a16="http://schemas.microsoft.com/office/drawing/2014/main" id="{74E4490C-AC2A-964E-E4E9-2C4B3F290451}"/>
              </a:ext>
            </a:extLst>
          </p:cNvPr>
          <p:cNvSpPr txBox="1">
            <a:spLocks noChangeArrowheads="1"/>
          </p:cNvSpPr>
          <p:nvPr/>
        </p:nvSpPr>
        <p:spPr bwMode="auto">
          <a:xfrm>
            <a:off x="5426075" y="5068891"/>
            <a:ext cx="827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solidFill>
                  <a:schemeClr val="bg1"/>
                </a:solidFill>
                <a:latin typeface="メイリオ" panose="020B0604030504040204" pitchFamily="50" charset="-128"/>
                <a:ea typeface="メイリオ" panose="020B0604030504040204" pitchFamily="50" charset="-128"/>
              </a:rPr>
              <a:t>あり</a:t>
            </a:r>
          </a:p>
        </p:txBody>
      </p:sp>
      <p:sp>
        <p:nvSpPr>
          <p:cNvPr id="95248" name="テキスト ボックス 23">
            <a:extLst>
              <a:ext uri="{FF2B5EF4-FFF2-40B4-BE49-F238E27FC236}">
                <a16:creationId xmlns:a16="http://schemas.microsoft.com/office/drawing/2014/main" id="{1B6B1F2D-115A-C804-CC8A-93F6B60AFFA5}"/>
              </a:ext>
            </a:extLst>
          </p:cNvPr>
          <p:cNvSpPr txBox="1">
            <a:spLocks noChangeArrowheads="1"/>
          </p:cNvSpPr>
          <p:nvPr/>
        </p:nvSpPr>
        <p:spPr bwMode="auto">
          <a:xfrm>
            <a:off x="4524375" y="5068891"/>
            <a:ext cx="827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solidFill>
                  <a:schemeClr val="bg1"/>
                </a:solidFill>
                <a:latin typeface="メイリオ" panose="020B0604030504040204" pitchFamily="50" charset="-128"/>
                <a:ea typeface="メイリオ" panose="020B0604030504040204" pitchFamily="50" charset="-128"/>
              </a:rPr>
              <a:t>なし</a:t>
            </a:r>
          </a:p>
        </p:txBody>
      </p:sp>
      <p:sp>
        <p:nvSpPr>
          <p:cNvPr id="95249" name="テキスト ボックス 24">
            <a:extLst>
              <a:ext uri="{FF2B5EF4-FFF2-40B4-BE49-F238E27FC236}">
                <a16:creationId xmlns:a16="http://schemas.microsoft.com/office/drawing/2014/main" id="{23E6EFC4-CECD-7E3B-83B6-0515547C68F1}"/>
              </a:ext>
            </a:extLst>
          </p:cNvPr>
          <p:cNvSpPr txBox="1">
            <a:spLocks noChangeArrowheads="1"/>
          </p:cNvSpPr>
          <p:nvPr/>
        </p:nvSpPr>
        <p:spPr bwMode="auto">
          <a:xfrm>
            <a:off x="9410700" y="3717928"/>
            <a:ext cx="825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latin typeface="メイリオ" panose="020B0604030504040204" pitchFamily="50" charset="-128"/>
                <a:ea typeface="メイリオ" panose="020B0604030504040204" pitchFamily="50" charset="-128"/>
              </a:rPr>
              <a:t>あり</a:t>
            </a:r>
          </a:p>
        </p:txBody>
      </p:sp>
      <p:sp>
        <p:nvSpPr>
          <p:cNvPr id="95250" name="テキスト ボックス 25">
            <a:extLst>
              <a:ext uri="{FF2B5EF4-FFF2-40B4-BE49-F238E27FC236}">
                <a16:creationId xmlns:a16="http://schemas.microsoft.com/office/drawing/2014/main" id="{3844DB2D-2217-1CF2-0466-9150578ED49D}"/>
              </a:ext>
            </a:extLst>
          </p:cNvPr>
          <p:cNvSpPr txBox="1">
            <a:spLocks noChangeArrowheads="1"/>
          </p:cNvSpPr>
          <p:nvPr/>
        </p:nvSpPr>
        <p:spPr bwMode="auto">
          <a:xfrm>
            <a:off x="8745538" y="5068891"/>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pPr>
            <a:r>
              <a:rPr lang="ja-JP" altLang="en-US" sz="1200" b="1">
                <a:solidFill>
                  <a:schemeClr val="bg1"/>
                </a:solidFill>
                <a:latin typeface="メイリオ" panose="020B0604030504040204" pitchFamily="50" charset="-128"/>
                <a:ea typeface="メイリオ" panose="020B0604030504040204" pitchFamily="50" charset="-128"/>
              </a:rPr>
              <a:t>なし</a:t>
            </a:r>
          </a:p>
        </p:txBody>
      </p:sp>
      <p:cxnSp>
        <p:nvCxnSpPr>
          <p:cNvPr id="32" name="直線コネクタ 31">
            <a:extLst>
              <a:ext uri="{FF2B5EF4-FFF2-40B4-BE49-F238E27FC236}">
                <a16:creationId xmlns:a16="http://schemas.microsoft.com/office/drawing/2014/main" id="{7DFE36A7-CA54-C6A5-7B97-60AF42F320CA}"/>
              </a:ext>
            </a:extLst>
          </p:cNvPr>
          <p:cNvCxnSpPr/>
          <p:nvPr/>
        </p:nvCxnSpPr>
        <p:spPr>
          <a:xfrm flipH="1">
            <a:off x="9410700" y="3943350"/>
            <a:ext cx="160338" cy="425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D26A603-A160-15C3-04B9-D2AF99EE8FCA}"/>
              </a:ext>
            </a:extLst>
          </p:cNvPr>
          <p:cNvSpPr/>
          <p:nvPr/>
        </p:nvSpPr>
        <p:spPr>
          <a:xfrm>
            <a:off x="2208216" y="1343025"/>
            <a:ext cx="7775575" cy="49022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7283" name="タイトル 1">
            <a:extLst>
              <a:ext uri="{FF2B5EF4-FFF2-40B4-BE49-F238E27FC236}">
                <a16:creationId xmlns:a16="http://schemas.microsoft.com/office/drawing/2014/main" id="{E74F630D-B56C-D80E-BFC2-874CE6D48BB5}"/>
              </a:ext>
            </a:extLst>
          </p:cNvPr>
          <p:cNvSpPr>
            <a:spLocks noGrp="1" noChangeArrowheads="1"/>
          </p:cNvSpPr>
          <p:nvPr>
            <p:ph type="ctrTitle" idx="4294967295"/>
          </p:nvPr>
        </p:nvSpPr>
        <p:spPr>
          <a:xfrm>
            <a:off x="0" y="336550"/>
            <a:ext cx="7920038" cy="801688"/>
          </a:xfrm>
        </p:spPr>
        <p:txBody>
          <a:bodyPr vert="horz" lIns="0" tIns="0" rIns="0" bIns="45720" rtlCol="0" anchor="t">
            <a:normAutofit/>
          </a:bodyPr>
          <a:lstStyle/>
          <a:p>
            <a:r>
              <a:rPr lang="ja-JP" altLang="en-US" sz="3600" dirty="0">
                <a:latin typeface="HGP創英角ｺﾞｼｯｸUB" panose="020B0900000000000000" pitchFamily="50" charset="-128"/>
                <a:ea typeface="HGP創英角ｺﾞｼｯｸUB" panose="020B0900000000000000" pitchFamily="50" charset="-128"/>
              </a:rPr>
              <a:t>大麻は、反社会的組織の資金源！</a:t>
            </a:r>
          </a:p>
        </p:txBody>
      </p:sp>
      <p:sp>
        <p:nvSpPr>
          <p:cNvPr id="10" name="正方形/長方形 9">
            <a:extLst>
              <a:ext uri="{FF2B5EF4-FFF2-40B4-BE49-F238E27FC236}">
                <a16:creationId xmlns:a16="http://schemas.microsoft.com/office/drawing/2014/main" id="{74263FFD-4F33-6FB0-5178-1D6D190ED2F8}"/>
              </a:ext>
            </a:extLst>
          </p:cNvPr>
          <p:cNvSpPr/>
          <p:nvPr/>
        </p:nvSpPr>
        <p:spPr>
          <a:xfrm>
            <a:off x="2424003" y="4350941"/>
            <a:ext cx="7270759" cy="1107996"/>
          </a:xfrm>
          <a:prstGeom prst="rect">
            <a:avLst/>
          </a:prstGeom>
          <a:effectLst>
            <a:innerShdw blurRad="114300">
              <a:prstClr val="black"/>
            </a:innerShdw>
          </a:effectLst>
        </p:spPr>
        <p:txBody>
          <a:bodyPr>
            <a:spAutoFit/>
          </a:bodyPr>
          <a:lstStyle/>
          <a:p>
            <a:pPr>
              <a:defRPr/>
            </a:pPr>
            <a:r>
              <a:rPr lang="ja-JP" altLang="en-US" sz="3600" dirty="0">
                <a:latin typeface="HGP創英角ｺﾞｼｯｸUB" panose="020B0900000000000000" pitchFamily="50" charset="-128"/>
                <a:ea typeface="HGP創英角ｺﾞｼｯｸUB" panose="020B0900000000000000" pitchFamily="50" charset="-128"/>
              </a:rPr>
              <a:t>密売人は、</a:t>
            </a:r>
            <a:r>
              <a:rPr lang="ja-JP" altLang="en-US" sz="6600" dirty="0">
                <a:latin typeface="HGP創英角ｺﾞｼｯｸUB" panose="020B0900000000000000" pitchFamily="50" charset="-128"/>
                <a:ea typeface="HGP創英角ｺﾞｼｯｸUB" panose="020B0900000000000000" pitchFamily="50" charset="-128"/>
              </a:rPr>
              <a:t>　　　</a:t>
            </a:r>
            <a:r>
              <a:rPr lang="ja-JP" altLang="en-US" sz="3600" dirty="0">
                <a:latin typeface="HGP創英角ｺﾞｼｯｸUB" panose="020B0900000000000000" pitchFamily="50" charset="-128"/>
                <a:ea typeface="HGP創英角ｺﾞｼｯｸUB" panose="020B0900000000000000" pitchFamily="50" charset="-128"/>
              </a:rPr>
              <a:t>もターゲット</a:t>
            </a:r>
            <a:r>
              <a:rPr lang="ja-JP" altLang="en-US" sz="3600" dirty="0">
                <a:effectLst>
                  <a:innerShdw blurRad="114300">
                    <a:prstClr val="black"/>
                  </a:innerShdw>
                </a:effectLst>
                <a:latin typeface="HGP創英角ｺﾞｼｯｸUB" panose="020B0900000000000000" pitchFamily="50" charset="-128"/>
                <a:ea typeface="HGP創英角ｺﾞｼｯｸUB" panose="020B0900000000000000" pitchFamily="50" charset="-128"/>
              </a:rPr>
              <a:t> </a:t>
            </a:r>
            <a:r>
              <a:rPr lang="en-US" altLang="ja-JP" sz="3600" dirty="0">
                <a:effectLst>
                  <a:innerShdw blurRad="114300">
                    <a:prstClr val="black"/>
                  </a:innerShdw>
                </a:effectLst>
                <a:latin typeface="HGP創英角ｺﾞｼｯｸUB" panose="020B0900000000000000" pitchFamily="50" charset="-128"/>
                <a:ea typeface="HGP創英角ｺﾞｼｯｸUB" panose="020B0900000000000000" pitchFamily="50" charset="-128"/>
              </a:rPr>
              <a:t>!?</a:t>
            </a:r>
            <a:endParaRPr lang="ja-JP" altLang="en-US" sz="3600" dirty="0">
              <a:effectLst>
                <a:innerShdw blurRad="114300">
                  <a:prstClr val="black"/>
                </a:innerShdw>
              </a:effectLst>
              <a:latin typeface="HGP創英角ｺﾞｼｯｸUB" panose="020B0900000000000000" pitchFamily="50" charset="-128"/>
              <a:ea typeface="HGP創英角ｺﾞｼｯｸUB" panose="020B0900000000000000" pitchFamily="50" charset="-128"/>
            </a:endParaRPr>
          </a:p>
        </p:txBody>
      </p:sp>
      <p:sp>
        <p:nvSpPr>
          <p:cNvPr id="97285" name="テキスト ボックス 10">
            <a:extLst>
              <a:ext uri="{FF2B5EF4-FFF2-40B4-BE49-F238E27FC236}">
                <a16:creationId xmlns:a16="http://schemas.microsoft.com/office/drawing/2014/main" id="{DDD8E084-5887-F621-E562-621F708AE447}"/>
              </a:ext>
            </a:extLst>
          </p:cNvPr>
          <p:cNvSpPr txBox="1">
            <a:spLocks noChangeArrowheads="1"/>
          </p:cNvSpPr>
          <p:nvPr/>
        </p:nvSpPr>
        <p:spPr bwMode="auto">
          <a:xfrm>
            <a:off x="5735638" y="6330950"/>
            <a:ext cx="4381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r">
              <a:spcBef>
                <a:spcPct val="0"/>
              </a:spcBef>
              <a:buFontTx/>
              <a:buNone/>
            </a:pPr>
            <a:r>
              <a:rPr lang="ja-JP" altLang="en-US" sz="1600">
                <a:latin typeface="HGP創英角ｺﾞｼｯｸUB" panose="020B0900000000000000" pitchFamily="50" charset="-128"/>
                <a:ea typeface="HGP創英角ｺﾞｼｯｸUB" panose="020B0900000000000000" pitchFamily="50" charset="-128"/>
              </a:rPr>
              <a:t>出典：</a:t>
            </a:r>
            <a:r>
              <a:rPr lang="en-US" altLang="ja-JP" sz="1600">
                <a:latin typeface="HGP創英角ｺﾞｼｯｸUB" panose="020B0900000000000000" pitchFamily="50" charset="-128"/>
                <a:ea typeface="HGP創英角ｺﾞｼｯｸUB" panose="020B0900000000000000" pitchFamily="50" charset="-128"/>
              </a:rPr>
              <a:t>National Cannabis Survey (NCS)</a:t>
            </a:r>
            <a:endParaRPr lang="ja-JP" altLang="en-US" sz="1600">
              <a:latin typeface="HGP創英角ｺﾞｼｯｸUB" panose="020B0900000000000000" pitchFamily="50" charset="-128"/>
              <a:ea typeface="HGP創英角ｺﾞｼｯｸUB" panose="020B0900000000000000" pitchFamily="50" charset="-128"/>
            </a:endParaRPr>
          </a:p>
        </p:txBody>
      </p:sp>
      <p:grpSp>
        <p:nvGrpSpPr>
          <p:cNvPr id="97286" name="グループ化 11">
            <a:extLst>
              <a:ext uri="{FF2B5EF4-FFF2-40B4-BE49-F238E27FC236}">
                <a16:creationId xmlns:a16="http://schemas.microsoft.com/office/drawing/2014/main" id="{7D85A935-673F-3BC4-F49F-AAD53ED82AE8}"/>
              </a:ext>
            </a:extLst>
          </p:cNvPr>
          <p:cNvGrpSpPr>
            <a:grpSpLocks/>
          </p:cNvGrpSpPr>
          <p:nvPr/>
        </p:nvGrpSpPr>
        <p:grpSpPr bwMode="auto">
          <a:xfrm>
            <a:off x="2424113" y="2109789"/>
            <a:ext cx="7472362" cy="2283267"/>
            <a:chOff x="900000" y="1870717"/>
            <a:chExt cx="7471917" cy="2763507"/>
          </a:xfrm>
        </p:grpSpPr>
        <p:sp>
          <p:nvSpPr>
            <p:cNvPr id="97289" name="正方形/長方形 6">
              <a:extLst>
                <a:ext uri="{FF2B5EF4-FFF2-40B4-BE49-F238E27FC236}">
                  <a16:creationId xmlns:a16="http://schemas.microsoft.com/office/drawing/2014/main" id="{4AAC7FC7-2F02-C75C-97ED-29C94FB2F327}"/>
                </a:ext>
              </a:extLst>
            </p:cNvPr>
            <p:cNvSpPr>
              <a:spLocks noChangeArrowheads="1"/>
            </p:cNvSpPr>
            <p:nvPr/>
          </p:nvSpPr>
          <p:spPr bwMode="auto">
            <a:xfrm>
              <a:off x="900000" y="1870717"/>
              <a:ext cx="7471917" cy="238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nSpc>
                  <a:spcPct val="150000"/>
                </a:lnSpc>
                <a:spcBef>
                  <a:spcPct val="0"/>
                </a:spcBef>
                <a:buFontTx/>
                <a:buNone/>
              </a:pPr>
              <a:r>
                <a:rPr kumimoji="0" lang="ja-JP" altLang="en-US" sz="3600">
                  <a:latin typeface="HGP創英角ｺﾞｼｯｸUB" panose="020B0900000000000000" pitchFamily="50" charset="-128"/>
                  <a:ea typeface="HGP創英角ｺﾞｼｯｸUB" panose="020B0900000000000000" pitchFamily="50" charset="-128"/>
                  <a:cs typeface="Arial" panose="020B0604020202020204" pitchFamily="34" charset="0"/>
                </a:rPr>
                <a:t>大麻 闇市場</a:t>
              </a:r>
              <a:endParaRPr kumimoji="0" lang="en-US" altLang="ja-JP" sz="3600">
                <a:latin typeface="HGP創英角ｺﾞｼｯｸUB" panose="020B0900000000000000" pitchFamily="50" charset="-128"/>
                <a:ea typeface="HGP創英角ｺﾞｼｯｸUB" panose="020B0900000000000000" pitchFamily="50" charset="-128"/>
                <a:cs typeface="Arial" panose="020B0604020202020204" pitchFamily="34" charset="0"/>
              </a:endParaRPr>
            </a:p>
            <a:p>
              <a:pPr>
                <a:lnSpc>
                  <a:spcPct val="150000"/>
                </a:lnSpc>
                <a:spcBef>
                  <a:spcPct val="0"/>
                </a:spcBef>
                <a:buFontTx/>
                <a:buNone/>
              </a:pPr>
              <a:r>
                <a:rPr kumimoji="0" lang="ja-JP" altLang="ja-JP" sz="3600">
                  <a:latin typeface="HGP創英角ｺﾞｼｯｸUB" panose="020B0900000000000000" pitchFamily="50" charset="-128"/>
                  <a:ea typeface="HGP創英角ｺﾞｼｯｸUB" panose="020B0900000000000000" pitchFamily="50" charset="-128"/>
                  <a:cs typeface="Arial" panose="020B0604020202020204" pitchFamily="34" charset="0"/>
                </a:rPr>
                <a:t>推定</a:t>
              </a:r>
              <a:r>
                <a:rPr kumimoji="0" lang="ja-JP" altLang="en-US" sz="3600">
                  <a:latin typeface="HGP創英角ｺﾞｼｯｸUB" panose="020B0900000000000000" pitchFamily="50" charset="-128"/>
                  <a:ea typeface="HGP創英角ｺﾞｼｯｸUB" panose="020B0900000000000000" pitchFamily="50" charset="-128"/>
                  <a:cs typeface="Arial" panose="020B0604020202020204" pitchFamily="34" charset="0"/>
                </a:rPr>
                <a:t>年間</a:t>
              </a:r>
              <a:r>
                <a:rPr kumimoji="0" lang="en-US" altLang="ja-JP" sz="3600">
                  <a:latin typeface="HGP創英角ｺﾞｼｯｸUB" panose="020B0900000000000000" pitchFamily="50" charset="-128"/>
                  <a:ea typeface="HGP創英角ｺﾞｼｯｸUB" panose="020B0900000000000000" pitchFamily="50" charset="-128"/>
                  <a:cs typeface="Arial" panose="020B0604020202020204" pitchFamily="34" charset="0"/>
                </a:rPr>
                <a:t> </a:t>
              </a:r>
              <a:r>
                <a:rPr kumimoji="0" lang="ja-JP" altLang="en-US" sz="5400">
                  <a:solidFill>
                    <a:srgbClr val="C0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約</a:t>
              </a:r>
              <a:r>
                <a:rPr kumimoji="0" lang="ja-JP" altLang="en-US" sz="5400">
                  <a:solidFill>
                    <a:srgbClr val="FF3131"/>
                  </a:solidFill>
                  <a:latin typeface="HGP創英角ｺﾞｼｯｸUB" panose="020B0900000000000000" pitchFamily="50" charset="-128"/>
                  <a:ea typeface="HGP創英角ｺﾞｼｯｸUB" panose="020B0900000000000000" pitchFamily="50" charset="-128"/>
                  <a:cs typeface="Arial" panose="020B0604020202020204" pitchFamily="34" charset="0"/>
                </a:rPr>
                <a:t>              </a:t>
              </a:r>
              <a:r>
                <a:rPr kumimoji="0" lang="ja-JP" altLang="en-US" sz="5400">
                  <a:solidFill>
                    <a:srgbClr val="C00000"/>
                  </a:solidFill>
                  <a:latin typeface="HGP創英角ｺﾞｼｯｸUB" panose="020B0900000000000000" pitchFamily="50" charset="-128"/>
                  <a:ea typeface="HGP創英角ｺﾞｼｯｸUB" panose="020B0900000000000000" pitchFamily="50" charset="-128"/>
                  <a:cs typeface="Arial" panose="020B0604020202020204" pitchFamily="34" charset="0"/>
                </a:rPr>
                <a:t>億円</a:t>
              </a:r>
              <a:endParaRPr kumimoji="0" lang="en-US" altLang="ja-JP" sz="5400">
                <a:solidFill>
                  <a:srgbClr val="C00000"/>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E2021E9C-D534-586D-B66D-808A4AD0EB4F}"/>
                </a:ext>
              </a:extLst>
            </p:cNvPr>
            <p:cNvSpPr txBox="1"/>
            <p:nvPr/>
          </p:nvSpPr>
          <p:spPr>
            <a:xfrm>
              <a:off x="3801336" y="2659914"/>
              <a:ext cx="2993628" cy="1974310"/>
            </a:xfrm>
            <a:prstGeom prst="rect">
              <a:avLst/>
            </a:prstGeom>
            <a:noFill/>
          </p:spPr>
          <p:txBody>
            <a:bodyPr>
              <a:spAutoFit/>
            </a:bodyPr>
            <a:lstStyle/>
            <a:p>
              <a:pPr>
                <a:defRPr/>
              </a:pPr>
              <a:r>
                <a:rPr lang="en-US" altLang="ja-JP" sz="10000" b="1" spc="-300" dirty="0">
                  <a:solidFill>
                    <a:srgbClr val="C00000"/>
                  </a:solidFill>
                  <a:effectLst>
                    <a:innerShdw blurRad="114300">
                      <a:prstClr val="black"/>
                    </a:innerShdw>
                  </a:effectLst>
                </a:rPr>
                <a:t>5,000</a:t>
              </a:r>
              <a:endParaRPr lang="ja-JP" altLang="en-US" sz="10000" b="1" spc="-300" dirty="0">
                <a:solidFill>
                  <a:srgbClr val="C00000"/>
                </a:solidFill>
                <a:effectLst>
                  <a:innerShdw blurRad="114300">
                    <a:prstClr val="black"/>
                  </a:innerShdw>
                </a:effectLst>
              </a:endParaRPr>
            </a:p>
          </p:txBody>
        </p:sp>
      </p:grpSp>
      <p:pic>
        <p:nvPicPr>
          <p:cNvPr id="4" name="図 3">
            <a:extLst>
              <a:ext uri="{FF2B5EF4-FFF2-40B4-BE49-F238E27FC236}">
                <a16:creationId xmlns:a16="http://schemas.microsoft.com/office/drawing/2014/main" id="{204AAB01-FB20-BDBA-203F-6DB58D81914C}"/>
              </a:ext>
            </a:extLst>
          </p:cNvPr>
          <p:cNvPicPr>
            <a:picLocks noChangeAspect="1"/>
          </p:cNvPicPr>
          <p:nvPr/>
        </p:nvPicPr>
        <p:blipFill>
          <a:blip r:embed="rId3"/>
          <a:stretch>
            <a:fillRect/>
          </a:stretch>
        </p:blipFill>
        <p:spPr>
          <a:xfrm>
            <a:off x="8396291" y="1611313"/>
            <a:ext cx="1298575" cy="863600"/>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979FEEB8-0090-5665-50BE-7753D5DEBC36}"/>
              </a:ext>
            </a:extLst>
          </p:cNvPr>
          <p:cNvSpPr/>
          <p:nvPr/>
        </p:nvSpPr>
        <p:spPr>
          <a:xfrm>
            <a:off x="4421909" y="4393671"/>
            <a:ext cx="1915909" cy="1107996"/>
          </a:xfrm>
          <a:prstGeom prst="rect">
            <a:avLst/>
          </a:prstGeom>
          <a:effectLst>
            <a:innerShdw blurRad="114300">
              <a:prstClr val="black"/>
            </a:innerShdw>
          </a:effectLst>
        </p:spPr>
        <p:txBody>
          <a:bodyPr wrap="none">
            <a:spAutoFit/>
          </a:bodyPr>
          <a:lstStyle/>
          <a:p>
            <a:pPr>
              <a:defRPr/>
            </a:pPr>
            <a:r>
              <a:rPr lang="ja-JP" altLang="en-US" sz="6600" dirty="0">
                <a:solidFill>
                  <a:srgbClr val="C00000"/>
                </a:solidFill>
                <a:effectLst>
                  <a:innerShdw blurRad="114300">
                    <a:prstClr val="black"/>
                  </a:innerShdw>
                </a:effectLst>
                <a:latin typeface="HGP創英角ｺﾞｼｯｸUB" panose="020B0900000000000000" pitchFamily="50" charset="-128"/>
                <a:ea typeface="HGP創英角ｺﾞｼｯｸUB" panose="020B0900000000000000" pitchFamily="50" charset="-128"/>
              </a:rPr>
              <a:t>子</a:t>
            </a:r>
            <a:r>
              <a:rPr lang="ja-JP" altLang="en-US" sz="6600" spc="300" dirty="0">
                <a:solidFill>
                  <a:srgbClr val="C00000"/>
                </a:solidFill>
                <a:effectLst>
                  <a:innerShdw blurRad="114300">
                    <a:prstClr val="black"/>
                  </a:innerShdw>
                </a:effectLst>
                <a:latin typeface="HGP創英角ｺﾞｼｯｸUB" panose="020B0900000000000000" pitchFamily="50" charset="-128"/>
                <a:ea typeface="HGP創英角ｺﾞｼｯｸUB" panose="020B0900000000000000" pitchFamily="50" charset="-128"/>
              </a:rPr>
              <a:t>供</a:t>
            </a:r>
            <a:endParaRPr lang="ja-JP" altLang="en-US" sz="6600" dirty="0">
              <a:effectLst>
                <a:innerShdw blurRad="114300">
                  <a:prstClr val="black"/>
                </a:inn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928B712-2F82-3D3E-12A1-C6DBBBF2A556}"/>
              </a:ext>
            </a:extLst>
          </p:cNvPr>
          <p:cNvSpPr>
            <a:spLocks noGrp="1" noChangeArrowheads="1"/>
          </p:cNvSpPr>
          <p:nvPr>
            <p:ph type="title"/>
          </p:nvPr>
        </p:nvSpPr>
        <p:spPr>
          <a:xfrm>
            <a:off x="2063750" y="130178"/>
            <a:ext cx="8148638" cy="936625"/>
          </a:xfrm>
        </p:spPr>
        <p:txBody>
          <a:bodyPr/>
          <a:lstStyle/>
          <a:p>
            <a:pPr eaLnBrk="1" hangingPunct="1"/>
            <a:r>
              <a:rPr lang="ja-JP" altLang="en-US">
                <a:solidFill>
                  <a:schemeClr val="tx1"/>
                </a:solidFill>
              </a:rPr>
              <a:t>タバコの煙の汚染度</a:t>
            </a:r>
          </a:p>
        </p:txBody>
      </p:sp>
      <p:sp>
        <p:nvSpPr>
          <p:cNvPr id="35843" name="Rectangle 3">
            <a:extLst>
              <a:ext uri="{FF2B5EF4-FFF2-40B4-BE49-F238E27FC236}">
                <a16:creationId xmlns:a16="http://schemas.microsoft.com/office/drawing/2014/main" id="{675AA641-F5C6-930A-D514-1B31FD03A32A}"/>
              </a:ext>
            </a:extLst>
          </p:cNvPr>
          <p:cNvSpPr>
            <a:spLocks noChangeArrowheads="1"/>
          </p:cNvSpPr>
          <p:nvPr/>
        </p:nvSpPr>
        <p:spPr bwMode="auto">
          <a:xfrm>
            <a:off x="1681018" y="5567216"/>
            <a:ext cx="2209947" cy="477982"/>
          </a:xfrm>
          <a:prstGeom prst="rect">
            <a:avLst/>
          </a:prstGeom>
          <a:noFill/>
          <a:ln>
            <a:noFill/>
          </a:ln>
          <a:effectLst/>
        </p:spPr>
        <p:txBody>
          <a:bodyPr lIns="92075" tIns="46038" rIns="92075" bIns="46038" anchor="ctr"/>
          <a:lstStyle/>
          <a:p>
            <a:pPr algn="ctr" eaLnBrk="1" hangingPunct="1">
              <a:defRPr/>
            </a:pPr>
            <a:r>
              <a:rPr lang="ja-JP" altLang="en-US" sz="2000" dirty="0">
                <a:solidFill>
                  <a:srgbClr val="000000"/>
                </a:solidFill>
                <a:latin typeface="Arial" charset="0"/>
              </a:rPr>
              <a:t>　　　　</a:t>
            </a:r>
            <a:r>
              <a:rPr lang="ja-JP" altLang="en-US" sz="2000" b="1" dirty="0">
                <a:solidFill>
                  <a:srgbClr val="FF0000"/>
                </a:solidFill>
                <a:latin typeface="Arial" charset="0"/>
              </a:rPr>
              <a:t>実験中</a:t>
            </a:r>
            <a:r>
              <a:rPr lang="ja-JP" altLang="en-US" sz="2000" dirty="0">
                <a:solidFill>
                  <a:srgbClr val="000000"/>
                </a:solidFill>
                <a:latin typeface="Arial" charset="0"/>
              </a:rPr>
              <a:t>　　　　</a:t>
            </a:r>
            <a:endParaRPr lang="ja-JP" altLang="en-US" sz="4400" dirty="0">
              <a:solidFill>
                <a:srgbClr val="000000"/>
              </a:solidFill>
              <a:latin typeface="Arial" charset="0"/>
            </a:endParaRPr>
          </a:p>
        </p:txBody>
      </p:sp>
      <p:pic>
        <p:nvPicPr>
          <p:cNvPr id="21508" name="Picture 4" descr="image73">
            <a:extLst>
              <a:ext uri="{FF2B5EF4-FFF2-40B4-BE49-F238E27FC236}">
                <a16:creationId xmlns:a16="http://schemas.microsoft.com/office/drawing/2014/main" id="{1CCD955F-E79B-420B-4B63-D7539289F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3" y="1828800"/>
            <a:ext cx="2493963"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image105">
            <a:extLst>
              <a:ext uri="{FF2B5EF4-FFF2-40B4-BE49-F238E27FC236}">
                <a16:creationId xmlns:a16="http://schemas.microsoft.com/office/drawing/2014/main" id="{A6E61044-7F57-2252-2C53-DB139916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066803"/>
            <a:ext cx="38862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image106">
            <a:extLst>
              <a:ext uri="{FF2B5EF4-FFF2-40B4-BE49-F238E27FC236}">
                <a16:creationId xmlns:a16="http://schemas.microsoft.com/office/drawing/2014/main" id="{857CBA58-12D2-D72F-607C-72EBD7D2C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95750"/>
            <a:ext cx="381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7">
            <a:extLst>
              <a:ext uri="{FF2B5EF4-FFF2-40B4-BE49-F238E27FC236}">
                <a16:creationId xmlns:a16="http://schemas.microsoft.com/office/drawing/2014/main" id="{8BD2D59A-0CFA-DB06-2D98-9866AF4FE3E4}"/>
              </a:ext>
            </a:extLst>
          </p:cNvPr>
          <p:cNvSpPr>
            <a:spLocks noChangeArrowheads="1"/>
          </p:cNvSpPr>
          <p:nvPr/>
        </p:nvSpPr>
        <p:spPr bwMode="auto">
          <a:xfrm>
            <a:off x="5943600" y="3749675"/>
            <a:ext cx="3352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buFontTx/>
              <a:buNone/>
            </a:pPr>
            <a:r>
              <a:rPr lang="ja-JP" altLang="en-US" sz="2000">
                <a:solidFill>
                  <a:srgbClr val="000000"/>
                </a:solidFill>
                <a:latin typeface="Arial" panose="020B0604020202020204" pitchFamily="34" charset="0"/>
              </a:rPr>
              <a:t>　　　</a:t>
            </a:r>
            <a:r>
              <a:rPr lang="ja-JP" altLang="en-US" sz="2000" b="1">
                <a:solidFill>
                  <a:srgbClr val="0033CC"/>
                </a:solidFill>
                <a:latin typeface="Arial" panose="020B0604020202020204" pitchFamily="34" charset="0"/>
              </a:rPr>
              <a:t>水　　　　　煙で汚れた水</a:t>
            </a:r>
            <a:r>
              <a:rPr lang="ja-JP" altLang="en-US" sz="2000">
                <a:solidFill>
                  <a:srgbClr val="000000"/>
                </a:solidFill>
                <a:latin typeface="Arial" panose="020B0604020202020204" pitchFamily="34" charset="0"/>
              </a:rPr>
              <a:t>　　　</a:t>
            </a:r>
            <a:endParaRPr lang="ja-JP" altLang="en-US" sz="4400">
              <a:solidFill>
                <a:srgbClr val="000000"/>
              </a:solidFill>
              <a:latin typeface="Arial" panose="020B0604020202020204" pitchFamily="34" charset="0"/>
            </a:endParaRPr>
          </a:p>
        </p:txBody>
      </p:sp>
      <p:sp>
        <p:nvSpPr>
          <p:cNvPr id="21512" name="AutoShape 8">
            <a:extLst>
              <a:ext uri="{FF2B5EF4-FFF2-40B4-BE49-F238E27FC236}">
                <a16:creationId xmlns:a16="http://schemas.microsoft.com/office/drawing/2014/main" id="{AC8AADD7-7C60-7BFD-7325-262E84E1039F}"/>
              </a:ext>
            </a:extLst>
          </p:cNvPr>
          <p:cNvSpPr>
            <a:spLocks noChangeArrowheads="1"/>
          </p:cNvSpPr>
          <p:nvPr/>
        </p:nvSpPr>
        <p:spPr bwMode="auto">
          <a:xfrm>
            <a:off x="4724400" y="3124200"/>
            <a:ext cx="685800" cy="914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box(in)">
                                      <p:cBhvr>
                                        <p:cTn id="7" dur="500"/>
                                        <p:tgtEl>
                                          <p:spTgt spid="82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2950"/>
                                        </p:tgtEl>
                                        <p:attrNameLst>
                                          <p:attrName>style.visibility</p:attrName>
                                        </p:attrNameLst>
                                      </p:cBhvr>
                                      <p:to>
                                        <p:strVal val="visible"/>
                                      </p:to>
                                    </p:set>
                                    <p:animEffect transition="in" filter="box(in)">
                                      <p:cBhvr>
                                        <p:cTn id="12"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D8D1E9C3-68E6-4F04-A35A-63CFB8DD5500}"/>
              </a:ext>
            </a:extLst>
          </p:cNvPr>
          <p:cNvSpPr/>
          <p:nvPr/>
        </p:nvSpPr>
        <p:spPr>
          <a:xfrm>
            <a:off x="2216153" y="1646241"/>
            <a:ext cx="7775575" cy="223202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16" name="正方形/長方形 15">
            <a:extLst>
              <a:ext uri="{FF2B5EF4-FFF2-40B4-BE49-F238E27FC236}">
                <a16:creationId xmlns:a16="http://schemas.microsoft.com/office/drawing/2014/main" id="{A471F04F-BD3C-813A-E5A0-5659E478BF11}"/>
              </a:ext>
            </a:extLst>
          </p:cNvPr>
          <p:cNvSpPr/>
          <p:nvPr/>
        </p:nvSpPr>
        <p:spPr>
          <a:xfrm>
            <a:off x="2216153" y="4073525"/>
            <a:ext cx="7775575" cy="25209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a:extLst>
              <a:ext uri="{FF2B5EF4-FFF2-40B4-BE49-F238E27FC236}">
                <a16:creationId xmlns:a16="http://schemas.microsoft.com/office/drawing/2014/main" id="{B13B8F0B-70AB-BA0F-345A-AD80427A1CB4}"/>
              </a:ext>
            </a:extLst>
          </p:cNvPr>
          <p:cNvSpPr/>
          <p:nvPr/>
        </p:nvSpPr>
        <p:spPr>
          <a:xfrm>
            <a:off x="4098928" y="4238628"/>
            <a:ext cx="5788025" cy="1939925"/>
          </a:xfrm>
          <a:prstGeom prst="rect">
            <a:avLst/>
          </a:prstGeom>
        </p:spPr>
        <p:txBody>
          <a:bodyPr lIns="0" tIns="0" rIns="0" bIns="0">
            <a:spAutoFit/>
          </a:bodyPr>
          <a:lstStyle/>
          <a:p>
            <a:pPr algn="just">
              <a:defRPr/>
            </a:pPr>
            <a:r>
              <a:rPr lang="ja-JP" altLang="en-US"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大麻が</a:t>
            </a:r>
            <a:r>
              <a:rPr lang="ja-JP" altLang="en-US" sz="2100" dirty="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健康に良いと考えているからではない！</a:t>
            </a:r>
            <a:endParaRPr lang="en-US" altLang="ja-JP" sz="2100" dirty="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357188" indent="-357188" algn="just">
              <a:defRPr/>
            </a:pPr>
            <a:r>
              <a:rPr lang="ja-JP" altLang="en-US"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・子供の身体への悪影響を防ぎ</a:t>
            </a:r>
            <a:endParaRPr lang="en-US" altLang="ja-JP"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357188" indent="-357188" algn="just">
              <a:defRPr/>
            </a:pPr>
            <a:r>
              <a:rPr lang="ja-JP" altLang="en-US"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子供の安全を守るためです。</a:t>
            </a:r>
            <a:endParaRPr lang="en-US" altLang="ja-JP"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357188" indent="-357188" algn="just">
              <a:defRPr/>
            </a:pPr>
            <a:r>
              <a:rPr lang="ja-JP" altLang="en-US"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・政府管理にすることで、</a:t>
            </a:r>
            <a:endParaRPr lang="en-US" altLang="ja-JP"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357188" indent="-357188" algn="just">
              <a:defRPr/>
            </a:pPr>
            <a:r>
              <a:rPr lang="ja-JP" altLang="en-US" sz="21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ja-JP" altLang="en-US" sz="2100" dirty="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組織犯罪</a:t>
            </a:r>
            <a:r>
              <a:rPr lang="ja-JP" altLang="en-US"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が得る利益を大幅に</a:t>
            </a:r>
            <a:endParaRPr lang="en-US" altLang="ja-JP"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357188" indent="-357188" algn="just">
              <a:defRPr/>
            </a:pPr>
            <a:r>
              <a:rPr lang="ja-JP" altLang="en-US" sz="21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削減するためです。</a:t>
            </a:r>
          </a:p>
        </p:txBody>
      </p:sp>
      <p:sp>
        <p:nvSpPr>
          <p:cNvPr id="99333" name="正方形/長方形 10">
            <a:extLst>
              <a:ext uri="{FF2B5EF4-FFF2-40B4-BE49-F238E27FC236}">
                <a16:creationId xmlns:a16="http://schemas.microsoft.com/office/drawing/2014/main" id="{565DF008-5917-9751-78B6-76A589611422}"/>
              </a:ext>
            </a:extLst>
          </p:cNvPr>
          <p:cNvSpPr>
            <a:spLocks noChangeArrowheads="1"/>
          </p:cNvSpPr>
          <p:nvPr/>
        </p:nvSpPr>
        <p:spPr bwMode="auto">
          <a:xfrm>
            <a:off x="5221291" y="6175378"/>
            <a:ext cx="345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r">
              <a:spcBef>
                <a:spcPct val="0"/>
              </a:spcBef>
              <a:buFontTx/>
              <a:buNone/>
            </a:pPr>
            <a:r>
              <a:rPr lang="ja-JP" altLang="en-US" sz="1400">
                <a:latin typeface="HGP創英角ｺﾞｼｯｸUB" panose="020B0900000000000000" pitchFamily="50" charset="-128"/>
                <a:ea typeface="HGP創英角ｺﾞｼｯｸUB" panose="020B0900000000000000" pitchFamily="50" charset="-128"/>
                <a:cs typeface="メイリオ" panose="020B0604030504040204" pitchFamily="50" charset="-128"/>
              </a:rPr>
              <a:t>トルドー首相の議会や</a:t>
            </a:r>
            <a:r>
              <a:rPr lang="en-US" altLang="ja-JP" sz="1400">
                <a:latin typeface="HGP創英角ｺﾞｼｯｸUB" panose="020B0900000000000000" pitchFamily="50" charset="-128"/>
                <a:ea typeface="HGP創英角ｺﾞｼｯｸUB" panose="020B0900000000000000" pitchFamily="50" charset="-128"/>
                <a:cs typeface="メイリオ" panose="020B0604030504040204" pitchFamily="50" charset="-128"/>
              </a:rPr>
              <a:t>SNS</a:t>
            </a:r>
            <a:r>
              <a:rPr lang="ja-JP" altLang="en-US" sz="1400">
                <a:latin typeface="HGP創英角ｺﾞｼｯｸUB" panose="020B0900000000000000" pitchFamily="50" charset="-128"/>
                <a:ea typeface="HGP創英角ｺﾞｼｯｸUB" panose="020B0900000000000000" pitchFamily="50" charset="-128"/>
                <a:cs typeface="メイリオ" panose="020B0604030504040204" pitchFamily="50" charset="-128"/>
              </a:rPr>
              <a:t>での発言要旨</a:t>
            </a:r>
          </a:p>
        </p:txBody>
      </p:sp>
      <p:sp>
        <p:nvSpPr>
          <p:cNvPr id="99334" name="正方形/長方形 11">
            <a:extLst>
              <a:ext uri="{FF2B5EF4-FFF2-40B4-BE49-F238E27FC236}">
                <a16:creationId xmlns:a16="http://schemas.microsoft.com/office/drawing/2014/main" id="{D02C1F80-1DC5-5018-C908-6B926C9A29C1}"/>
              </a:ext>
            </a:extLst>
          </p:cNvPr>
          <p:cNvSpPr>
            <a:spLocks noChangeArrowheads="1"/>
          </p:cNvSpPr>
          <p:nvPr/>
        </p:nvSpPr>
        <p:spPr bwMode="auto">
          <a:xfrm>
            <a:off x="4098925" y="1900241"/>
            <a:ext cx="54610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dist">
              <a:spcBef>
                <a:spcPct val="0"/>
              </a:spcBef>
              <a:buFontTx/>
              <a:buNone/>
            </a:pP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・嗜好目的での使用を年齢制限等をつけて認め</a:t>
            </a:r>
            <a:endParaRPr lang="en-US" altLang="ja-JP" sz="210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dist">
              <a:spcBef>
                <a:spcPct val="0"/>
              </a:spcBef>
              <a:buFontTx/>
              <a:buNone/>
            </a:pP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　ているのは一部の州だけです。</a:t>
            </a:r>
            <a:r>
              <a:rPr lang="ja-JP" altLang="en-US" sz="210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連邦法（国）で</a:t>
            </a:r>
            <a:endParaRPr lang="en-US" altLang="ja-JP" sz="210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spcBef>
                <a:spcPct val="0"/>
              </a:spcBef>
              <a:buFontTx/>
              <a:buNone/>
            </a:pPr>
            <a:r>
              <a:rPr lang="ja-JP" altLang="en-US" sz="210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は大人でも違法</a:t>
            </a: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です！</a:t>
            </a:r>
          </a:p>
        </p:txBody>
      </p:sp>
      <p:pic>
        <p:nvPicPr>
          <p:cNvPr id="99335" name="図 14">
            <a:extLst>
              <a:ext uri="{FF2B5EF4-FFF2-40B4-BE49-F238E27FC236}">
                <a16:creationId xmlns:a16="http://schemas.microsoft.com/office/drawing/2014/main" id="{BF2DC490-AB6B-67D9-E749-7CB747A3BB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8716" y="4897441"/>
            <a:ext cx="97313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正方形/長方形 17">
            <a:extLst>
              <a:ext uri="{FF2B5EF4-FFF2-40B4-BE49-F238E27FC236}">
                <a16:creationId xmlns:a16="http://schemas.microsoft.com/office/drawing/2014/main" id="{D4D19F0B-C539-052C-F3BB-762C1431373D}"/>
              </a:ext>
            </a:extLst>
          </p:cNvPr>
          <p:cNvSpPr>
            <a:spLocks noChangeArrowheads="1"/>
          </p:cNvSpPr>
          <p:nvPr/>
        </p:nvSpPr>
        <p:spPr bwMode="auto">
          <a:xfrm>
            <a:off x="4098925" y="2970213"/>
            <a:ext cx="546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dist">
              <a:spcBef>
                <a:spcPct val="0"/>
              </a:spcBef>
              <a:buFontTx/>
              <a:buNone/>
            </a:pP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en-US" altLang="ja-JP"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NIDA</a:t>
            </a: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（米国国立薬物乱用研究所）では大麻には</a:t>
            </a:r>
            <a:endParaRPr lang="en-US" altLang="ja-JP" sz="210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dist">
              <a:spcBef>
                <a:spcPct val="0"/>
              </a:spcBef>
              <a:buFontTx/>
              <a:buNone/>
            </a:pP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　依存性があり、</a:t>
            </a:r>
            <a:r>
              <a:rPr lang="ja-JP" altLang="en-US" sz="210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健康に有害な薬物</a:t>
            </a:r>
            <a:r>
              <a:rPr lang="ja-JP" altLang="en-US" sz="2100">
                <a:latin typeface="HGP創英角ｺﾞｼｯｸUB" panose="020B0900000000000000" pitchFamily="50" charset="-128"/>
                <a:ea typeface="HGP創英角ｺﾞｼｯｸUB" panose="020B0900000000000000" pitchFamily="50" charset="-128"/>
                <a:cs typeface="メイリオ" panose="020B0604030504040204" pitchFamily="50" charset="-128"/>
              </a:rPr>
              <a:t>としています。</a:t>
            </a:r>
            <a:endParaRPr lang="ja-JP" altLang="en-US" sz="200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1C89E718-7F00-7F86-0F15-0A34CA62DCBC}"/>
              </a:ext>
            </a:extLst>
          </p:cNvPr>
          <p:cNvPicPr>
            <a:picLocks noChangeAspect="1"/>
          </p:cNvPicPr>
          <p:nvPr/>
        </p:nvPicPr>
        <p:blipFill>
          <a:blip r:embed="rId4"/>
          <a:stretch>
            <a:fillRect/>
          </a:stretch>
        </p:blipFill>
        <p:spPr>
          <a:xfrm>
            <a:off x="2454275" y="2295525"/>
            <a:ext cx="1404938" cy="93503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D774152E-140C-093D-F697-AD01B4C03E68}"/>
              </a:ext>
            </a:extLst>
          </p:cNvPr>
          <p:cNvPicPr>
            <a:picLocks noChangeAspect="1"/>
          </p:cNvPicPr>
          <p:nvPr/>
        </p:nvPicPr>
        <p:blipFill>
          <a:blip r:embed="rId5"/>
          <a:stretch>
            <a:fillRect/>
          </a:stretch>
        </p:blipFill>
        <p:spPr>
          <a:xfrm>
            <a:off x="2454275" y="4865691"/>
            <a:ext cx="1404938" cy="936625"/>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644136BD-7DA5-BD80-3AA2-076CF02F4933}"/>
              </a:ext>
            </a:extLst>
          </p:cNvPr>
          <p:cNvSpPr>
            <a:spLocks noGrp="1"/>
          </p:cNvSpPr>
          <p:nvPr>
            <p:ph type="title" idx="4294967295"/>
          </p:nvPr>
        </p:nvSpPr>
        <p:spPr>
          <a:xfrm>
            <a:off x="3911600" y="179388"/>
            <a:ext cx="8280400" cy="1325562"/>
          </a:xfrm>
        </p:spPr>
        <p:txBody>
          <a:bodyPr>
            <a:noAutofit/>
          </a:bodyPr>
          <a:lstStyle/>
          <a:p>
            <a:pPr fontAlgn="t">
              <a:lnSpc>
                <a:spcPts val="5000"/>
              </a:lnSpc>
              <a:defRPr/>
            </a:pPr>
            <a:r>
              <a:rPr lang="ja-JP" altLang="ja-JP" sz="3600" dirty="0">
                <a:solidFill>
                  <a:srgbClr val="000000"/>
                </a:solidFill>
                <a:latin typeface="HGP創英角ｺﾞｼｯｸUB" panose="020B0900000000000000" pitchFamily="50" charset="-128"/>
                <a:ea typeface="HGP創英角ｺﾞｼｯｸUB" panose="020B0900000000000000" pitchFamily="50" charset="-128"/>
                <a:cs typeface="+mn-cs"/>
              </a:rPr>
              <a:t>アメリカやカナダでも未成年者の</a:t>
            </a:r>
            <a:br>
              <a:rPr lang="ja-JP" altLang="ja-JP" sz="3600" dirty="0">
                <a:latin typeface="HGP創英角ｺﾞｼｯｸUB" panose="020B0900000000000000" pitchFamily="50" charset="-128"/>
                <a:ea typeface="HGP創英角ｺﾞｼｯｸUB" panose="020B0900000000000000" pitchFamily="50" charset="-128"/>
              </a:rPr>
            </a:br>
            <a:r>
              <a:rPr lang="ja-JP" altLang="ja-JP" sz="3600" dirty="0">
                <a:solidFill>
                  <a:srgbClr val="000000"/>
                </a:solidFill>
                <a:latin typeface="HGP創英角ｺﾞｼｯｸUB" panose="020B0900000000000000" pitchFamily="50" charset="-128"/>
                <a:ea typeface="HGP創英角ｺﾞｼｯｸUB" panose="020B0900000000000000" pitchFamily="50" charset="-128"/>
                <a:cs typeface="+mn-cs"/>
              </a:rPr>
              <a:t>　　　　　　　　　　　　大麻使用は絶対ダメ！</a:t>
            </a:r>
            <a:endParaRPr lang="ja-JP" altLang="en-US" sz="3600" dirty="0">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A93EFE4-2945-8FC6-A832-7BACF65DB6CC}"/>
              </a:ext>
            </a:extLst>
          </p:cNvPr>
          <p:cNvPicPr>
            <a:picLocks noChangeAspect="1"/>
          </p:cNvPicPr>
          <p:nvPr/>
        </p:nvPicPr>
        <p:blipFill>
          <a:blip r:embed="rId2"/>
          <a:stretch>
            <a:fillRect/>
          </a:stretch>
        </p:blipFill>
        <p:spPr>
          <a:xfrm>
            <a:off x="1714500" y="738189"/>
            <a:ext cx="8763000" cy="5381625"/>
          </a:xfrm>
          <a:prstGeom prst="rect">
            <a:avLst/>
          </a:prstGeom>
        </p:spPr>
      </p:pic>
      <p:sp>
        <p:nvSpPr>
          <p:cNvPr id="4" name="テキスト ボックス 3">
            <a:extLst>
              <a:ext uri="{FF2B5EF4-FFF2-40B4-BE49-F238E27FC236}">
                <a16:creationId xmlns:a16="http://schemas.microsoft.com/office/drawing/2014/main" id="{B226CAFA-0CFD-2BA7-B93C-48BD5E77CC29}"/>
              </a:ext>
            </a:extLst>
          </p:cNvPr>
          <p:cNvSpPr txBox="1"/>
          <p:nvPr/>
        </p:nvSpPr>
        <p:spPr>
          <a:xfrm>
            <a:off x="2946633" y="368855"/>
            <a:ext cx="6094602" cy="369332"/>
          </a:xfrm>
          <a:prstGeom prst="rect">
            <a:avLst/>
          </a:prstGeom>
          <a:noFill/>
        </p:spPr>
        <p:txBody>
          <a:bodyPr wrap="square">
            <a:spAutoFit/>
          </a:bodyPr>
          <a:lstStyle/>
          <a:p>
            <a:r>
              <a:rPr lang="ja-JP" altLang="en-US" dirty="0"/>
              <a:t>人口</a:t>
            </a:r>
            <a:r>
              <a:rPr lang="en-US" altLang="ja-JP" dirty="0"/>
              <a:t>10</a:t>
            </a:r>
            <a:r>
              <a:rPr lang="ja-JP" altLang="en-US" dirty="0"/>
              <a:t>万人当たりの大麻事犯検挙人員の推移</a:t>
            </a:r>
          </a:p>
        </p:txBody>
      </p:sp>
    </p:spTree>
    <p:extLst>
      <p:ext uri="{BB962C8B-B14F-4D97-AF65-F5344CB8AC3E}">
        <p14:creationId xmlns:p14="http://schemas.microsoft.com/office/powerpoint/2010/main" val="3752331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9065FF-FB22-C805-C9DF-3A6713FE722F}"/>
              </a:ext>
            </a:extLst>
          </p:cNvPr>
          <p:cNvPicPr>
            <a:picLocks noChangeAspect="1"/>
          </p:cNvPicPr>
          <p:nvPr/>
        </p:nvPicPr>
        <p:blipFill>
          <a:blip r:embed="rId2"/>
          <a:stretch>
            <a:fillRect/>
          </a:stretch>
        </p:blipFill>
        <p:spPr>
          <a:xfrm>
            <a:off x="2110942" y="399027"/>
            <a:ext cx="7970117" cy="6361991"/>
          </a:xfrm>
          <a:prstGeom prst="rect">
            <a:avLst/>
          </a:prstGeom>
        </p:spPr>
      </p:pic>
    </p:spTree>
    <p:extLst>
      <p:ext uri="{BB962C8B-B14F-4D97-AF65-F5344CB8AC3E}">
        <p14:creationId xmlns:p14="http://schemas.microsoft.com/office/powerpoint/2010/main" val="2679944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486FA17-2EFE-2853-7867-4A84E0BC595D}"/>
              </a:ext>
            </a:extLst>
          </p:cNvPr>
          <p:cNvPicPr>
            <a:picLocks noChangeAspect="1"/>
          </p:cNvPicPr>
          <p:nvPr/>
        </p:nvPicPr>
        <p:blipFill>
          <a:blip r:embed="rId2"/>
          <a:stretch>
            <a:fillRect/>
          </a:stretch>
        </p:blipFill>
        <p:spPr>
          <a:xfrm>
            <a:off x="1714500" y="704850"/>
            <a:ext cx="8763000" cy="5448300"/>
          </a:xfrm>
          <a:prstGeom prst="rect">
            <a:avLst/>
          </a:prstGeom>
        </p:spPr>
      </p:pic>
      <p:sp>
        <p:nvSpPr>
          <p:cNvPr id="4" name="テキスト ボックス 3">
            <a:extLst>
              <a:ext uri="{FF2B5EF4-FFF2-40B4-BE49-F238E27FC236}">
                <a16:creationId xmlns:a16="http://schemas.microsoft.com/office/drawing/2014/main" id="{D915C4BE-E182-9B98-3D72-2D2929410647}"/>
              </a:ext>
            </a:extLst>
          </p:cNvPr>
          <p:cNvSpPr txBox="1"/>
          <p:nvPr/>
        </p:nvSpPr>
        <p:spPr>
          <a:xfrm>
            <a:off x="2804020" y="335518"/>
            <a:ext cx="6094602" cy="369332"/>
          </a:xfrm>
          <a:prstGeom prst="rect">
            <a:avLst/>
          </a:prstGeom>
          <a:noFill/>
        </p:spPr>
        <p:txBody>
          <a:bodyPr wrap="square">
            <a:spAutoFit/>
          </a:bodyPr>
          <a:lstStyle/>
          <a:p>
            <a:r>
              <a:rPr lang="ja-JP" altLang="en-US" dirty="0"/>
              <a:t>大麻を初めて使用したきっかけ（初回使用年齢層別）</a:t>
            </a:r>
          </a:p>
        </p:txBody>
      </p:sp>
    </p:spTree>
    <p:extLst>
      <p:ext uri="{BB962C8B-B14F-4D97-AF65-F5344CB8AC3E}">
        <p14:creationId xmlns:p14="http://schemas.microsoft.com/office/powerpoint/2010/main" val="286328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4E052E8-A0B1-586D-8693-1CF3C0FD6F77}"/>
              </a:ext>
            </a:extLst>
          </p:cNvPr>
          <p:cNvPicPr>
            <a:picLocks noChangeAspect="1"/>
          </p:cNvPicPr>
          <p:nvPr/>
        </p:nvPicPr>
        <p:blipFill>
          <a:blip r:embed="rId2"/>
          <a:stretch>
            <a:fillRect/>
          </a:stretch>
        </p:blipFill>
        <p:spPr>
          <a:xfrm>
            <a:off x="1714500" y="938214"/>
            <a:ext cx="8763000" cy="4981575"/>
          </a:xfrm>
          <a:prstGeom prst="rect">
            <a:avLst/>
          </a:prstGeom>
        </p:spPr>
      </p:pic>
      <p:sp>
        <p:nvSpPr>
          <p:cNvPr id="4" name="テキスト ボックス 3">
            <a:extLst>
              <a:ext uri="{FF2B5EF4-FFF2-40B4-BE49-F238E27FC236}">
                <a16:creationId xmlns:a16="http://schemas.microsoft.com/office/drawing/2014/main" id="{D8BB29F2-3AAE-4A1A-8B2D-C290D9B0F8A6}"/>
              </a:ext>
            </a:extLst>
          </p:cNvPr>
          <p:cNvSpPr txBox="1"/>
          <p:nvPr/>
        </p:nvSpPr>
        <p:spPr>
          <a:xfrm>
            <a:off x="2359403" y="568880"/>
            <a:ext cx="6094602" cy="369332"/>
          </a:xfrm>
          <a:prstGeom prst="rect">
            <a:avLst/>
          </a:prstGeom>
          <a:noFill/>
        </p:spPr>
        <p:txBody>
          <a:bodyPr wrap="square">
            <a:spAutoFit/>
          </a:bodyPr>
          <a:lstStyle/>
          <a:p>
            <a:r>
              <a:rPr lang="ja-JP" altLang="en-US" dirty="0"/>
              <a:t>大麻及び覚醒剤に対する危険（有害）性の認識の比較</a:t>
            </a:r>
          </a:p>
        </p:txBody>
      </p:sp>
    </p:spTree>
    <p:extLst>
      <p:ext uri="{BB962C8B-B14F-4D97-AF65-F5344CB8AC3E}">
        <p14:creationId xmlns:p14="http://schemas.microsoft.com/office/powerpoint/2010/main" val="2906603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B206B28-8D35-B392-CEEE-FEC313DFEECD}"/>
              </a:ext>
            </a:extLst>
          </p:cNvPr>
          <p:cNvSpPr txBox="1"/>
          <p:nvPr/>
        </p:nvSpPr>
        <p:spPr>
          <a:xfrm>
            <a:off x="1782618" y="155142"/>
            <a:ext cx="8885382" cy="6340197"/>
          </a:xfrm>
          <a:prstGeom prst="rect">
            <a:avLst/>
          </a:prstGeom>
          <a:noFill/>
        </p:spPr>
        <p:txBody>
          <a:bodyPr wrap="square">
            <a:spAutoFit/>
          </a:bodyPr>
          <a:lstStyle/>
          <a:p>
            <a:r>
              <a:rPr lang="ja-JP" altLang="en-US" sz="3200" b="1" dirty="0">
                <a:solidFill>
                  <a:srgbClr val="FF0000"/>
                </a:solidFill>
              </a:rPr>
              <a:t>大麻の有害性・危険性とは？</a:t>
            </a:r>
            <a:endParaRPr lang="en-US" altLang="ja-JP" sz="3200" b="1" dirty="0">
              <a:solidFill>
                <a:srgbClr val="FF0000"/>
              </a:solidFill>
            </a:endParaRPr>
          </a:p>
          <a:p>
            <a:endParaRPr lang="ja-JP" altLang="en-US" sz="2000" dirty="0"/>
          </a:p>
          <a:p>
            <a:r>
              <a:rPr lang="ja-JP" altLang="en-US" sz="2800" dirty="0"/>
              <a:t>脳などの中枢神経系に影響を及ぼし、依存症になるおそれがあります。</a:t>
            </a:r>
          </a:p>
          <a:p>
            <a:r>
              <a:rPr lang="ja-JP" altLang="en-US" sz="2800" dirty="0"/>
              <a:t>大麻に含まれる</a:t>
            </a:r>
            <a:r>
              <a:rPr lang="en-US" altLang="ja-JP" sz="2800" dirty="0"/>
              <a:t>THC</a:t>
            </a:r>
            <a:r>
              <a:rPr lang="ja-JP" altLang="en-US" sz="2800" dirty="0"/>
              <a:t>という成分は、脳などの中枢神経系に作用するため、大麻を使用すると心身に次のような変化が現れます。</a:t>
            </a:r>
          </a:p>
          <a:p>
            <a:endParaRPr lang="ja-JP" altLang="en-US" sz="2800" dirty="0"/>
          </a:p>
          <a:p>
            <a:r>
              <a:rPr lang="ja-JP" altLang="en-US" sz="2800" dirty="0"/>
              <a:t>知覚の変化・・・時間や空間の感覚がゆがむ</a:t>
            </a:r>
          </a:p>
          <a:p>
            <a:r>
              <a:rPr lang="ja-JP" altLang="en-US" sz="2800" dirty="0"/>
              <a:t>学習能力の低下・・・短期記憶が妨げられる</a:t>
            </a:r>
          </a:p>
          <a:p>
            <a:r>
              <a:rPr lang="ja-JP" altLang="en-US" sz="2800" dirty="0"/>
              <a:t>運動失調・・・瞬時の反応が遅れる</a:t>
            </a:r>
          </a:p>
          <a:p>
            <a:r>
              <a:rPr lang="ja-JP" altLang="en-US" sz="2800" dirty="0"/>
              <a:t>精神障害・・統合失調症やうつ病を発症しやすくなる</a:t>
            </a:r>
          </a:p>
          <a:p>
            <a:r>
              <a:rPr lang="en-US" altLang="ja-JP" sz="2800" dirty="0"/>
              <a:t>IQ(</a:t>
            </a:r>
            <a:r>
              <a:rPr lang="ja-JP" altLang="en-US" sz="2800" dirty="0"/>
              <a:t>知能指数</a:t>
            </a:r>
            <a:r>
              <a:rPr lang="en-US" altLang="ja-JP" sz="2800" dirty="0"/>
              <a:t>)</a:t>
            </a:r>
            <a:r>
              <a:rPr lang="ja-JP" altLang="en-US" sz="2800" dirty="0"/>
              <a:t>の低下・・・短期・長期記憶や情報処理速度が下がる</a:t>
            </a:r>
          </a:p>
          <a:p>
            <a:endParaRPr lang="ja-JP" altLang="en-US" dirty="0"/>
          </a:p>
        </p:txBody>
      </p:sp>
    </p:spTree>
    <p:extLst>
      <p:ext uri="{BB962C8B-B14F-4D97-AF65-F5344CB8AC3E}">
        <p14:creationId xmlns:p14="http://schemas.microsoft.com/office/powerpoint/2010/main" val="2540828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B6478CF-9556-C348-E07A-D53423AEDC02}"/>
              </a:ext>
            </a:extLst>
          </p:cNvPr>
          <p:cNvSpPr txBox="1"/>
          <p:nvPr/>
        </p:nvSpPr>
        <p:spPr>
          <a:xfrm>
            <a:off x="2115128" y="707287"/>
            <a:ext cx="8451272" cy="5693866"/>
          </a:xfrm>
          <a:prstGeom prst="rect">
            <a:avLst/>
          </a:prstGeom>
          <a:noFill/>
        </p:spPr>
        <p:txBody>
          <a:bodyPr wrap="square">
            <a:spAutoFit/>
          </a:bodyPr>
          <a:lstStyle/>
          <a:p>
            <a:r>
              <a:rPr lang="ja-JP" altLang="en-US" sz="2800" dirty="0"/>
              <a:t>また、大麻は酩酊感や陶酔感、幻覚をもたらすため、その感覚を味わった人は再び使用を繰り返す傾向があります。そのようにして使用を繰り返すうちに、自分の意思ではやめられなくなる「依存」という状態に陥る危険があります。</a:t>
            </a:r>
          </a:p>
          <a:p>
            <a:endParaRPr lang="ja-JP" altLang="en-US" sz="2800" dirty="0"/>
          </a:p>
          <a:p>
            <a:r>
              <a:rPr lang="ja-JP" altLang="en-US" sz="2800" b="1" dirty="0">
                <a:solidFill>
                  <a:srgbClr val="FF0000"/>
                </a:solidFill>
              </a:rPr>
              <a:t>人間関係や社会生活にも悪影響を及ぼす</a:t>
            </a:r>
          </a:p>
          <a:p>
            <a:r>
              <a:rPr lang="ja-JP" altLang="en-US" sz="2800" dirty="0"/>
              <a:t>薬物依存症になると、薬物の使用を何よりも優先して考えるようになり、日常生活に様々な悪影響を及ぼすようになります。</a:t>
            </a:r>
          </a:p>
          <a:p>
            <a:r>
              <a:rPr lang="ja-JP" altLang="en-US" sz="2800" dirty="0"/>
              <a:t>大麻は、暴力団や反社会的な組織などの資金源になっていることもあるため、大麻の購入は、そうした組織に加担することにもつながります</a:t>
            </a:r>
          </a:p>
        </p:txBody>
      </p:sp>
    </p:spTree>
    <p:extLst>
      <p:ext uri="{BB962C8B-B14F-4D97-AF65-F5344CB8AC3E}">
        <p14:creationId xmlns:p14="http://schemas.microsoft.com/office/powerpoint/2010/main" val="791123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115A18-50E8-3E7F-B252-77F8BF5FD468}"/>
              </a:ext>
            </a:extLst>
          </p:cNvPr>
          <p:cNvPicPr>
            <a:picLocks noChangeAspect="1"/>
          </p:cNvPicPr>
          <p:nvPr/>
        </p:nvPicPr>
        <p:blipFill>
          <a:blip r:embed="rId2"/>
          <a:stretch>
            <a:fillRect/>
          </a:stretch>
        </p:blipFill>
        <p:spPr>
          <a:xfrm>
            <a:off x="2286000" y="190500"/>
            <a:ext cx="7620000" cy="6477000"/>
          </a:xfrm>
          <a:prstGeom prst="rect">
            <a:avLst/>
          </a:prstGeom>
        </p:spPr>
      </p:pic>
    </p:spTree>
    <p:extLst>
      <p:ext uri="{BB962C8B-B14F-4D97-AF65-F5344CB8AC3E}">
        <p14:creationId xmlns:p14="http://schemas.microsoft.com/office/powerpoint/2010/main" val="2478869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7B14C1E1-3ACB-2DC5-7D37-08F3DED176FA}"/>
              </a:ext>
            </a:extLst>
          </p:cNvPr>
          <p:cNvSpPr/>
          <p:nvPr/>
        </p:nvSpPr>
        <p:spPr>
          <a:xfrm>
            <a:off x="2137114" y="1749895"/>
            <a:ext cx="3468755" cy="3492631"/>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タイトル 1">
            <a:extLst>
              <a:ext uri="{FF2B5EF4-FFF2-40B4-BE49-F238E27FC236}">
                <a16:creationId xmlns:a16="http://schemas.microsoft.com/office/drawing/2014/main" id="{65AD63F5-E77D-7F07-EB47-B91F128693C7}"/>
              </a:ext>
            </a:extLst>
          </p:cNvPr>
          <p:cNvSpPr>
            <a:spLocks noGrp="1"/>
          </p:cNvSpPr>
          <p:nvPr>
            <p:ph type="ctrTitle"/>
          </p:nvPr>
        </p:nvSpPr>
        <p:spPr>
          <a:xfrm>
            <a:off x="6315090" y="1207705"/>
            <a:ext cx="3898530" cy="701107"/>
          </a:xfrm>
          <a:ln w="38100">
            <a:solidFill>
              <a:schemeClr val="accent2">
                <a:lumMod val="75000"/>
              </a:schemeClr>
            </a:solidFill>
          </a:ln>
        </p:spPr>
        <p:txBody>
          <a:bodyPr vert="horz" lIns="68580" tIns="34290" rIns="68580" bIns="34290" rtlCol="0" anchor="b">
            <a:normAutofit/>
          </a:bodyPr>
          <a:lstStyle/>
          <a:p>
            <a:pPr algn="l"/>
            <a:r>
              <a:rPr lang="ja-JP" altLang="en-US" sz="3300" b="1" dirty="0"/>
              <a:t>カフェインって何？</a:t>
            </a:r>
          </a:p>
        </p:txBody>
      </p:sp>
      <p:sp>
        <p:nvSpPr>
          <p:cNvPr id="3" name="字幕 2">
            <a:extLst>
              <a:ext uri="{FF2B5EF4-FFF2-40B4-BE49-F238E27FC236}">
                <a16:creationId xmlns:a16="http://schemas.microsoft.com/office/drawing/2014/main" id="{D8C3E1E7-388F-66FF-F19C-FCA30B27AA43}"/>
              </a:ext>
            </a:extLst>
          </p:cNvPr>
          <p:cNvSpPr>
            <a:spLocks noGrp="1"/>
          </p:cNvSpPr>
          <p:nvPr>
            <p:ph type="subTitle" idx="1"/>
          </p:nvPr>
        </p:nvSpPr>
        <p:spPr>
          <a:xfrm>
            <a:off x="6315089" y="2200571"/>
            <a:ext cx="3674730" cy="4021547"/>
          </a:xfrm>
        </p:spPr>
        <p:txBody>
          <a:bodyPr vert="horz" lIns="68580" tIns="34290" rIns="68580" bIns="34290" rtlCol="0" anchor="t">
            <a:normAutofit/>
          </a:bodyPr>
          <a:lstStyle/>
          <a:p>
            <a:pPr algn="l"/>
            <a:r>
              <a:rPr lang="ja-JP" altLang="en-US" sz="2100" dirty="0">
                <a:solidFill>
                  <a:schemeClr val="tx1">
                    <a:alpha val="80000"/>
                  </a:schemeClr>
                </a:solidFill>
                <a:latin typeface="+mn-ea"/>
              </a:rPr>
              <a:t>・カフェイン（</a:t>
            </a:r>
            <a:r>
              <a:rPr lang="en-US" altLang="ja-JP" sz="2100" dirty="0">
                <a:solidFill>
                  <a:schemeClr val="tx1">
                    <a:alpha val="80000"/>
                  </a:schemeClr>
                </a:solidFill>
                <a:latin typeface="+mn-ea"/>
              </a:rPr>
              <a:t> caffeine</a:t>
            </a:r>
            <a:r>
              <a:rPr lang="ja-JP" altLang="en-US" sz="2100" dirty="0">
                <a:solidFill>
                  <a:schemeClr val="tx1">
                    <a:alpha val="80000"/>
                  </a:schemeClr>
                </a:solidFill>
                <a:latin typeface="+mn-ea"/>
              </a:rPr>
              <a:t>）は、アルカロイドの</a:t>
            </a:r>
            <a:r>
              <a:rPr lang="en-US" altLang="ja-JP" sz="2100" dirty="0">
                <a:solidFill>
                  <a:schemeClr val="tx1">
                    <a:alpha val="80000"/>
                  </a:schemeClr>
                </a:solidFill>
                <a:latin typeface="+mn-ea"/>
              </a:rPr>
              <a:t>1</a:t>
            </a:r>
            <a:r>
              <a:rPr lang="ja-JP" altLang="en-US" sz="2100" dirty="0">
                <a:solidFill>
                  <a:schemeClr val="tx1">
                    <a:alpha val="80000"/>
                  </a:schemeClr>
                </a:solidFill>
                <a:latin typeface="+mn-ea"/>
              </a:rPr>
              <a:t>種であり、プリン環を持ったキサンチンと類似した構造を持った有機化合物の</a:t>
            </a:r>
            <a:r>
              <a:rPr lang="en-US" altLang="ja-JP" sz="2100" dirty="0">
                <a:solidFill>
                  <a:schemeClr val="tx1">
                    <a:alpha val="80000"/>
                  </a:schemeClr>
                </a:solidFill>
                <a:latin typeface="+mn-ea"/>
              </a:rPr>
              <a:t>1</a:t>
            </a:r>
            <a:r>
              <a:rPr lang="ja-JP" altLang="en-US" sz="2100" dirty="0">
                <a:solidFill>
                  <a:schemeClr val="tx1">
                    <a:alpha val="80000"/>
                  </a:schemeClr>
                </a:solidFill>
                <a:latin typeface="+mn-ea"/>
              </a:rPr>
              <a:t>つ。</a:t>
            </a:r>
            <a:endParaRPr lang="en-US" altLang="ja-JP" sz="2100" dirty="0">
              <a:solidFill>
                <a:schemeClr val="tx1">
                  <a:alpha val="80000"/>
                </a:schemeClr>
              </a:solidFill>
              <a:latin typeface="+mn-ea"/>
            </a:endParaRPr>
          </a:p>
          <a:p>
            <a:pPr algn="l"/>
            <a:r>
              <a:rPr lang="ja-JP" altLang="en-US" sz="2100" dirty="0">
                <a:solidFill>
                  <a:schemeClr val="tx1">
                    <a:alpha val="80000"/>
                  </a:schemeClr>
                </a:solidFill>
                <a:latin typeface="+mn-ea"/>
              </a:rPr>
              <a:t>・ヒトなどに対して興奮作用を持ち、世界で最も広く使われている精神刺激薬です。</a:t>
            </a:r>
            <a:endParaRPr lang="en-US" altLang="ja-JP" sz="2100" dirty="0">
              <a:solidFill>
                <a:schemeClr val="tx1">
                  <a:alpha val="80000"/>
                </a:schemeClr>
              </a:solidFill>
              <a:latin typeface="+mn-ea"/>
            </a:endParaRPr>
          </a:p>
          <a:p>
            <a:pPr algn="l"/>
            <a:r>
              <a:rPr lang="ja-JP" altLang="en-US" sz="2100" dirty="0">
                <a:solidFill>
                  <a:schemeClr val="tx1">
                    <a:alpha val="80000"/>
                  </a:schemeClr>
                </a:solidFill>
                <a:latin typeface="+mn-ea"/>
              </a:rPr>
              <a:t>・アデノシン受容体に拮抗することによって覚醒作用、解熱鎮痛作用、強心作用、利尿作用を示します。</a:t>
            </a:r>
          </a:p>
          <a:p>
            <a:pPr indent="-171450" algn="l">
              <a:buFont typeface="Arial" panose="020B0604020202020204" pitchFamily="34" charset="0"/>
              <a:buChar char="•"/>
            </a:pPr>
            <a:endParaRPr lang="en-US" altLang="ja-JP" sz="2100" dirty="0">
              <a:solidFill>
                <a:schemeClr val="tx1">
                  <a:alpha val="80000"/>
                </a:schemeClr>
              </a:solidFill>
              <a:latin typeface="+mn-ea"/>
            </a:endParaRPr>
          </a:p>
          <a:p>
            <a:pPr indent="-171450" algn="l">
              <a:buFont typeface="Arial" panose="020B0604020202020204" pitchFamily="34" charset="0"/>
              <a:buChar char="•"/>
            </a:pPr>
            <a:endParaRPr lang="en-US" altLang="ja-JP" sz="1275" dirty="0">
              <a:solidFill>
                <a:schemeClr val="tx1">
                  <a:alpha val="80000"/>
                </a:schemeClr>
              </a:solidFill>
            </a:endParaRPr>
          </a:p>
        </p:txBody>
      </p:sp>
      <p:pic>
        <p:nvPicPr>
          <p:cNvPr id="1028" name="Picture 4" descr="2D structure of caffeine">
            <a:extLst>
              <a:ext uri="{FF2B5EF4-FFF2-40B4-BE49-F238E27FC236}">
                <a16:creationId xmlns:a16="http://schemas.microsoft.com/office/drawing/2014/main" id="{F1E23418-90D9-999D-62AF-13481DFD9D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37328" y="2027606"/>
            <a:ext cx="2964434" cy="284037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75258A2D-05C0-4CEB-8205-37A7DEE394AD}"/>
              </a:ext>
            </a:extLst>
          </p:cNvPr>
          <p:cNvSpPr/>
          <p:nvPr/>
        </p:nvSpPr>
        <p:spPr>
          <a:xfrm rot="16200000">
            <a:off x="2181521" y="1385010"/>
            <a:ext cx="332295" cy="12863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
        <p:nvSpPr>
          <p:cNvPr id="5" name="正方形/長方形 4">
            <a:extLst>
              <a:ext uri="{FF2B5EF4-FFF2-40B4-BE49-F238E27FC236}">
                <a16:creationId xmlns:a16="http://schemas.microsoft.com/office/drawing/2014/main" id="{149EAE87-F217-1E5A-CFFC-AE2470D90890}"/>
              </a:ext>
            </a:extLst>
          </p:cNvPr>
          <p:cNvSpPr/>
          <p:nvPr/>
        </p:nvSpPr>
        <p:spPr>
          <a:xfrm>
            <a:off x="2635847" y="1615476"/>
            <a:ext cx="193000" cy="21617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
        <p:nvSpPr>
          <p:cNvPr id="6" name="正方形/長方形 5">
            <a:extLst>
              <a:ext uri="{FF2B5EF4-FFF2-40B4-BE49-F238E27FC236}">
                <a16:creationId xmlns:a16="http://schemas.microsoft.com/office/drawing/2014/main" id="{B47FAE52-5D29-CD73-D6D8-B7AF532561F2}"/>
              </a:ext>
            </a:extLst>
          </p:cNvPr>
          <p:cNvSpPr/>
          <p:nvPr/>
        </p:nvSpPr>
        <p:spPr>
          <a:xfrm>
            <a:off x="5614612" y="5028612"/>
            <a:ext cx="84320" cy="5508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350"/>
          </a:p>
        </p:txBody>
      </p:sp>
    </p:spTree>
    <p:extLst>
      <p:ext uri="{BB962C8B-B14F-4D97-AF65-F5344CB8AC3E}">
        <p14:creationId xmlns:p14="http://schemas.microsoft.com/office/powerpoint/2010/main" val="3058126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37EE8-B84E-89AD-8EA8-88C7F6BC96DE}"/>
              </a:ext>
            </a:extLst>
          </p:cNvPr>
          <p:cNvSpPr>
            <a:spLocks noGrp="1"/>
          </p:cNvSpPr>
          <p:nvPr>
            <p:ph type="title"/>
          </p:nvPr>
        </p:nvSpPr>
        <p:spPr>
          <a:xfrm>
            <a:off x="1298599" y="302198"/>
            <a:ext cx="5028242" cy="323090"/>
          </a:xfrm>
        </p:spPr>
        <p:txBody>
          <a:bodyPr>
            <a:normAutofit fontScale="90000"/>
          </a:bodyPr>
          <a:lstStyle/>
          <a:p>
            <a:pPr algn="r"/>
            <a:br>
              <a:rPr lang="en-US" altLang="ja-JP" sz="3600" b="1" dirty="0">
                <a:solidFill>
                  <a:srgbClr val="0070C0"/>
                </a:solidFill>
                <a:latin typeface="+mn-ea"/>
                <a:ea typeface="+mn-ea"/>
                <a:cs typeface="ADLaM Display" panose="02010000000000000000" pitchFamily="2" charset="0"/>
              </a:rPr>
            </a:br>
            <a:br>
              <a:rPr lang="en-US" altLang="ja-JP" sz="3600" b="1" dirty="0">
                <a:solidFill>
                  <a:srgbClr val="0070C0"/>
                </a:solidFill>
                <a:latin typeface="+mn-ea"/>
                <a:ea typeface="+mn-ea"/>
                <a:cs typeface="ADLaM Display" panose="02010000000000000000" pitchFamily="2" charset="0"/>
              </a:rPr>
            </a:br>
            <a:r>
              <a:rPr lang="ja-JP" altLang="en-US" sz="3600" b="1" dirty="0">
                <a:solidFill>
                  <a:schemeClr val="accent2">
                    <a:lumMod val="75000"/>
                  </a:schemeClr>
                </a:solidFill>
                <a:latin typeface="+mn-ea"/>
                <a:ea typeface="+mn-ea"/>
                <a:cs typeface="ADLaM Display" panose="02010000000000000000" pitchFamily="2" charset="0"/>
              </a:rPr>
              <a:t>カフェインの働き</a:t>
            </a:r>
          </a:p>
        </p:txBody>
      </p:sp>
      <p:graphicFrame>
        <p:nvGraphicFramePr>
          <p:cNvPr id="5" name="図表 4">
            <a:extLst>
              <a:ext uri="{FF2B5EF4-FFF2-40B4-BE49-F238E27FC236}">
                <a16:creationId xmlns:a16="http://schemas.microsoft.com/office/drawing/2014/main" id="{0B6FFC84-55F0-BB20-A50A-8F6FD9CD5D29}"/>
              </a:ext>
            </a:extLst>
          </p:cNvPr>
          <p:cNvGraphicFramePr/>
          <p:nvPr>
            <p:extLst>
              <p:ext uri="{D42A27DB-BD31-4B8C-83A1-F6EECF244321}">
                <p14:modId xmlns:p14="http://schemas.microsoft.com/office/powerpoint/2010/main" val="4008730775"/>
              </p:ext>
            </p:extLst>
          </p:nvPr>
        </p:nvGraphicFramePr>
        <p:xfrm>
          <a:off x="1897529" y="129788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134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煙草は毒物の缶詰">
            <a:extLst>
              <a:ext uri="{FF2B5EF4-FFF2-40B4-BE49-F238E27FC236}">
                <a16:creationId xmlns:a16="http://schemas.microsoft.com/office/drawing/2014/main" id="{D5294D48-667C-28C9-18EB-8AB4C8304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91" y="1125538"/>
            <a:ext cx="8072437"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D2DD9A0E-CEF8-A8DD-CAF3-0816F6135DA2}"/>
              </a:ext>
            </a:extLst>
          </p:cNvPr>
          <p:cNvSpPr txBox="1">
            <a:spLocks noChangeArrowheads="1"/>
          </p:cNvSpPr>
          <p:nvPr/>
        </p:nvSpPr>
        <p:spPr bwMode="auto">
          <a:xfrm>
            <a:off x="2782888" y="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endParaRPr lang="ja-JP" altLang="ja-JP" sz="2400">
              <a:latin typeface="ＤＦＰ太丸ゴシック体"/>
              <a:ea typeface="ＤＦＰ太丸ゴシック体"/>
              <a:cs typeface="ＤＦＰ太丸ゴシック体"/>
            </a:endParaRPr>
          </a:p>
        </p:txBody>
      </p:sp>
      <p:sp>
        <p:nvSpPr>
          <p:cNvPr id="23556" name="Text Box 5">
            <a:extLst>
              <a:ext uri="{FF2B5EF4-FFF2-40B4-BE49-F238E27FC236}">
                <a16:creationId xmlns:a16="http://schemas.microsoft.com/office/drawing/2014/main" id="{FEE56A77-CA49-DE19-79EE-08F85F611E67}"/>
              </a:ext>
            </a:extLst>
          </p:cNvPr>
          <p:cNvSpPr txBox="1">
            <a:spLocks noChangeArrowheads="1"/>
          </p:cNvSpPr>
          <p:nvPr/>
        </p:nvSpPr>
        <p:spPr bwMode="auto">
          <a:xfrm>
            <a:off x="3216275" y="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endParaRPr lang="ja-JP" altLang="ja-JP" sz="2400">
              <a:latin typeface="ＤＦＰ太丸ゴシック体"/>
              <a:ea typeface="ＤＦＰ太丸ゴシック体"/>
              <a:cs typeface="ＤＦＰ太丸ゴシック体"/>
            </a:endParaRPr>
          </a:p>
        </p:txBody>
      </p:sp>
      <p:sp>
        <p:nvSpPr>
          <p:cNvPr id="23557" name="Text Box 10">
            <a:extLst>
              <a:ext uri="{FF2B5EF4-FFF2-40B4-BE49-F238E27FC236}">
                <a16:creationId xmlns:a16="http://schemas.microsoft.com/office/drawing/2014/main" id="{764808A9-C003-4828-5A63-E126EB91B7E9}"/>
              </a:ext>
            </a:extLst>
          </p:cNvPr>
          <p:cNvSpPr txBox="1">
            <a:spLocks noChangeArrowheads="1"/>
          </p:cNvSpPr>
          <p:nvPr/>
        </p:nvSpPr>
        <p:spPr bwMode="auto">
          <a:xfrm>
            <a:off x="6240463" y="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endParaRPr lang="ja-JP" altLang="ja-JP" sz="2400">
              <a:latin typeface="ＤＦＰ太丸ゴシック体"/>
              <a:ea typeface="ＤＦＰ太丸ゴシック体"/>
              <a:cs typeface="ＤＦＰ太丸ゴシック体"/>
            </a:endParaRPr>
          </a:p>
        </p:txBody>
      </p:sp>
      <p:sp>
        <p:nvSpPr>
          <p:cNvPr id="17" name="WordArt 18">
            <a:extLst>
              <a:ext uri="{FF2B5EF4-FFF2-40B4-BE49-F238E27FC236}">
                <a16:creationId xmlns:a16="http://schemas.microsoft.com/office/drawing/2014/main" id="{EE86A913-2B70-BE89-3716-CEC500755A2A}"/>
              </a:ext>
            </a:extLst>
          </p:cNvPr>
          <p:cNvSpPr>
            <a:spLocks noChangeArrowheads="1" noChangeShapeType="1" noTextEdit="1"/>
          </p:cNvSpPr>
          <p:nvPr/>
        </p:nvSpPr>
        <p:spPr bwMode="auto">
          <a:xfrm>
            <a:off x="1961168" y="5373216"/>
            <a:ext cx="2843213" cy="1028700"/>
          </a:xfrm>
          <a:prstGeom prst="rect">
            <a:avLst/>
          </a:prstGeom>
        </p:spPr>
        <p:txBody>
          <a:bodyPr wrap="none" fromWordArt="1">
            <a:prstTxWarp prst="textSlantUp">
              <a:avLst>
                <a:gd name="adj" fmla="val 55556"/>
              </a:avLst>
            </a:prstTxWarp>
          </a:bodyPr>
          <a:lstStyle/>
          <a:p>
            <a:pPr algn="ctr">
              <a:spcBef>
                <a:spcPct val="20000"/>
              </a:spcBef>
              <a:defRPr/>
            </a:pPr>
            <a:r>
              <a:rPr lang="ja-JP" altLang="en-US" sz="3600" kern="10" dirty="0">
                <a:ln w="9525">
                  <a:solidFill>
                    <a:srgbClr val="000000"/>
                  </a:solidFill>
                  <a:round/>
                  <a:headEnd/>
                  <a:tailEnd/>
                </a:ln>
                <a:solidFill>
                  <a:srgbClr val="FFFF66"/>
                </a:solidFill>
                <a:latin typeface="ＤＦＰ太丸ゴシック体"/>
                <a:ea typeface="ＤＦＰ太丸ゴシック体"/>
                <a:cs typeface="ＤＦＰ太丸ゴシック体"/>
              </a:rPr>
              <a:t>４，０００種類</a:t>
            </a:r>
            <a:r>
              <a:rPr lang="ja-JP" altLang="en-US" sz="3600" kern="10" dirty="0">
                <a:ln w="9525">
                  <a:solidFill>
                    <a:srgbClr val="000000"/>
                  </a:solidFill>
                  <a:round/>
                  <a:headEnd/>
                  <a:tailEnd/>
                </a:ln>
                <a:solidFill>
                  <a:schemeClr val="tx1">
                    <a:lumMod val="95000"/>
                  </a:schemeClr>
                </a:solidFill>
                <a:latin typeface="ＤＦＰ太丸ゴシック体"/>
                <a:ea typeface="ＤＦＰ太丸ゴシック体"/>
                <a:cs typeface="ＤＦＰ太丸ゴシック体"/>
              </a:rPr>
              <a:t>以上の科学物質</a:t>
            </a:r>
          </a:p>
        </p:txBody>
      </p:sp>
      <p:sp>
        <p:nvSpPr>
          <p:cNvPr id="18" name="WordArt 19">
            <a:extLst>
              <a:ext uri="{FF2B5EF4-FFF2-40B4-BE49-F238E27FC236}">
                <a16:creationId xmlns:a16="http://schemas.microsoft.com/office/drawing/2014/main" id="{C79CE808-65DD-A515-B86E-028D73D0195A}"/>
              </a:ext>
            </a:extLst>
          </p:cNvPr>
          <p:cNvSpPr>
            <a:spLocks noChangeArrowheads="1" noChangeShapeType="1" noTextEdit="1"/>
          </p:cNvSpPr>
          <p:nvPr/>
        </p:nvSpPr>
        <p:spPr bwMode="auto">
          <a:xfrm>
            <a:off x="5019675" y="5414491"/>
            <a:ext cx="2627313" cy="946150"/>
          </a:xfrm>
          <a:prstGeom prst="rect">
            <a:avLst/>
          </a:prstGeom>
        </p:spPr>
        <p:txBody>
          <a:bodyPr wrap="none" fromWordArt="1">
            <a:prstTxWarp prst="textSlantUp">
              <a:avLst>
                <a:gd name="adj" fmla="val 55556"/>
              </a:avLst>
            </a:prstTxWarp>
          </a:bodyPr>
          <a:lstStyle/>
          <a:p>
            <a:pPr algn="ctr">
              <a:spcBef>
                <a:spcPct val="20000"/>
              </a:spcBef>
              <a:defRPr/>
            </a:pPr>
            <a:r>
              <a:rPr lang="ja-JP" altLang="en-US" sz="3600" kern="10" dirty="0">
                <a:ln w="9525">
                  <a:solidFill>
                    <a:srgbClr val="000000"/>
                  </a:solidFill>
                  <a:round/>
                  <a:headEnd/>
                  <a:tailEnd/>
                </a:ln>
                <a:solidFill>
                  <a:srgbClr val="FFFF66"/>
                </a:solidFill>
                <a:latin typeface="ＤＦＰ太丸ゴシック体"/>
                <a:ea typeface="ＤＦＰ太丸ゴシック体"/>
                <a:cs typeface="ＤＦＰ太丸ゴシック体"/>
              </a:rPr>
              <a:t>２００種類</a:t>
            </a:r>
            <a:r>
              <a:rPr lang="ja-JP" altLang="en-US" sz="3600" kern="10" dirty="0">
                <a:ln w="9525">
                  <a:solidFill>
                    <a:srgbClr val="000000"/>
                  </a:solidFill>
                  <a:round/>
                  <a:headEnd/>
                  <a:tailEnd/>
                </a:ln>
                <a:solidFill>
                  <a:schemeClr val="tx1">
                    <a:lumMod val="95000"/>
                  </a:schemeClr>
                </a:solidFill>
                <a:latin typeface="ＤＦＰ太丸ゴシック体"/>
                <a:ea typeface="ＤＦＰ太丸ゴシック体"/>
                <a:cs typeface="ＤＦＰ太丸ゴシック体"/>
              </a:rPr>
              <a:t>が、人体に害のある有害物質</a:t>
            </a:r>
          </a:p>
        </p:txBody>
      </p:sp>
      <p:sp>
        <p:nvSpPr>
          <p:cNvPr id="19" name="WordArt 20">
            <a:extLst>
              <a:ext uri="{FF2B5EF4-FFF2-40B4-BE49-F238E27FC236}">
                <a16:creationId xmlns:a16="http://schemas.microsoft.com/office/drawing/2014/main" id="{9DCFC071-46F2-ECC8-16FB-047AADE18F17}"/>
              </a:ext>
            </a:extLst>
          </p:cNvPr>
          <p:cNvSpPr>
            <a:spLocks noChangeArrowheads="1" noChangeShapeType="1" noTextEdit="1"/>
          </p:cNvSpPr>
          <p:nvPr/>
        </p:nvSpPr>
        <p:spPr bwMode="auto">
          <a:xfrm>
            <a:off x="7886069" y="5454972"/>
            <a:ext cx="2016125" cy="865188"/>
          </a:xfrm>
          <a:prstGeom prst="rect">
            <a:avLst/>
          </a:prstGeom>
        </p:spPr>
        <p:txBody>
          <a:bodyPr wrap="none" fromWordArt="1">
            <a:prstTxWarp prst="textSlantUp">
              <a:avLst>
                <a:gd name="adj" fmla="val 55556"/>
              </a:avLst>
            </a:prstTxWarp>
          </a:bodyPr>
          <a:lstStyle/>
          <a:p>
            <a:pPr algn="ctr" eaLnBrk="1" hangingPunct="1">
              <a:defRPr/>
            </a:pPr>
            <a:r>
              <a:rPr lang="ja-JP" altLang="en-US" sz="3700" kern="10" dirty="0">
                <a:ln w="9525">
                  <a:solidFill>
                    <a:srgbClr val="000000"/>
                  </a:solidFill>
                  <a:round/>
                  <a:headEnd/>
                  <a:tailEnd/>
                </a:ln>
                <a:solidFill>
                  <a:srgbClr val="FFFF66"/>
                </a:solidFill>
                <a:latin typeface="ＤＦＰ太丸ゴシック体"/>
                <a:ea typeface="ＤＦＰ太丸ゴシック体"/>
                <a:cs typeface="ＤＦＰ太丸ゴシック体"/>
              </a:rPr>
              <a:t>４０種類</a:t>
            </a:r>
            <a:r>
              <a:rPr lang="ja-JP" altLang="en-US" sz="3700" kern="10" dirty="0">
                <a:ln w="9525">
                  <a:solidFill>
                    <a:srgbClr val="000000"/>
                  </a:solidFill>
                  <a:round/>
                  <a:headEnd/>
                  <a:tailEnd/>
                </a:ln>
                <a:solidFill>
                  <a:schemeClr val="tx1">
                    <a:lumMod val="95000"/>
                  </a:schemeClr>
                </a:solidFill>
                <a:latin typeface="ＤＦＰ太丸ゴシック体"/>
                <a:ea typeface="ＤＦＰ太丸ゴシック体"/>
                <a:cs typeface="ＤＦＰ太丸ゴシック体"/>
              </a:rPr>
              <a:t>の発ガン物質が</a:t>
            </a:r>
            <a:r>
              <a:rPr lang="ja-JP" altLang="en-US" sz="3600" kern="10" dirty="0">
                <a:ln w="9525">
                  <a:solidFill>
                    <a:srgbClr val="000000"/>
                  </a:solidFill>
                  <a:round/>
                  <a:headEnd/>
                  <a:tailEnd/>
                </a:ln>
                <a:solidFill>
                  <a:schemeClr val="tx1">
                    <a:lumMod val="95000"/>
                  </a:schemeClr>
                </a:solidFill>
                <a:latin typeface="ＤＦＰ太丸ゴシック体"/>
                <a:ea typeface="ＤＦＰ太丸ゴシック体"/>
                <a:cs typeface="ＤＦＰ太丸ゴシック体"/>
              </a:rPr>
              <a:t>検出</a:t>
            </a:r>
          </a:p>
        </p:txBody>
      </p:sp>
      <p:sp>
        <p:nvSpPr>
          <p:cNvPr id="23561" name="テキスト ボックス 1">
            <a:extLst>
              <a:ext uri="{FF2B5EF4-FFF2-40B4-BE49-F238E27FC236}">
                <a16:creationId xmlns:a16="http://schemas.microsoft.com/office/drawing/2014/main" id="{5B2CC045-F493-0C73-FCF5-5D33A509E0CD}"/>
              </a:ext>
            </a:extLst>
          </p:cNvPr>
          <p:cNvSpPr txBox="1">
            <a:spLocks noChangeArrowheads="1"/>
          </p:cNvSpPr>
          <p:nvPr/>
        </p:nvSpPr>
        <p:spPr bwMode="auto">
          <a:xfrm>
            <a:off x="2782888" y="228600"/>
            <a:ext cx="73453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4400">
                <a:latin typeface="Arial" panose="020B0604020202020204" pitchFamily="34" charset="0"/>
              </a:rPr>
              <a:t>タバコは</a:t>
            </a:r>
            <a:r>
              <a:rPr lang="ja-JP" altLang="en-US" sz="4400">
                <a:solidFill>
                  <a:srgbClr val="FF0000"/>
                </a:solidFill>
                <a:latin typeface="Arial" panose="020B0604020202020204" pitchFamily="34" charset="0"/>
              </a:rPr>
              <a:t>毒物</a:t>
            </a:r>
            <a:r>
              <a:rPr lang="ja-JP" altLang="en-US" sz="4400">
                <a:latin typeface="Arial" panose="020B0604020202020204" pitchFamily="34" charset="0"/>
              </a:rPr>
              <a:t>のカンズメ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FC27A6C-B0CF-DB68-953C-6777754860BE}"/>
              </a:ext>
            </a:extLst>
          </p:cNvPr>
          <p:cNvSpPr>
            <a:spLocks noGrp="1"/>
          </p:cNvSpPr>
          <p:nvPr>
            <p:ph sz="half" idx="1"/>
          </p:nvPr>
        </p:nvSpPr>
        <p:spPr>
          <a:xfrm>
            <a:off x="1524001" y="1006338"/>
            <a:ext cx="4462598" cy="4994413"/>
          </a:xfrm>
        </p:spPr>
        <p:txBody>
          <a:bodyPr>
            <a:normAutofit fontScale="77500" lnSpcReduction="20000"/>
          </a:bodyPr>
          <a:lstStyle/>
          <a:p>
            <a:pPr marL="0" indent="0">
              <a:buNone/>
            </a:pPr>
            <a:endParaRPr lang="en-US" altLang="ja-JP" dirty="0">
              <a:solidFill>
                <a:srgbClr val="111111"/>
              </a:solidFill>
              <a:latin typeface="Roboto" panose="02000000000000000000" pitchFamily="2" charset="0"/>
            </a:endParaRPr>
          </a:p>
          <a:p>
            <a:pPr marL="0" indent="0">
              <a:buNone/>
            </a:pPr>
            <a:r>
              <a:rPr lang="ja-JP" altLang="en-US" b="0" i="0" dirty="0">
                <a:solidFill>
                  <a:srgbClr val="111111"/>
                </a:solidFill>
                <a:effectLst/>
                <a:latin typeface="Roboto" panose="02000000000000000000" pitchFamily="2" charset="0"/>
              </a:rPr>
              <a:t>　　　　　　　　　　　　　　　　　　　　　　　　　　　　　</a:t>
            </a:r>
            <a:endParaRPr lang="en-US" altLang="ja-JP" b="0" i="0" dirty="0">
              <a:solidFill>
                <a:srgbClr val="111111"/>
              </a:solidFill>
              <a:effectLst/>
              <a:latin typeface="Roboto" panose="02000000000000000000" pitchFamily="2" charset="0"/>
            </a:endParaRPr>
          </a:p>
          <a:p>
            <a:pPr marL="0" indent="0">
              <a:buNone/>
            </a:pPr>
            <a:r>
              <a:rPr lang="ja-JP" altLang="en-US" dirty="0">
                <a:solidFill>
                  <a:srgbClr val="111111"/>
                </a:solidFill>
                <a:latin typeface="Roboto" panose="02000000000000000000" pitchFamily="2" charset="0"/>
              </a:rPr>
              <a:t>　　　　　　</a:t>
            </a:r>
            <a:endParaRPr lang="en-US" altLang="ja-JP" dirty="0">
              <a:solidFill>
                <a:srgbClr val="111111"/>
              </a:solidFill>
              <a:latin typeface="Roboto" panose="02000000000000000000" pitchFamily="2" charset="0"/>
            </a:endParaRPr>
          </a:p>
          <a:p>
            <a:pPr marL="0" indent="0">
              <a:buNone/>
            </a:pPr>
            <a:endParaRPr lang="en-US" altLang="ja-JP" b="0" i="0" dirty="0">
              <a:solidFill>
                <a:srgbClr val="111111"/>
              </a:solidFill>
              <a:effectLst/>
              <a:latin typeface="Roboto" panose="02000000000000000000" pitchFamily="2" charset="0"/>
            </a:endParaRPr>
          </a:p>
          <a:p>
            <a:pPr marL="0" indent="0">
              <a:buNone/>
            </a:pPr>
            <a:endParaRPr lang="en-US" altLang="ja-JP" dirty="0">
              <a:solidFill>
                <a:srgbClr val="111111"/>
              </a:solidFill>
              <a:latin typeface="Roboto" panose="02000000000000000000" pitchFamily="2" charset="0"/>
            </a:endParaRPr>
          </a:p>
          <a:p>
            <a:pPr marL="0" indent="0">
              <a:buNone/>
            </a:pPr>
            <a:endParaRPr lang="en-US" altLang="ja-JP" b="0" i="0" dirty="0">
              <a:solidFill>
                <a:srgbClr val="111111"/>
              </a:solidFill>
              <a:effectLst/>
              <a:latin typeface="Roboto" panose="02000000000000000000" pitchFamily="2" charset="0"/>
            </a:endParaRPr>
          </a:p>
          <a:p>
            <a:pPr marL="0" indent="0">
              <a:buNone/>
            </a:pPr>
            <a:endParaRPr lang="en-US" altLang="ja-JP" b="0" i="0" dirty="0">
              <a:solidFill>
                <a:srgbClr val="111111"/>
              </a:solidFill>
              <a:effectLst/>
              <a:latin typeface="Roboto" panose="02000000000000000000" pitchFamily="2" charset="0"/>
            </a:endParaRPr>
          </a:p>
          <a:p>
            <a:pPr marL="0" indent="0">
              <a:buNone/>
            </a:pPr>
            <a:endParaRPr lang="en-US" altLang="ja-JP" b="1" i="0" dirty="0">
              <a:solidFill>
                <a:srgbClr val="111111"/>
              </a:solidFill>
              <a:effectLst/>
              <a:latin typeface="+mn-ea"/>
            </a:endParaRPr>
          </a:p>
          <a:p>
            <a:pPr marL="0" indent="0">
              <a:buNone/>
            </a:pPr>
            <a:endParaRPr lang="en-US" altLang="ja-JP" b="1" i="0" dirty="0">
              <a:solidFill>
                <a:srgbClr val="111111"/>
              </a:solidFill>
              <a:effectLst/>
              <a:latin typeface="+mn-ea"/>
            </a:endParaRPr>
          </a:p>
          <a:p>
            <a:pPr marL="0" indent="0">
              <a:buNone/>
            </a:pPr>
            <a:r>
              <a:rPr lang="ja-JP" altLang="en-US" b="1" i="0" dirty="0">
                <a:solidFill>
                  <a:srgbClr val="111111"/>
                </a:solidFill>
                <a:effectLst/>
                <a:latin typeface="+mn-ea"/>
              </a:rPr>
              <a:t>・</a:t>
            </a:r>
            <a:r>
              <a:rPr lang="ja-JP" altLang="en-US" sz="1800" b="1" dirty="0">
                <a:solidFill>
                  <a:srgbClr val="111111"/>
                </a:solidFill>
                <a:latin typeface="+mn-ea"/>
              </a:rPr>
              <a:t>不眠の助長</a:t>
            </a:r>
            <a:endParaRPr lang="en-US" altLang="ja-JP" sz="1800" b="1" dirty="0">
              <a:solidFill>
                <a:srgbClr val="111111"/>
              </a:solidFill>
              <a:latin typeface="+mn-ea"/>
            </a:endParaRPr>
          </a:p>
          <a:p>
            <a:pPr marL="0" indent="0">
              <a:buNone/>
            </a:pPr>
            <a:r>
              <a:rPr lang="ja-JP" altLang="en-US" sz="1800" b="1" dirty="0">
                <a:solidFill>
                  <a:srgbClr val="111111"/>
                </a:solidFill>
                <a:latin typeface="+mn-ea"/>
              </a:rPr>
              <a:t>　寝つきを悪くさせる</a:t>
            </a:r>
          </a:p>
          <a:p>
            <a:pPr marL="0" indent="0">
              <a:buNone/>
            </a:pPr>
            <a:r>
              <a:rPr lang="ja-JP" altLang="en-US" sz="1800" b="1" dirty="0">
                <a:solidFill>
                  <a:srgbClr val="111111"/>
                </a:solidFill>
                <a:latin typeface="+mn-ea"/>
              </a:rPr>
              <a:t>・カルシウムや鉄の吸収を阻害する</a:t>
            </a:r>
            <a:endParaRPr lang="en-US" altLang="ja-JP" sz="1800" b="1" dirty="0">
              <a:solidFill>
                <a:srgbClr val="111111"/>
              </a:solidFill>
              <a:latin typeface="+mn-ea"/>
            </a:endParaRPr>
          </a:p>
          <a:p>
            <a:pPr marL="0" indent="0">
              <a:buNone/>
            </a:pPr>
            <a:r>
              <a:rPr lang="ja-JP" altLang="en-US" sz="1800" b="1" dirty="0">
                <a:solidFill>
                  <a:srgbClr val="111111"/>
                </a:solidFill>
                <a:latin typeface="+mn-ea"/>
              </a:rPr>
              <a:t>　⇒貧血気味の方は注意が必要</a:t>
            </a:r>
            <a:endParaRPr lang="en-US" altLang="ja-JP" sz="1800" b="1" dirty="0">
              <a:solidFill>
                <a:srgbClr val="111111"/>
              </a:solidFill>
              <a:latin typeface="+mn-ea"/>
            </a:endParaRPr>
          </a:p>
          <a:p>
            <a:pPr marL="0" indent="0">
              <a:buNone/>
            </a:pPr>
            <a:r>
              <a:rPr lang="ja-JP" altLang="en-US" sz="1800" b="1" dirty="0">
                <a:solidFill>
                  <a:srgbClr val="111111"/>
                </a:solidFill>
                <a:latin typeface="+mn-ea"/>
              </a:rPr>
              <a:t>・体を冷やす作用がある</a:t>
            </a:r>
            <a:endParaRPr lang="en-US" altLang="ja-JP" sz="1800" b="1" dirty="0">
              <a:solidFill>
                <a:srgbClr val="111111"/>
              </a:solidFill>
              <a:latin typeface="+mn-ea"/>
            </a:endParaRPr>
          </a:p>
          <a:p>
            <a:pPr marL="0" indent="0">
              <a:buNone/>
            </a:pPr>
            <a:r>
              <a:rPr lang="ja-JP" altLang="en-US" sz="1800" b="1" dirty="0">
                <a:solidFill>
                  <a:srgbClr val="111111"/>
                </a:solidFill>
                <a:latin typeface="+mn-ea"/>
              </a:rPr>
              <a:t>　⇒冷え性の方は注意が必要</a:t>
            </a:r>
          </a:p>
          <a:p>
            <a:pPr marL="0" indent="0">
              <a:buNone/>
            </a:pPr>
            <a:endParaRPr lang="en-US" altLang="ja-JP" sz="1800" dirty="0"/>
          </a:p>
          <a:p>
            <a:pPr marL="0" indent="0">
              <a:buNone/>
            </a:pPr>
            <a:endParaRPr lang="en-US" altLang="ja-JP" dirty="0"/>
          </a:p>
          <a:p>
            <a:pPr marL="0" indent="0">
              <a:buNone/>
            </a:pPr>
            <a:endParaRPr kumimoji="1" lang="ja-JP" altLang="en-US" dirty="0"/>
          </a:p>
        </p:txBody>
      </p:sp>
      <p:pic>
        <p:nvPicPr>
          <p:cNvPr id="4" name="図 3" descr="レゴ, おもちゃ が含まれている画像&#10;&#10;自動的に生成された説明">
            <a:extLst>
              <a:ext uri="{FF2B5EF4-FFF2-40B4-BE49-F238E27FC236}">
                <a16:creationId xmlns:a16="http://schemas.microsoft.com/office/drawing/2014/main" id="{22CBE38B-08E3-A982-E0DE-02D2B50F9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753" y="1623298"/>
            <a:ext cx="1864282" cy="1471275"/>
          </a:xfrm>
          <a:prstGeom prst="rect">
            <a:avLst/>
          </a:prstGeom>
        </p:spPr>
      </p:pic>
      <p:sp>
        <p:nvSpPr>
          <p:cNvPr id="20" name="テキスト ボックス 19">
            <a:extLst>
              <a:ext uri="{FF2B5EF4-FFF2-40B4-BE49-F238E27FC236}">
                <a16:creationId xmlns:a16="http://schemas.microsoft.com/office/drawing/2014/main" id="{78A9E0EE-456C-AB15-445E-E08148C499D6}"/>
              </a:ext>
            </a:extLst>
          </p:cNvPr>
          <p:cNvSpPr txBox="1"/>
          <p:nvPr/>
        </p:nvSpPr>
        <p:spPr>
          <a:xfrm>
            <a:off x="6153152" y="3763431"/>
            <a:ext cx="4428038" cy="2031325"/>
          </a:xfrm>
          <a:prstGeom prst="rect">
            <a:avLst/>
          </a:prstGeom>
          <a:noFill/>
        </p:spPr>
        <p:txBody>
          <a:bodyPr wrap="square">
            <a:spAutoFit/>
          </a:bodyPr>
          <a:lstStyle/>
          <a:p>
            <a:endParaRPr lang="en-US" altLang="ja-JP" b="1" dirty="0"/>
          </a:p>
          <a:p>
            <a:r>
              <a:rPr lang="ja-JP" altLang="en-US" b="1" dirty="0"/>
              <a:t>軽～中症状：食欲不振、ふるえ、</a:t>
            </a:r>
            <a:endParaRPr lang="en-US" altLang="ja-JP" b="1" dirty="0"/>
          </a:p>
          <a:p>
            <a:r>
              <a:rPr lang="ja-JP" altLang="en-US" b="1" dirty="0"/>
              <a:t>　　　　　　興奮、悪心嘔吐、頻脈</a:t>
            </a:r>
            <a:endParaRPr lang="en-US" altLang="ja-JP" b="1" dirty="0"/>
          </a:p>
          <a:p>
            <a:endParaRPr lang="en-US" altLang="ja-JP" b="1" dirty="0"/>
          </a:p>
          <a:p>
            <a:r>
              <a:rPr lang="ja-JP" altLang="en-US" b="1" dirty="0"/>
              <a:t>重度：意識障害、けいれん発作、</a:t>
            </a:r>
            <a:endParaRPr lang="en-US" altLang="ja-JP" b="1" dirty="0"/>
          </a:p>
          <a:p>
            <a:r>
              <a:rPr lang="ja-JP" altLang="en-US" b="1" dirty="0"/>
              <a:t>　　　不整脈→心停止になることも</a:t>
            </a:r>
            <a:endParaRPr lang="en-US" altLang="ja-JP" b="1" dirty="0"/>
          </a:p>
          <a:p>
            <a:r>
              <a:rPr kumimoji="1" lang="ja-JP" altLang="en-US" dirty="0"/>
              <a:t>　　　　　</a:t>
            </a:r>
            <a:endParaRPr kumimoji="1" lang="en-US" altLang="ja-JP" dirty="0"/>
          </a:p>
        </p:txBody>
      </p:sp>
      <p:sp>
        <p:nvSpPr>
          <p:cNvPr id="25" name="テキスト ボックス 24">
            <a:extLst>
              <a:ext uri="{FF2B5EF4-FFF2-40B4-BE49-F238E27FC236}">
                <a16:creationId xmlns:a16="http://schemas.microsoft.com/office/drawing/2014/main" id="{96ED0684-AA00-BDFA-EE25-970E8F19625D}"/>
              </a:ext>
            </a:extLst>
          </p:cNvPr>
          <p:cNvSpPr txBox="1"/>
          <p:nvPr/>
        </p:nvSpPr>
        <p:spPr>
          <a:xfrm>
            <a:off x="7257854" y="3207209"/>
            <a:ext cx="3725945" cy="386324"/>
          </a:xfrm>
          <a:prstGeom prst="rect">
            <a:avLst/>
          </a:prstGeom>
          <a:noFill/>
        </p:spPr>
        <p:txBody>
          <a:bodyPr wrap="square">
            <a:spAutoFit/>
          </a:bodyPr>
          <a:lstStyle/>
          <a:p>
            <a:pPr defTabSz="685800">
              <a:lnSpc>
                <a:spcPct val="90000"/>
              </a:lnSpc>
              <a:spcBef>
                <a:spcPts val="750"/>
              </a:spcBef>
              <a:defRPr/>
            </a:pPr>
            <a:r>
              <a:rPr kumimoji="1" lang="ja-JP" altLang="en-US" sz="2100" dirty="0">
                <a:solidFill>
                  <a:prstClr val="black"/>
                </a:solidFill>
                <a:latin typeface="游ゴシック" panose="020F0502020204030204"/>
                <a:ea typeface="游ゴシック" panose="020B0400000000000000" pitchFamily="50" charset="-128"/>
              </a:rPr>
              <a:t>　　</a:t>
            </a:r>
            <a:r>
              <a:rPr kumimoji="1" lang="ja-JP" altLang="en-US" b="1" dirty="0">
                <a:solidFill>
                  <a:srgbClr val="FF0000"/>
                </a:solidFill>
                <a:latin typeface="游ゴシック" panose="020F0502020204030204"/>
                <a:ea typeface="游ゴシック" panose="020B0400000000000000" pitchFamily="50" charset="-128"/>
              </a:rPr>
              <a:t>（ｵｰﾊﾞｰﾄﾞｰｽﾞ：</a:t>
            </a:r>
            <a:r>
              <a:rPr kumimoji="1" lang="en-US" altLang="ja-JP" b="1" dirty="0">
                <a:solidFill>
                  <a:srgbClr val="FF0000"/>
                </a:solidFill>
                <a:latin typeface="游ゴシック" panose="020F0502020204030204"/>
                <a:ea typeface="游ゴシック" panose="020B0400000000000000" pitchFamily="50" charset="-128"/>
              </a:rPr>
              <a:t>overdose</a:t>
            </a:r>
            <a:r>
              <a:rPr kumimoji="1" lang="ja-JP" altLang="en-US" b="1" dirty="0">
                <a:solidFill>
                  <a:srgbClr val="FF0000"/>
                </a:solidFill>
                <a:latin typeface="游ゴシック" panose="020F0502020204030204"/>
                <a:ea typeface="游ゴシック" panose="020B0400000000000000" pitchFamily="50" charset="-128"/>
              </a:rPr>
              <a:t>）</a:t>
            </a:r>
            <a:endParaRPr kumimoji="1" lang="en-US" altLang="ja-JP" b="1" dirty="0">
              <a:solidFill>
                <a:srgbClr val="FF0000"/>
              </a:solidFill>
              <a:latin typeface="游ゴシック" panose="020F0502020204030204"/>
              <a:ea typeface="游ゴシック" panose="020B0400000000000000" pitchFamily="50" charset="-128"/>
            </a:endParaRPr>
          </a:p>
        </p:txBody>
      </p:sp>
      <p:pic>
        <p:nvPicPr>
          <p:cNvPr id="6" name="図 5" descr="おもちゃ, レゴ が含まれている画像&#10;&#10;自動的に生成された説明">
            <a:extLst>
              <a:ext uri="{FF2B5EF4-FFF2-40B4-BE49-F238E27FC236}">
                <a16:creationId xmlns:a16="http://schemas.microsoft.com/office/drawing/2014/main" id="{A223FFCB-6EE9-5069-330F-B8A4DDD68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685" y="1623297"/>
            <a:ext cx="1897382" cy="1497398"/>
          </a:xfrm>
          <a:prstGeom prst="rect">
            <a:avLst/>
          </a:prstGeom>
        </p:spPr>
      </p:pic>
      <p:sp>
        <p:nvSpPr>
          <p:cNvPr id="11" name="四角形: 角を丸くする 10">
            <a:extLst>
              <a:ext uri="{FF2B5EF4-FFF2-40B4-BE49-F238E27FC236}">
                <a16:creationId xmlns:a16="http://schemas.microsoft.com/office/drawing/2014/main" id="{29E69D6D-214D-CA5A-EB17-E1E6D99FD700}"/>
              </a:ext>
            </a:extLst>
          </p:cNvPr>
          <p:cNvSpPr/>
          <p:nvPr/>
        </p:nvSpPr>
        <p:spPr>
          <a:xfrm>
            <a:off x="1697481" y="1469065"/>
            <a:ext cx="1781006" cy="178100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吹き出し: 円形 8">
            <a:extLst>
              <a:ext uri="{FF2B5EF4-FFF2-40B4-BE49-F238E27FC236}">
                <a16:creationId xmlns:a16="http://schemas.microsoft.com/office/drawing/2014/main" id="{D8AB42AE-88D9-E0E1-3981-EEFD8D6C2816}"/>
              </a:ext>
            </a:extLst>
          </p:cNvPr>
          <p:cNvSpPr/>
          <p:nvPr/>
        </p:nvSpPr>
        <p:spPr>
          <a:xfrm>
            <a:off x="3527034" y="1345088"/>
            <a:ext cx="2511816" cy="1638143"/>
          </a:xfrm>
          <a:prstGeom prst="wedgeEllipseCallout">
            <a:avLst>
              <a:gd name="adj1" fmla="val -55034"/>
              <a:gd name="adj2" fmla="val 21879"/>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100" b="1" dirty="0"/>
              <a:t>カフェインを</a:t>
            </a:r>
            <a:endParaRPr kumimoji="1" lang="en-US" altLang="ja-JP" sz="2100" b="1" dirty="0"/>
          </a:p>
          <a:p>
            <a:pPr algn="ctr"/>
            <a:r>
              <a:rPr kumimoji="1" lang="ja-JP" altLang="en-US" sz="2100" b="1" dirty="0"/>
              <a:t>多く摂ると？</a:t>
            </a:r>
          </a:p>
        </p:txBody>
      </p:sp>
      <p:sp>
        <p:nvSpPr>
          <p:cNvPr id="12" name="四角形: 角を丸くする 11">
            <a:extLst>
              <a:ext uri="{FF2B5EF4-FFF2-40B4-BE49-F238E27FC236}">
                <a16:creationId xmlns:a16="http://schemas.microsoft.com/office/drawing/2014/main" id="{C23D95E4-1C31-F955-9AED-3EB44EF32AA4}"/>
              </a:ext>
            </a:extLst>
          </p:cNvPr>
          <p:cNvSpPr/>
          <p:nvPr/>
        </p:nvSpPr>
        <p:spPr>
          <a:xfrm>
            <a:off x="6120307" y="1468432"/>
            <a:ext cx="1781006" cy="178100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6" name="吹き出し: 円形 15">
            <a:extLst>
              <a:ext uri="{FF2B5EF4-FFF2-40B4-BE49-F238E27FC236}">
                <a16:creationId xmlns:a16="http://schemas.microsoft.com/office/drawing/2014/main" id="{09F6D0EE-5D91-9086-D2F5-1DC4CE57B362}"/>
              </a:ext>
            </a:extLst>
          </p:cNvPr>
          <p:cNvSpPr/>
          <p:nvPr/>
        </p:nvSpPr>
        <p:spPr>
          <a:xfrm>
            <a:off x="7982770" y="1296566"/>
            <a:ext cx="2598421" cy="1638143"/>
          </a:xfrm>
          <a:prstGeom prst="wedgeEllipseCallout">
            <a:avLst>
              <a:gd name="adj1" fmla="val -54549"/>
              <a:gd name="adj2" fmla="val 29510"/>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100" b="1" dirty="0"/>
              <a:t>短時間に</a:t>
            </a:r>
            <a:endParaRPr kumimoji="1" lang="en-US" altLang="ja-JP" sz="2100" b="1" dirty="0"/>
          </a:p>
          <a:p>
            <a:pPr algn="ctr"/>
            <a:r>
              <a:rPr lang="ja-JP" altLang="en-US" b="1" dirty="0"/>
              <a:t>摂り過ぎると？</a:t>
            </a:r>
            <a:endParaRPr kumimoji="1" lang="ja-JP" altLang="en-US" b="1" dirty="0"/>
          </a:p>
        </p:txBody>
      </p:sp>
    </p:spTree>
    <p:extLst>
      <p:ext uri="{BB962C8B-B14F-4D97-AF65-F5344CB8AC3E}">
        <p14:creationId xmlns:p14="http://schemas.microsoft.com/office/powerpoint/2010/main" val="4104879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図 6">
            <a:extLst>
              <a:ext uri="{FF2B5EF4-FFF2-40B4-BE49-F238E27FC236}">
                <a16:creationId xmlns:a16="http://schemas.microsoft.com/office/drawing/2014/main" id="{76A81C3A-4C4C-1C2E-964A-E30107576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49" t="19600" r="22826" b="7600"/>
          <a:stretch>
            <a:fillRect/>
          </a:stretch>
        </p:blipFill>
        <p:spPr bwMode="auto">
          <a:xfrm>
            <a:off x="1649416" y="0"/>
            <a:ext cx="8893175"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a:extLst>
              <a:ext uri="{FF2B5EF4-FFF2-40B4-BE49-F238E27FC236}">
                <a16:creationId xmlns:a16="http://schemas.microsoft.com/office/drawing/2014/main" id="{AD9F4D20-D6C6-DB88-C699-D0DA19E1456E}"/>
              </a:ext>
            </a:extLst>
          </p:cNvPr>
          <p:cNvPicPr>
            <a:picLocks noGrp="1" noChangeAspect="1"/>
          </p:cNvPicPr>
          <p:nvPr>
            <p:ph idx="1"/>
          </p:nvPr>
        </p:nvPicPr>
        <p:blipFill>
          <a:blip r:embed="rId2"/>
          <a:stretch>
            <a:fillRect/>
          </a:stretch>
        </p:blipFill>
        <p:spPr>
          <a:xfrm>
            <a:off x="1894117" y="96756"/>
            <a:ext cx="7070271" cy="6664488"/>
          </a:xfrm>
          <a:prstGeom prst="rect">
            <a:avLst/>
          </a:prstGeom>
        </p:spPr>
      </p:pic>
    </p:spTree>
    <p:extLst>
      <p:ext uri="{BB962C8B-B14F-4D97-AF65-F5344CB8AC3E}">
        <p14:creationId xmlns:p14="http://schemas.microsoft.com/office/powerpoint/2010/main" val="3199341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コンテンツ プレースホルダー 5">
            <a:extLst>
              <a:ext uri="{FF2B5EF4-FFF2-40B4-BE49-F238E27FC236}">
                <a16:creationId xmlns:a16="http://schemas.microsoft.com/office/drawing/2014/main" id="{63AB4379-02B3-FE7B-8CD1-17C79E38B8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8192" y="147918"/>
            <a:ext cx="9467713" cy="6686573"/>
          </a:xfrm>
        </p:spPr>
      </p:pic>
      <p:sp>
        <p:nvSpPr>
          <p:cNvPr id="4" name="日付プレースホルダー 3">
            <a:extLst>
              <a:ext uri="{FF2B5EF4-FFF2-40B4-BE49-F238E27FC236}">
                <a16:creationId xmlns:a16="http://schemas.microsoft.com/office/drawing/2014/main" id="{35D4739D-01FE-00E3-8502-A5E1FE382D21}"/>
              </a:ext>
            </a:extLst>
          </p:cNvPr>
          <p:cNvSpPr>
            <a:spLocks noGrp="1"/>
          </p:cNvSpPr>
          <p:nvPr>
            <p:ph type="dt" sz="half" idx="10"/>
          </p:nvPr>
        </p:nvSpPr>
        <p:spPr/>
        <p:txBody>
          <a:bodyPr/>
          <a:lstStyle/>
          <a:p>
            <a:pPr>
              <a:defRPr/>
            </a:pPr>
            <a:fld id="{B8412113-F97E-40FF-B5BD-6B81C7787426}" type="datetime1">
              <a:rPr lang="ja-JP" altLang="en-US" smtClean="0"/>
              <a:pPr>
                <a:defRPr/>
              </a:pPr>
              <a:t>2024/10/23</a:t>
            </a:fld>
            <a:endParaRPr lang="en-US" altLang="ja-JP"/>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3E69D0-9D73-3C6D-47BD-36C2D2181479}"/>
              </a:ext>
            </a:extLst>
          </p:cNvPr>
          <p:cNvSpPr>
            <a:spLocks noGrp="1"/>
          </p:cNvSpPr>
          <p:nvPr>
            <p:ph type="title"/>
          </p:nvPr>
        </p:nvSpPr>
        <p:spPr>
          <a:xfrm>
            <a:off x="2105585" y="250313"/>
            <a:ext cx="7886700" cy="381000"/>
          </a:xfrm>
        </p:spPr>
        <p:txBody>
          <a:bodyPr>
            <a:normAutofit/>
          </a:bodyPr>
          <a:lstStyle/>
          <a:p>
            <a:r>
              <a:rPr lang="ja-JP" altLang="en-US" sz="1800" b="1" dirty="0">
                <a:latin typeface="+mn-ea"/>
                <a:ea typeface="+mn-ea"/>
              </a:rPr>
              <a:t>＊参考資料（説明などに使用）</a:t>
            </a:r>
          </a:p>
        </p:txBody>
      </p:sp>
      <p:pic>
        <p:nvPicPr>
          <p:cNvPr id="1026" name="Picture 2">
            <a:extLst>
              <a:ext uri="{FF2B5EF4-FFF2-40B4-BE49-F238E27FC236}">
                <a16:creationId xmlns:a16="http://schemas.microsoft.com/office/drawing/2014/main" id="{F18C3342-240A-0D13-A64F-AC277D3848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96536" y="312204"/>
            <a:ext cx="5160806" cy="1356631"/>
          </a:xfrm>
          <a:prstGeom prst="rect">
            <a:avLst/>
          </a:prstGeom>
          <a:noFill/>
          <a:extLst>
            <a:ext uri="{909E8E84-426E-40DD-AFC4-6F175D3DCCD1}">
              <a14:hiddenFill xmlns:a14="http://schemas.microsoft.com/office/drawing/2010/main">
                <a:solidFill>
                  <a:srgbClr val="FFFFFF"/>
                </a:solidFill>
              </a14:hiddenFill>
            </a:ext>
          </a:extLst>
        </p:spPr>
      </p:pic>
      <p:pic>
        <p:nvPicPr>
          <p:cNvPr id="3" name="コンテンツ プレースホルダー 3">
            <a:extLst>
              <a:ext uri="{FF2B5EF4-FFF2-40B4-BE49-F238E27FC236}">
                <a16:creationId xmlns:a16="http://schemas.microsoft.com/office/drawing/2014/main" id="{CE31A3CA-F15D-90B6-46CA-F239DBF36F24}"/>
              </a:ext>
            </a:extLst>
          </p:cNvPr>
          <p:cNvPicPr>
            <a:picLocks noChangeAspect="1"/>
          </p:cNvPicPr>
          <p:nvPr/>
        </p:nvPicPr>
        <p:blipFill rotWithShape="1">
          <a:blip r:embed="rId3"/>
          <a:srcRect t="7647" b="7754"/>
          <a:stretch/>
        </p:blipFill>
        <p:spPr>
          <a:xfrm>
            <a:off x="87347" y="1707776"/>
            <a:ext cx="11887259" cy="5150224"/>
          </a:xfrm>
          <a:prstGeom prst="rect">
            <a:avLst/>
          </a:prstGeom>
        </p:spPr>
      </p:pic>
    </p:spTree>
    <p:extLst>
      <p:ext uri="{BB962C8B-B14F-4D97-AF65-F5344CB8AC3E}">
        <p14:creationId xmlns:p14="http://schemas.microsoft.com/office/powerpoint/2010/main" val="15761315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799F1F-1D9C-14DC-EC2D-2F00E140403B}"/>
              </a:ext>
            </a:extLst>
          </p:cNvPr>
          <p:cNvSpPr>
            <a:spLocks noGrp="1"/>
          </p:cNvSpPr>
          <p:nvPr>
            <p:ph type="title"/>
          </p:nvPr>
        </p:nvSpPr>
        <p:spPr>
          <a:xfrm>
            <a:off x="1943100" y="1131094"/>
            <a:ext cx="8096250" cy="1097636"/>
          </a:xfrm>
        </p:spPr>
        <p:txBody>
          <a:bodyPr>
            <a:normAutofit/>
          </a:bodyPr>
          <a:lstStyle/>
          <a:p>
            <a:r>
              <a:rPr lang="ja-JP" altLang="en-US" sz="3000" b="1" dirty="0">
                <a:latin typeface="+mn-ea"/>
                <a:ea typeface="+mn-ea"/>
              </a:rPr>
              <a:t>１商品あたりのカフェイン含有量</a:t>
            </a:r>
            <a:br>
              <a:rPr lang="en-US" altLang="ja-JP" sz="3000" b="1" dirty="0">
                <a:latin typeface="+mn-ea"/>
                <a:ea typeface="+mn-ea"/>
              </a:rPr>
            </a:br>
            <a:r>
              <a:rPr lang="ja-JP" altLang="en-US" sz="3000" b="1" dirty="0">
                <a:latin typeface="+mn-ea"/>
                <a:ea typeface="+mn-ea"/>
              </a:rPr>
              <a:t>（　＝</a:t>
            </a:r>
            <a:r>
              <a:rPr lang="en-US" altLang="ja-JP" sz="3000" b="1" dirty="0">
                <a:latin typeface="+mn-ea"/>
                <a:ea typeface="+mn-ea"/>
              </a:rPr>
              <a:t>15</a:t>
            </a:r>
            <a:r>
              <a:rPr lang="ja-JP" altLang="en-US" sz="3000" b="1" dirty="0">
                <a:latin typeface="+mn-ea"/>
                <a:ea typeface="+mn-ea"/>
              </a:rPr>
              <a:t>㎎）</a:t>
            </a:r>
          </a:p>
        </p:txBody>
      </p:sp>
      <p:sp>
        <p:nvSpPr>
          <p:cNvPr id="3" name="縦書きテキスト プレースホルダー 2">
            <a:extLst>
              <a:ext uri="{FF2B5EF4-FFF2-40B4-BE49-F238E27FC236}">
                <a16:creationId xmlns:a16="http://schemas.microsoft.com/office/drawing/2014/main" id="{CB24EB8D-0D49-084B-2B3D-1A5A54C9DA4F}"/>
              </a:ext>
            </a:extLst>
          </p:cNvPr>
          <p:cNvSpPr>
            <a:spLocks noGrp="1"/>
          </p:cNvSpPr>
          <p:nvPr>
            <p:ph type="body" orient="vert" idx="1"/>
          </p:nvPr>
        </p:nvSpPr>
        <p:spPr>
          <a:xfrm>
            <a:off x="2255233" y="2419833"/>
            <a:ext cx="8322101" cy="3496991"/>
          </a:xfrm>
        </p:spPr>
        <p:txBody>
          <a:bodyPr>
            <a:normAutofit fontScale="47500" lnSpcReduction="20000"/>
          </a:bodyPr>
          <a:lstStyle/>
          <a:p>
            <a:pPr marL="0" indent="0">
              <a:buNone/>
            </a:pPr>
            <a:endParaRPr kumimoji="1" lang="en-US" altLang="ja-JP" dirty="0"/>
          </a:p>
          <a:p>
            <a:pPr marL="0" indent="0">
              <a:buNone/>
            </a:pPr>
            <a:endParaRPr lang="en-US" altLang="ja-JP" dirty="0"/>
          </a:p>
          <a:p>
            <a:pPr marL="0" indent="0">
              <a:buNone/>
            </a:pPr>
            <a:r>
              <a:rPr lang="ja-JP" altLang="en-US" dirty="0"/>
              <a:t>　　　　　　　　　　</a:t>
            </a:r>
            <a:endParaRPr lang="en-US" altLang="ja-JP" dirty="0"/>
          </a:p>
          <a:p>
            <a:pPr marL="0" indent="0">
              <a:buNone/>
            </a:pPr>
            <a:endParaRPr kumimoji="1" lang="en-US" altLang="ja-JP" dirty="0"/>
          </a:p>
          <a:p>
            <a:pPr marL="0" indent="0">
              <a:buNone/>
            </a:pPr>
            <a:r>
              <a:rPr kumimoji="1" lang="ja-JP" altLang="en-US" dirty="0"/>
              <a:t>　　　　　　　　　　</a:t>
            </a:r>
            <a:endParaRPr kumimoji="1" lang="en-US" altLang="ja-JP" dirty="0"/>
          </a:p>
          <a:p>
            <a:pPr marL="0" indent="0">
              <a:buNone/>
            </a:pPr>
            <a:endParaRPr lang="en-US" altLang="ja-JP" dirty="0"/>
          </a:p>
          <a:p>
            <a:pPr marL="0" indent="0">
              <a:buNone/>
            </a:pPr>
            <a:r>
              <a:rPr lang="ja-JP" altLang="en-US" dirty="0"/>
              <a:t>　　　　　　　　　　</a:t>
            </a:r>
            <a:endParaRPr lang="en-US" altLang="ja-JP" dirty="0"/>
          </a:p>
          <a:p>
            <a:pPr marL="0" indent="0">
              <a:buNone/>
            </a:pPr>
            <a:endParaRPr kumimoji="1" lang="en-US" altLang="ja-JP" dirty="0"/>
          </a:p>
          <a:p>
            <a:pPr marL="0" indent="0">
              <a:buNone/>
            </a:pPr>
            <a:r>
              <a:rPr kumimoji="1" lang="ja-JP" altLang="en-US" dirty="0"/>
              <a:t>　　　　　　　　　　　</a:t>
            </a:r>
            <a:endParaRPr kumimoji="1" lang="en-US" altLang="ja-JP" dirty="0"/>
          </a:p>
          <a:p>
            <a:pPr marL="0" indent="0">
              <a:buNone/>
            </a:pPr>
            <a:endParaRPr lang="en-US" altLang="ja-JP" dirty="0"/>
          </a:p>
          <a:p>
            <a:pPr marL="0" indent="0">
              <a:buNone/>
            </a:pPr>
            <a:r>
              <a:rPr lang="ja-JP" altLang="en-US" dirty="0"/>
              <a:t>　　　　　　　　　　　</a:t>
            </a:r>
            <a:r>
              <a:rPr lang="en-US" altLang="ja-JP" dirty="0">
                <a:solidFill>
                  <a:schemeClr val="bg1"/>
                </a:solidFill>
              </a:rPr>
              <a:t>1</a:t>
            </a:r>
            <a:r>
              <a:rPr lang="ja-JP" altLang="en-US" dirty="0">
                <a:solidFill>
                  <a:schemeClr val="bg1"/>
                </a:solidFill>
              </a:rPr>
              <a:t>１４れ</a:t>
            </a:r>
            <a:endParaRPr lang="en-US" altLang="ja-JP" dirty="0">
              <a:solidFill>
                <a:schemeClr val="bg1"/>
              </a:solidFill>
            </a:endParaRPr>
          </a:p>
          <a:p>
            <a:pPr marL="0" indent="0">
              <a:buNone/>
            </a:pPr>
            <a:endParaRPr kumimoji="1" lang="en-US" altLang="ja-JP" dirty="0"/>
          </a:p>
          <a:p>
            <a:pPr marL="0" indent="0">
              <a:buNone/>
            </a:pPr>
            <a:r>
              <a:rPr kumimoji="1" lang="ja-JP" altLang="en-US" dirty="0"/>
              <a:t>　　　　　　　　　　　</a:t>
            </a:r>
            <a:endParaRPr kumimoji="1" lang="en-US" altLang="ja-JP" dirty="0"/>
          </a:p>
          <a:p>
            <a:pPr marL="0" indent="0">
              <a:buNone/>
            </a:pPr>
            <a:endParaRPr lang="en-US" altLang="ja-JP" dirty="0"/>
          </a:p>
          <a:p>
            <a:pPr marL="0" indent="0">
              <a:buNone/>
            </a:pPr>
            <a:r>
              <a:rPr lang="ja-JP" altLang="en-US" dirty="0"/>
              <a:t>　　　　　　　　　　　</a:t>
            </a:r>
            <a:r>
              <a:rPr lang="en-US" altLang="ja-JP" dirty="0"/>
              <a:t>65</a:t>
            </a:r>
          </a:p>
          <a:p>
            <a:pPr marL="0" indent="0">
              <a:buNone/>
            </a:pPr>
            <a:endParaRPr lang="en-US" altLang="ja-JP" dirty="0"/>
          </a:p>
          <a:p>
            <a:pPr marL="0" indent="0">
              <a:buNone/>
            </a:pPr>
            <a:r>
              <a:rPr lang="ja-JP" altLang="en-US" dirty="0"/>
              <a:t>　　　　　　　　　　　</a:t>
            </a:r>
            <a:r>
              <a:rPr lang="en-US" altLang="ja-JP" dirty="0"/>
              <a:t>60</a:t>
            </a:r>
          </a:p>
          <a:p>
            <a:pPr marL="0" indent="0">
              <a:buNone/>
            </a:pPr>
            <a:endParaRPr lang="en-US" altLang="ja-JP" dirty="0"/>
          </a:p>
          <a:p>
            <a:pPr marL="0" indent="0">
              <a:buNone/>
            </a:pPr>
            <a:r>
              <a:rPr lang="ja-JP" altLang="en-US" dirty="0"/>
              <a:t>　　　　　　　　　　　</a:t>
            </a:r>
            <a:r>
              <a:rPr lang="en-US" altLang="ja-JP" dirty="0"/>
              <a:t>50</a:t>
            </a:r>
            <a:r>
              <a:rPr kumimoji="1" lang="ja-JP" altLang="en-US" dirty="0"/>
              <a:t>　　　　　　　　　　　　　　　　　</a:t>
            </a:r>
            <a:endParaRPr kumimoji="1" lang="en-US" altLang="ja-JP" dirty="0"/>
          </a:p>
          <a:p>
            <a:pPr marL="0" indent="0">
              <a:buNone/>
            </a:pPr>
            <a:r>
              <a:rPr kumimoji="1" lang="ja-JP" altLang="en-US" dirty="0"/>
              <a:t>　　　　　</a:t>
            </a:r>
            <a:endParaRPr kumimoji="1" lang="en-US" altLang="ja-JP" dirty="0"/>
          </a:p>
          <a:p>
            <a:pPr marL="0" indent="0">
              <a:buNone/>
            </a:pPr>
            <a:r>
              <a:rPr kumimoji="1" lang="ja-JP" altLang="en-US" dirty="0"/>
              <a:t>　　　　　　　　　　　</a:t>
            </a:r>
            <a:r>
              <a:rPr kumimoji="1" lang="en-US" altLang="ja-JP" dirty="0"/>
              <a:t>50</a:t>
            </a:r>
          </a:p>
          <a:p>
            <a:pPr marL="0" indent="0">
              <a:buNone/>
            </a:pPr>
            <a:r>
              <a:rPr lang="ja-JP" altLang="en-US" dirty="0"/>
              <a:t>　　　　　　　　　　　</a:t>
            </a:r>
            <a:endParaRPr lang="en-US" altLang="ja-JP" dirty="0"/>
          </a:p>
          <a:p>
            <a:pPr marL="0" indent="0">
              <a:buNone/>
            </a:pPr>
            <a:r>
              <a:rPr lang="ja-JP" altLang="en-US" dirty="0"/>
              <a:t>　　　　　　　　　　　</a:t>
            </a:r>
            <a:r>
              <a:rPr lang="en-US" altLang="ja-JP" dirty="0"/>
              <a:t>42</a:t>
            </a:r>
          </a:p>
          <a:p>
            <a:pPr marL="0" indent="0">
              <a:buNone/>
            </a:pPr>
            <a:endParaRPr lang="en-US" altLang="ja-JP" dirty="0"/>
          </a:p>
          <a:p>
            <a:pPr marL="0" indent="0">
              <a:buNone/>
            </a:pPr>
            <a:r>
              <a:rPr lang="ja-JP" altLang="en-US" dirty="0"/>
              <a:t>　　　　　　　　　　　</a:t>
            </a:r>
            <a:r>
              <a:rPr lang="en-US" altLang="ja-JP" dirty="0"/>
              <a:t>34</a:t>
            </a:r>
          </a:p>
          <a:p>
            <a:pPr marL="0" indent="0">
              <a:buNone/>
            </a:pPr>
            <a:r>
              <a:rPr kumimoji="1" lang="ja-JP" altLang="en-US" dirty="0"/>
              <a:t>　　　　　　　　　　　　　　　　　　　　　　</a:t>
            </a:r>
            <a:endParaRPr kumimoji="1" lang="en-US" altLang="ja-JP" dirty="0"/>
          </a:p>
          <a:p>
            <a:pPr marL="0" indent="0">
              <a:buNone/>
            </a:pPr>
            <a:r>
              <a:rPr kumimoji="1" lang="ja-JP" altLang="en-US" dirty="0"/>
              <a:t>　　　　　　　　　　　</a:t>
            </a:r>
            <a:r>
              <a:rPr kumimoji="1" lang="en-US" altLang="ja-JP" dirty="0"/>
              <a:t>14</a:t>
            </a:r>
          </a:p>
          <a:p>
            <a:pPr marL="0" indent="0">
              <a:buNone/>
            </a:pPr>
            <a:endParaRPr kumimoji="1" lang="en-US" altLang="ja-JP" dirty="0"/>
          </a:p>
          <a:p>
            <a:pPr marL="0" indent="0">
              <a:buNone/>
            </a:pPr>
            <a:r>
              <a:rPr kumimoji="1" lang="ja-JP" altLang="en-US" dirty="0"/>
              <a:t>　　　　　　　　　　　</a:t>
            </a:r>
            <a:r>
              <a:rPr kumimoji="1" lang="en-US" altLang="ja-JP" dirty="0"/>
              <a:t>0</a:t>
            </a:r>
            <a:endParaRPr kumimoji="1" lang="ja-JP" altLang="en-US" dirty="0"/>
          </a:p>
        </p:txBody>
      </p:sp>
      <p:pic>
        <p:nvPicPr>
          <p:cNvPr id="1028" name="Picture 4" descr="伊藤園の健康ミネラル麦茶 650ml×24本【2ケース】計48本 | お ...">
            <a:extLst>
              <a:ext uri="{FF2B5EF4-FFF2-40B4-BE49-F238E27FC236}">
                <a16:creationId xmlns:a16="http://schemas.microsoft.com/office/drawing/2014/main" id="{5284D4F4-295E-6935-10E5-C01433DF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011" y="5053221"/>
            <a:ext cx="822023" cy="8521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明治 ミルクチョコレート 50g×10入 (バレンタイン ホワイトデー ...">
            <a:extLst>
              <a:ext uri="{FF2B5EF4-FFF2-40B4-BE49-F238E27FC236}">
                <a16:creationId xmlns:a16="http://schemas.microsoft.com/office/drawing/2014/main" id="{06C987D0-6D8F-3247-144C-D5CCC35542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86" b="29560"/>
          <a:stretch/>
        </p:blipFill>
        <p:spPr bwMode="auto">
          <a:xfrm rot="16200000">
            <a:off x="2829494" y="5253686"/>
            <a:ext cx="896675" cy="4066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jp: 森永 ミルクココア 300g : 食品・飲料・お酒">
            <a:extLst>
              <a:ext uri="{FF2B5EF4-FFF2-40B4-BE49-F238E27FC236}">
                <a16:creationId xmlns:a16="http://schemas.microsoft.com/office/drawing/2014/main" id="{C44BFF34-299D-F6D9-DCFB-0A39583055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64" r="9657"/>
          <a:stretch/>
        </p:blipFill>
        <p:spPr bwMode="auto">
          <a:xfrm>
            <a:off x="3629764" y="5053222"/>
            <a:ext cx="376939" cy="8114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ショッピング |リンツ チョコレート Lindt エクセレンス ...">
            <a:extLst>
              <a:ext uri="{FF2B5EF4-FFF2-40B4-BE49-F238E27FC236}">
                <a16:creationId xmlns:a16="http://schemas.microsoft.com/office/drawing/2014/main" id="{F878FFFB-69B2-694B-B7F7-4BFFB7605D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34" t="21182" r="32993" b="2629"/>
          <a:stretch/>
        </p:blipFill>
        <p:spPr bwMode="auto">
          <a:xfrm>
            <a:off x="4209512" y="5031600"/>
            <a:ext cx="376939" cy="8330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リポビタンD">
            <a:extLst>
              <a:ext uri="{FF2B5EF4-FFF2-40B4-BE49-F238E27FC236}">
                <a16:creationId xmlns:a16="http://schemas.microsoft.com/office/drawing/2014/main" id="{A9C40AF8-A9D1-ECC5-9864-AED73DEDDA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72" r="27970"/>
          <a:stretch/>
        </p:blipFill>
        <p:spPr bwMode="auto">
          <a:xfrm>
            <a:off x="4716167" y="5013925"/>
            <a:ext cx="470123" cy="9028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ケース販売】日本コカ・コーラ コカ・コーラ 350ml×24本 | 飲料 ...">
            <a:extLst>
              <a:ext uri="{FF2B5EF4-FFF2-40B4-BE49-F238E27FC236}">
                <a16:creationId xmlns:a16="http://schemas.microsoft.com/office/drawing/2014/main" id="{AA1AEEF0-503A-54AC-B0C4-0524288D1C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040" t="-7177" r="29239"/>
          <a:stretch/>
        </p:blipFill>
        <p:spPr bwMode="auto">
          <a:xfrm>
            <a:off x="5250514" y="4903535"/>
            <a:ext cx="470123" cy="10972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CC ゴールドスペシャル レギュラーコーヒー（豆）｜カウネット">
            <a:extLst>
              <a:ext uri="{FF2B5EF4-FFF2-40B4-BE49-F238E27FC236}">
                <a16:creationId xmlns:a16="http://schemas.microsoft.com/office/drawing/2014/main" id="{4FE1599C-166A-96E6-A848-C5720EE77A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794" y="5085188"/>
            <a:ext cx="394048" cy="8316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伊藤園 おーいお茶 緑茶｜カウネット">
            <a:extLst>
              <a:ext uri="{FF2B5EF4-FFF2-40B4-BE49-F238E27FC236}">
                <a16:creationId xmlns:a16="http://schemas.microsoft.com/office/drawing/2014/main" id="{1873A530-78E3-8F43-3313-E25F8FE69D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618" r="27889"/>
          <a:stretch/>
        </p:blipFill>
        <p:spPr bwMode="auto">
          <a:xfrm>
            <a:off x="6319206" y="4981029"/>
            <a:ext cx="570522" cy="101972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497C1880-A2EB-507E-27D6-45E64EFEEB84}"/>
              </a:ext>
            </a:extLst>
          </p:cNvPr>
          <p:cNvSpPr/>
          <p:nvPr/>
        </p:nvSpPr>
        <p:spPr>
          <a:xfrm>
            <a:off x="6840983" y="4780935"/>
            <a:ext cx="664229" cy="236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ja-JP" sz="1500" dirty="0">
                <a:solidFill>
                  <a:prstClr val="black"/>
                </a:solidFill>
                <a:latin typeface="游ゴシック" panose="020F0502020204030204"/>
                <a:ea typeface="游ゴシック" panose="020B0400000000000000" pitchFamily="50" charset="-128"/>
              </a:rPr>
              <a:t>114</a:t>
            </a:r>
            <a:endParaRPr kumimoji="1" lang="ja-JP" altLang="en-US" sz="1500" dirty="0">
              <a:solidFill>
                <a:prstClr val="black"/>
              </a:solidFill>
              <a:latin typeface="游ゴシック" panose="020F0502020204030204"/>
              <a:ea typeface="游ゴシック" panose="020B0400000000000000" pitchFamily="50" charset="-128"/>
            </a:endParaRPr>
          </a:p>
        </p:txBody>
      </p:sp>
      <p:sp>
        <p:nvSpPr>
          <p:cNvPr id="7" name="正方形/長方形 6">
            <a:extLst>
              <a:ext uri="{FF2B5EF4-FFF2-40B4-BE49-F238E27FC236}">
                <a16:creationId xmlns:a16="http://schemas.microsoft.com/office/drawing/2014/main" id="{80B4CCC2-1D36-55D3-46D2-717007F38583}"/>
              </a:ext>
            </a:extLst>
          </p:cNvPr>
          <p:cNvSpPr/>
          <p:nvPr/>
        </p:nvSpPr>
        <p:spPr>
          <a:xfrm>
            <a:off x="7362758" y="4791019"/>
            <a:ext cx="664229" cy="236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ja-JP" sz="1500" dirty="0">
                <a:solidFill>
                  <a:prstClr val="black"/>
                </a:solidFill>
                <a:latin typeface="游ゴシック" panose="020F0502020204030204"/>
                <a:ea typeface="游ゴシック" panose="020B0400000000000000" pitchFamily="50" charset="-128"/>
              </a:rPr>
              <a:t>142</a:t>
            </a:r>
            <a:endParaRPr kumimoji="1" lang="ja-JP" altLang="en-US" sz="1500" dirty="0">
              <a:solidFill>
                <a:prstClr val="black"/>
              </a:solidFill>
              <a:latin typeface="游ゴシック" panose="020F0502020204030204"/>
              <a:ea typeface="游ゴシック" panose="020B0400000000000000" pitchFamily="50" charset="-128"/>
            </a:endParaRPr>
          </a:p>
        </p:txBody>
      </p:sp>
      <p:sp>
        <p:nvSpPr>
          <p:cNvPr id="10" name="正方形/長方形 9">
            <a:extLst>
              <a:ext uri="{FF2B5EF4-FFF2-40B4-BE49-F238E27FC236}">
                <a16:creationId xmlns:a16="http://schemas.microsoft.com/office/drawing/2014/main" id="{48878151-F531-BDFC-2D49-37CCE1574046}"/>
              </a:ext>
            </a:extLst>
          </p:cNvPr>
          <p:cNvSpPr/>
          <p:nvPr/>
        </p:nvSpPr>
        <p:spPr>
          <a:xfrm>
            <a:off x="8437208" y="4780935"/>
            <a:ext cx="664229" cy="236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ja-JP" sz="1500" dirty="0">
                <a:solidFill>
                  <a:prstClr val="black"/>
                </a:solidFill>
                <a:latin typeface="游ゴシック" panose="020F0502020204030204"/>
                <a:ea typeface="游ゴシック" panose="020B0400000000000000" pitchFamily="50" charset="-128"/>
              </a:rPr>
              <a:t>200</a:t>
            </a:r>
            <a:endParaRPr kumimoji="1" lang="ja-JP" altLang="en-US" sz="1500" dirty="0">
              <a:solidFill>
                <a:prstClr val="black"/>
              </a:solidFill>
              <a:latin typeface="游ゴシック" panose="020F0502020204030204"/>
              <a:ea typeface="游ゴシック" panose="020B0400000000000000" pitchFamily="50" charset="-128"/>
            </a:endParaRPr>
          </a:p>
        </p:txBody>
      </p:sp>
      <p:sp>
        <p:nvSpPr>
          <p:cNvPr id="12" name="正方形/長方形 11">
            <a:extLst>
              <a:ext uri="{FF2B5EF4-FFF2-40B4-BE49-F238E27FC236}">
                <a16:creationId xmlns:a16="http://schemas.microsoft.com/office/drawing/2014/main" id="{41F5A347-2367-3991-AA38-F5BF1FB978F0}"/>
              </a:ext>
            </a:extLst>
          </p:cNvPr>
          <p:cNvSpPr/>
          <p:nvPr/>
        </p:nvSpPr>
        <p:spPr>
          <a:xfrm>
            <a:off x="7907365" y="4791019"/>
            <a:ext cx="664229" cy="236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ja-JP" sz="1500" dirty="0">
                <a:solidFill>
                  <a:prstClr val="black"/>
                </a:solidFill>
                <a:latin typeface="游ゴシック" panose="020F0502020204030204"/>
                <a:ea typeface="游ゴシック" panose="020B0400000000000000" pitchFamily="50" charset="-128"/>
              </a:rPr>
              <a:t>150</a:t>
            </a:r>
            <a:endParaRPr kumimoji="1" lang="ja-JP" altLang="en-US" sz="1500" dirty="0">
              <a:solidFill>
                <a:prstClr val="black"/>
              </a:solidFill>
              <a:latin typeface="游ゴシック" panose="020F0502020204030204"/>
              <a:ea typeface="游ゴシック" panose="020B0400000000000000" pitchFamily="50" charset="-128"/>
            </a:endParaRPr>
          </a:p>
        </p:txBody>
      </p:sp>
      <p:sp>
        <p:nvSpPr>
          <p:cNvPr id="19" name="正方形/長方形 18">
            <a:extLst>
              <a:ext uri="{FF2B5EF4-FFF2-40B4-BE49-F238E27FC236}">
                <a16:creationId xmlns:a16="http://schemas.microsoft.com/office/drawing/2014/main" id="{42AD4BEB-C954-ABB5-7CC0-3DB71C868D0A}"/>
              </a:ext>
            </a:extLst>
          </p:cNvPr>
          <p:cNvSpPr/>
          <p:nvPr/>
        </p:nvSpPr>
        <p:spPr>
          <a:xfrm>
            <a:off x="8910234" y="4776989"/>
            <a:ext cx="664229" cy="236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ja-JP" sz="1500" dirty="0">
                <a:solidFill>
                  <a:prstClr val="black"/>
                </a:solidFill>
                <a:latin typeface="游ゴシック" panose="020F0502020204030204"/>
                <a:ea typeface="游ゴシック" panose="020B0400000000000000" pitchFamily="50" charset="-128"/>
              </a:rPr>
              <a:t>200</a:t>
            </a:r>
            <a:endParaRPr kumimoji="1" lang="ja-JP" altLang="en-US" sz="1500" dirty="0">
              <a:solidFill>
                <a:prstClr val="black"/>
              </a:solidFill>
              <a:latin typeface="游ゴシック" panose="020F0502020204030204"/>
              <a:ea typeface="游ゴシック" panose="020B0400000000000000" pitchFamily="50" charset="-128"/>
            </a:endParaRPr>
          </a:p>
        </p:txBody>
      </p:sp>
      <p:sp>
        <p:nvSpPr>
          <p:cNvPr id="20" name="正方形/長方形 19">
            <a:extLst>
              <a:ext uri="{FF2B5EF4-FFF2-40B4-BE49-F238E27FC236}">
                <a16:creationId xmlns:a16="http://schemas.microsoft.com/office/drawing/2014/main" id="{3ED55B93-526C-587A-F0AC-FBBCCB5A0C2B}"/>
              </a:ext>
            </a:extLst>
          </p:cNvPr>
          <p:cNvSpPr/>
          <p:nvPr/>
        </p:nvSpPr>
        <p:spPr>
          <a:xfrm>
            <a:off x="9440077" y="4778167"/>
            <a:ext cx="664229" cy="236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en-US" altLang="ja-JP" sz="1500" dirty="0">
                <a:solidFill>
                  <a:prstClr val="black"/>
                </a:solidFill>
                <a:latin typeface="游ゴシック" panose="020F0502020204030204"/>
                <a:ea typeface="游ゴシック" panose="020B0400000000000000" pitchFamily="50" charset="-128"/>
              </a:rPr>
              <a:t>234</a:t>
            </a:r>
            <a:endParaRPr kumimoji="1" lang="ja-JP" altLang="en-US" sz="1500" dirty="0">
              <a:solidFill>
                <a:prstClr val="black"/>
              </a:solidFill>
              <a:latin typeface="游ゴシック" panose="020F0502020204030204"/>
              <a:ea typeface="游ゴシック" panose="020B0400000000000000" pitchFamily="50" charset="-128"/>
            </a:endParaRPr>
          </a:p>
        </p:txBody>
      </p:sp>
      <p:pic>
        <p:nvPicPr>
          <p:cNvPr id="1046" name="Picture 22" descr="レッドブル Red Bull エナジードリンク 缶 250ml x 48本 2ケース ...">
            <a:extLst>
              <a:ext uri="{FF2B5EF4-FFF2-40B4-BE49-F238E27FC236}">
                <a16:creationId xmlns:a16="http://schemas.microsoft.com/office/drawing/2014/main" id="{4C13BD14-1697-759E-3898-6B9853B114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8150" y="5085187"/>
            <a:ext cx="750575" cy="8291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モンスターエナジーをレビュー！口コミ・評判をもとに徹底検証 ...">
            <a:extLst>
              <a:ext uri="{FF2B5EF4-FFF2-40B4-BE49-F238E27FC236}">
                <a16:creationId xmlns:a16="http://schemas.microsoft.com/office/drawing/2014/main" id="{60203B87-73FF-6938-1925-0E99F52F45C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876" r="21994"/>
          <a:stretch/>
        </p:blipFill>
        <p:spPr bwMode="auto">
          <a:xfrm>
            <a:off x="7422750" y="5028892"/>
            <a:ext cx="561712" cy="9718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カフェイン150mg配合の「ZONe Ver.2.0.0」6月8日登場 - グルメ Watch">
            <a:extLst>
              <a:ext uri="{FF2B5EF4-FFF2-40B4-BE49-F238E27FC236}">
                <a16:creationId xmlns:a16="http://schemas.microsoft.com/office/drawing/2014/main" id="{DA0A6014-4B42-1CE4-A27D-65D5FB7E9AC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913" r="26425"/>
          <a:stretch/>
        </p:blipFill>
        <p:spPr bwMode="auto">
          <a:xfrm>
            <a:off x="7935166" y="5086367"/>
            <a:ext cx="636428" cy="84054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サントリー「ボスカフェイン」のカフェイン量がエグい ...">
            <a:extLst>
              <a:ext uri="{FF2B5EF4-FFF2-40B4-BE49-F238E27FC236}">
                <a16:creationId xmlns:a16="http://schemas.microsoft.com/office/drawing/2014/main" id="{D780DFF2-7248-725D-A884-B40A99E398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5380" y="5081971"/>
            <a:ext cx="621705" cy="81783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眠気・だるさには、エスタロンモカ12 製品情報｜エスエス製薬">
            <a:extLst>
              <a:ext uri="{FF2B5EF4-FFF2-40B4-BE49-F238E27FC236}">
                <a16:creationId xmlns:a16="http://schemas.microsoft.com/office/drawing/2014/main" id="{06A59CCE-8765-AC52-40BB-3D918033AC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7296"/>
          <a:stretch/>
        </p:blipFill>
        <p:spPr bwMode="auto">
          <a:xfrm rot="16200000">
            <a:off x="8714665" y="5282940"/>
            <a:ext cx="971857" cy="47896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伊藤園 TULLY'S COFFEE BARISTA'S BLACK 390ml×24本 缶 (缶 ...">
            <a:extLst>
              <a:ext uri="{FF2B5EF4-FFF2-40B4-BE49-F238E27FC236}">
                <a16:creationId xmlns:a16="http://schemas.microsoft.com/office/drawing/2014/main" id="{B7299BE7-00C0-4C36-B7C5-2B29E963DA0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6856" r="23056"/>
          <a:stretch/>
        </p:blipFill>
        <p:spPr bwMode="auto">
          <a:xfrm>
            <a:off x="9548242" y="4973816"/>
            <a:ext cx="570523" cy="10345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コーヒー豆 イラスト 無料">
            <a:extLst>
              <a:ext uri="{FF2B5EF4-FFF2-40B4-BE49-F238E27FC236}">
                <a16:creationId xmlns:a16="http://schemas.microsoft.com/office/drawing/2014/main" id="{64988BCF-B111-33F2-52A0-2D4A992174F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3696589" y="4286102"/>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コーヒー豆 イラスト 無料">
            <a:extLst>
              <a:ext uri="{FF2B5EF4-FFF2-40B4-BE49-F238E27FC236}">
                <a16:creationId xmlns:a16="http://schemas.microsoft.com/office/drawing/2014/main" id="{C99973E2-0106-E30A-79DC-E6D3DAA80D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3153935" y="4548303"/>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コーヒー豆 イラスト 無料">
            <a:extLst>
              <a:ext uri="{FF2B5EF4-FFF2-40B4-BE49-F238E27FC236}">
                <a16:creationId xmlns:a16="http://schemas.microsoft.com/office/drawing/2014/main" id="{79FDEA6A-FE4B-4111-06CC-30CB598CAC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3696589" y="4548303"/>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コーヒー豆 イラスト 無料">
            <a:extLst>
              <a:ext uri="{FF2B5EF4-FFF2-40B4-BE49-F238E27FC236}">
                <a16:creationId xmlns:a16="http://schemas.microsoft.com/office/drawing/2014/main" id="{344AE33A-98F9-91C6-A73C-AC2E725573A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4258432" y="4548303"/>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コーヒー豆 イラスト 無料">
            <a:extLst>
              <a:ext uri="{FF2B5EF4-FFF2-40B4-BE49-F238E27FC236}">
                <a16:creationId xmlns:a16="http://schemas.microsoft.com/office/drawing/2014/main" id="{07D5D434-63A9-BD3B-4229-1E74156490A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4251787" y="4290227"/>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コーヒー豆 イラスト 無料">
            <a:extLst>
              <a:ext uri="{FF2B5EF4-FFF2-40B4-BE49-F238E27FC236}">
                <a16:creationId xmlns:a16="http://schemas.microsoft.com/office/drawing/2014/main" id="{395C83C8-AA5A-6ADE-869B-73D696B99AA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4263645" y="4003349"/>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コーヒー豆 イラスト 無料">
            <a:extLst>
              <a:ext uri="{FF2B5EF4-FFF2-40B4-BE49-F238E27FC236}">
                <a16:creationId xmlns:a16="http://schemas.microsoft.com/office/drawing/2014/main" id="{C98C791E-ADC3-A21C-348E-D73A6DE8579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4820275" y="455315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コーヒー豆 イラスト 無料">
            <a:extLst>
              <a:ext uri="{FF2B5EF4-FFF2-40B4-BE49-F238E27FC236}">
                <a16:creationId xmlns:a16="http://schemas.microsoft.com/office/drawing/2014/main" id="{E2E3A189-6713-D1BA-C793-DE95FF78043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4818594" y="4284816"/>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descr="コーヒー豆 イラスト 無料">
            <a:extLst>
              <a:ext uri="{FF2B5EF4-FFF2-40B4-BE49-F238E27FC236}">
                <a16:creationId xmlns:a16="http://schemas.microsoft.com/office/drawing/2014/main" id="{D4530086-F1F7-DD32-6899-334D0DAE2C6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4827452" y="3995090"/>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descr="コーヒー豆 イラスト 無料">
            <a:extLst>
              <a:ext uri="{FF2B5EF4-FFF2-40B4-BE49-F238E27FC236}">
                <a16:creationId xmlns:a16="http://schemas.microsoft.com/office/drawing/2014/main" id="{5D74AB85-2047-AACB-3BBA-3D055560973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5355718" y="454945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descr="コーヒー豆 イラスト 無料">
            <a:extLst>
              <a:ext uri="{FF2B5EF4-FFF2-40B4-BE49-F238E27FC236}">
                <a16:creationId xmlns:a16="http://schemas.microsoft.com/office/drawing/2014/main" id="{3693410F-07B1-9B8C-3E0E-CA8CBC9C004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5366241" y="4290227"/>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コーヒー豆 イラスト 無料">
            <a:extLst>
              <a:ext uri="{FF2B5EF4-FFF2-40B4-BE49-F238E27FC236}">
                <a16:creationId xmlns:a16="http://schemas.microsoft.com/office/drawing/2014/main" id="{9F5817DA-9B62-03A0-BC3A-28C3FF151E0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465" t="47820" r="68395" b="27880"/>
          <a:stretch/>
        </p:blipFill>
        <p:spPr bwMode="auto">
          <a:xfrm>
            <a:off x="4832848" y="3832984"/>
            <a:ext cx="206549" cy="16037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コーヒー豆 イラスト 無料">
            <a:extLst>
              <a:ext uri="{FF2B5EF4-FFF2-40B4-BE49-F238E27FC236}">
                <a16:creationId xmlns:a16="http://schemas.microsoft.com/office/drawing/2014/main" id="{70FC5189-939E-F31D-E4F7-64F7E9B92C2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5943961" y="4548303"/>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2" descr="コーヒー豆 イラスト 無料">
            <a:extLst>
              <a:ext uri="{FF2B5EF4-FFF2-40B4-BE49-F238E27FC236}">
                <a16:creationId xmlns:a16="http://schemas.microsoft.com/office/drawing/2014/main" id="{E52EAAA9-654A-20D1-9AE8-570182A1E9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5940097" y="4295502"/>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2" descr="コーヒー豆 イラスト 無料">
            <a:extLst>
              <a:ext uri="{FF2B5EF4-FFF2-40B4-BE49-F238E27FC236}">
                <a16:creationId xmlns:a16="http://schemas.microsoft.com/office/drawing/2014/main" id="{A819FA7B-8CF0-E9FC-C020-0D9A3188962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5934700" y="3990947"/>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2" descr="コーヒー豆 イラスト 無料">
            <a:extLst>
              <a:ext uri="{FF2B5EF4-FFF2-40B4-BE49-F238E27FC236}">
                <a16:creationId xmlns:a16="http://schemas.microsoft.com/office/drawing/2014/main" id="{2AE7256A-F752-396C-D69C-DB329534687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5938183" y="3707251"/>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2" descr="コーヒー豆 イラスト 無料">
            <a:extLst>
              <a:ext uri="{FF2B5EF4-FFF2-40B4-BE49-F238E27FC236}">
                <a16:creationId xmlns:a16="http://schemas.microsoft.com/office/drawing/2014/main" id="{878B9D27-CB70-E4A7-BDFF-2BC28CFEE05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7041916" y="3184065"/>
            <a:ext cx="176597"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2" descr="コーヒー豆 イラスト 無料">
            <a:extLst>
              <a:ext uri="{FF2B5EF4-FFF2-40B4-BE49-F238E27FC236}">
                <a16:creationId xmlns:a16="http://schemas.microsoft.com/office/drawing/2014/main" id="{193CBA4F-6A11-2026-1D11-2B9B165BC4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6505804" y="4544000"/>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 descr="コーヒー豆 イラスト 無料">
            <a:extLst>
              <a:ext uri="{FF2B5EF4-FFF2-40B4-BE49-F238E27FC236}">
                <a16:creationId xmlns:a16="http://schemas.microsoft.com/office/drawing/2014/main" id="{9552ACD7-F17B-8AC9-2108-D56A93898EE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6480961" y="4268006"/>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descr="コーヒー豆 イラスト 無料">
            <a:extLst>
              <a:ext uri="{FF2B5EF4-FFF2-40B4-BE49-F238E27FC236}">
                <a16:creationId xmlns:a16="http://schemas.microsoft.com/office/drawing/2014/main" id="{68BA5FED-18A0-0D70-5B4C-D23769FFBA7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6480962" y="3967525"/>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 descr="コーヒー豆 イラスト 無料">
            <a:extLst>
              <a:ext uri="{FF2B5EF4-FFF2-40B4-BE49-F238E27FC236}">
                <a16:creationId xmlns:a16="http://schemas.microsoft.com/office/drawing/2014/main" id="{7922D148-1B87-D82C-3CDB-D39B2DBAF91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6470222" y="3692705"/>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 descr="コーヒー豆 イラスト 無料">
            <a:extLst>
              <a:ext uri="{FF2B5EF4-FFF2-40B4-BE49-F238E27FC236}">
                <a16:creationId xmlns:a16="http://schemas.microsoft.com/office/drawing/2014/main" id="{37909FE0-FDBC-9D78-4717-D99812AF528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7057709" y="455125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 descr="コーヒー豆 イラスト 無料">
            <a:extLst>
              <a:ext uri="{FF2B5EF4-FFF2-40B4-BE49-F238E27FC236}">
                <a16:creationId xmlns:a16="http://schemas.microsoft.com/office/drawing/2014/main" id="{E0EFB263-8FEA-1B2E-7821-0283A8A1F3C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7030250" y="4274882"/>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2" descr="コーヒー豆 イラスト 無料">
            <a:extLst>
              <a:ext uri="{FF2B5EF4-FFF2-40B4-BE49-F238E27FC236}">
                <a16:creationId xmlns:a16="http://schemas.microsoft.com/office/drawing/2014/main" id="{948F0CD9-3D28-F4E8-1948-F09F9D270FE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7028557" y="3973285"/>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72" name="Picture 2" descr="コーヒー豆 イラスト 無料">
            <a:extLst>
              <a:ext uri="{FF2B5EF4-FFF2-40B4-BE49-F238E27FC236}">
                <a16:creationId xmlns:a16="http://schemas.microsoft.com/office/drawing/2014/main" id="{0AE12050-57F8-B44E-5840-E947D1770FF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7028000" y="3700535"/>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 descr="コーヒー豆 イラスト 無料">
            <a:extLst>
              <a:ext uri="{FF2B5EF4-FFF2-40B4-BE49-F238E27FC236}">
                <a16:creationId xmlns:a16="http://schemas.microsoft.com/office/drawing/2014/main" id="{44F6223B-1813-40DC-E7DB-8C04D55C4FA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7025067" y="3442219"/>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2" descr="コーヒー豆 イラスト 無料">
            <a:extLst>
              <a:ext uri="{FF2B5EF4-FFF2-40B4-BE49-F238E27FC236}">
                <a16:creationId xmlns:a16="http://schemas.microsoft.com/office/drawing/2014/main" id="{D16DB1D8-7F48-A5D4-2B51-A2D41B48023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7035235" y="2910901"/>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2" descr="コーヒー豆 イラスト 無料">
            <a:extLst>
              <a:ext uri="{FF2B5EF4-FFF2-40B4-BE49-F238E27FC236}">
                <a16:creationId xmlns:a16="http://schemas.microsoft.com/office/drawing/2014/main" id="{CD58CCE4-0E79-9B48-CED3-0E7495C7620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341" t="48865" r="56873" b="30373"/>
          <a:stretch/>
        </p:blipFill>
        <p:spPr bwMode="auto">
          <a:xfrm flipH="1">
            <a:off x="7027944" y="2742585"/>
            <a:ext cx="196577" cy="1514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2" descr="コーヒー豆 イラスト 無料">
            <a:extLst>
              <a:ext uri="{FF2B5EF4-FFF2-40B4-BE49-F238E27FC236}">
                <a16:creationId xmlns:a16="http://schemas.microsoft.com/office/drawing/2014/main" id="{CFBE89E0-99C8-9DE4-3C7D-E67930C9155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7581083" y="455315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2" descr="コーヒー豆 イラスト 無料">
            <a:extLst>
              <a:ext uri="{FF2B5EF4-FFF2-40B4-BE49-F238E27FC236}">
                <a16:creationId xmlns:a16="http://schemas.microsoft.com/office/drawing/2014/main" id="{1FAFE1EB-E718-DA21-E664-CD09257E4B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7569409" y="4287935"/>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2" descr="コーヒー豆 イラスト 無料">
            <a:extLst>
              <a:ext uri="{FF2B5EF4-FFF2-40B4-BE49-F238E27FC236}">
                <a16:creationId xmlns:a16="http://schemas.microsoft.com/office/drawing/2014/main" id="{AAC89AF9-1D78-9136-591F-4F05D8BF56D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7548572" y="3991180"/>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2" descr="コーヒー豆 イラスト 無料">
            <a:extLst>
              <a:ext uri="{FF2B5EF4-FFF2-40B4-BE49-F238E27FC236}">
                <a16:creationId xmlns:a16="http://schemas.microsoft.com/office/drawing/2014/main" id="{D23289F8-4C42-B120-7EB0-EAF53BF9D18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7546371" y="3700535"/>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2" descr="コーヒー豆 イラスト 無料">
            <a:extLst>
              <a:ext uri="{FF2B5EF4-FFF2-40B4-BE49-F238E27FC236}">
                <a16:creationId xmlns:a16="http://schemas.microsoft.com/office/drawing/2014/main" id="{3E6335B2-29E2-53C2-DFE4-D4BFF2979C6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7546370" y="3433810"/>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2" descr="コーヒー豆 イラスト 無料">
            <a:extLst>
              <a:ext uri="{FF2B5EF4-FFF2-40B4-BE49-F238E27FC236}">
                <a16:creationId xmlns:a16="http://schemas.microsoft.com/office/drawing/2014/main" id="{20CF66E3-0E47-7818-E484-88ACCFF409D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7553100" y="3184065"/>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2" descr="コーヒー豆 イラスト 無料">
            <a:extLst>
              <a:ext uri="{FF2B5EF4-FFF2-40B4-BE49-F238E27FC236}">
                <a16:creationId xmlns:a16="http://schemas.microsoft.com/office/drawing/2014/main" id="{9673F9DC-0A28-5BD3-4F9F-B106BBDF42D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7550216" y="2921337"/>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2" descr="コーヒー豆 イラスト 無料">
            <a:extLst>
              <a:ext uri="{FF2B5EF4-FFF2-40B4-BE49-F238E27FC236}">
                <a16:creationId xmlns:a16="http://schemas.microsoft.com/office/drawing/2014/main" id="{B419455E-5732-0CCD-45A8-985784EF8EF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7543225" y="2668464"/>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2" descr="コーヒー豆 イラスト 無料">
            <a:extLst>
              <a:ext uri="{FF2B5EF4-FFF2-40B4-BE49-F238E27FC236}">
                <a16:creationId xmlns:a16="http://schemas.microsoft.com/office/drawing/2014/main" id="{BFF94491-3A6C-6F95-10CA-FC0785FE5BA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7557207" y="2400320"/>
            <a:ext cx="168012" cy="24271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2" descr="コーヒー豆 イラスト 無料">
            <a:extLst>
              <a:ext uri="{FF2B5EF4-FFF2-40B4-BE49-F238E27FC236}">
                <a16:creationId xmlns:a16="http://schemas.microsoft.com/office/drawing/2014/main" id="{DE8ADC5A-1A8A-A1CA-EEA9-D03520260FA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5896" t="50591" r="44723" b="31352"/>
          <a:stretch/>
        </p:blipFill>
        <p:spPr bwMode="auto">
          <a:xfrm>
            <a:off x="7557207" y="2248599"/>
            <a:ext cx="168012" cy="12958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2" descr="コーヒー豆 イラスト 無料">
            <a:extLst>
              <a:ext uri="{FF2B5EF4-FFF2-40B4-BE49-F238E27FC236}">
                <a16:creationId xmlns:a16="http://schemas.microsoft.com/office/drawing/2014/main" id="{D3DEA5B0-7E6A-C358-6950-3E763D3A90D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5370258" y="4001409"/>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2" descr="コーヒー豆 イラスト 無料">
            <a:extLst>
              <a:ext uri="{FF2B5EF4-FFF2-40B4-BE49-F238E27FC236}">
                <a16:creationId xmlns:a16="http://schemas.microsoft.com/office/drawing/2014/main" id="{76BCA908-59F2-A46B-2E6C-E2E0F6575B3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465" t="47820" r="68395" b="27880"/>
          <a:stretch/>
        </p:blipFill>
        <p:spPr bwMode="auto">
          <a:xfrm>
            <a:off x="5391822" y="3840536"/>
            <a:ext cx="206549" cy="160374"/>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2" descr="コーヒー豆 イラスト 無料">
            <a:extLst>
              <a:ext uri="{FF2B5EF4-FFF2-40B4-BE49-F238E27FC236}">
                <a16:creationId xmlns:a16="http://schemas.microsoft.com/office/drawing/2014/main" id="{1502C125-CA86-8246-CDC1-EEFD62E0615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1162" t="56228" r="68395" b="27880"/>
          <a:stretch/>
        </p:blipFill>
        <p:spPr bwMode="auto">
          <a:xfrm>
            <a:off x="6505804" y="3586397"/>
            <a:ext cx="177665" cy="10488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2" descr="コーヒー豆 イラスト 無料">
            <a:extLst>
              <a:ext uri="{FF2B5EF4-FFF2-40B4-BE49-F238E27FC236}">
                <a16:creationId xmlns:a16="http://schemas.microsoft.com/office/drawing/2014/main" id="{49477EB9-D200-6561-7E86-5CA7AD62F9C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8146719" y="454945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2" descr="コーヒー豆 イラスト 無料">
            <a:extLst>
              <a:ext uri="{FF2B5EF4-FFF2-40B4-BE49-F238E27FC236}">
                <a16:creationId xmlns:a16="http://schemas.microsoft.com/office/drawing/2014/main" id="{C40CF152-A055-71F4-05FE-B1C701486F9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8141611" y="428780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 descr="コーヒー豆 イラスト 無料">
            <a:extLst>
              <a:ext uri="{FF2B5EF4-FFF2-40B4-BE49-F238E27FC236}">
                <a16:creationId xmlns:a16="http://schemas.microsoft.com/office/drawing/2014/main" id="{2E542412-695E-01B3-2D1A-3AC2F6A0D34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8135925" y="3984557"/>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 descr="コーヒー豆 イラスト 無料">
            <a:extLst>
              <a:ext uri="{FF2B5EF4-FFF2-40B4-BE49-F238E27FC236}">
                <a16:creationId xmlns:a16="http://schemas.microsoft.com/office/drawing/2014/main" id="{66AF4707-7995-A4C8-0D1A-FD2257FBA95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8130807" y="3714030"/>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 descr="コーヒー豆 イラスト 無料">
            <a:extLst>
              <a:ext uri="{FF2B5EF4-FFF2-40B4-BE49-F238E27FC236}">
                <a16:creationId xmlns:a16="http://schemas.microsoft.com/office/drawing/2014/main" id="{B6C19DF0-8AA0-2C83-5F88-78584632990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8132021" y="3443503"/>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 descr="コーヒー豆 イラスト 無料">
            <a:extLst>
              <a:ext uri="{FF2B5EF4-FFF2-40B4-BE49-F238E27FC236}">
                <a16:creationId xmlns:a16="http://schemas.microsoft.com/office/drawing/2014/main" id="{183692AA-05EC-86A4-2886-8C91C5ADA4C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8141610" y="3183536"/>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 descr="コーヒー豆 イラスト 無料">
            <a:extLst>
              <a:ext uri="{FF2B5EF4-FFF2-40B4-BE49-F238E27FC236}">
                <a16:creationId xmlns:a16="http://schemas.microsoft.com/office/drawing/2014/main" id="{D9C630A6-45EB-3177-E325-E2591665669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8135923" y="2926703"/>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 descr="コーヒー豆 イラスト 無料">
            <a:extLst>
              <a:ext uri="{FF2B5EF4-FFF2-40B4-BE49-F238E27FC236}">
                <a16:creationId xmlns:a16="http://schemas.microsoft.com/office/drawing/2014/main" id="{395980FD-B844-BCEE-C074-35506AF5170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8129311" y="2654939"/>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 descr="コーヒー豆 イラスト 無料">
            <a:extLst>
              <a:ext uri="{FF2B5EF4-FFF2-40B4-BE49-F238E27FC236}">
                <a16:creationId xmlns:a16="http://schemas.microsoft.com/office/drawing/2014/main" id="{EEADD2F7-9075-6481-6615-7671FD556AE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8131178" y="2375560"/>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 descr="コーヒー豆 イラスト 無料">
            <a:extLst>
              <a:ext uri="{FF2B5EF4-FFF2-40B4-BE49-F238E27FC236}">
                <a16:creationId xmlns:a16="http://schemas.microsoft.com/office/drawing/2014/main" id="{025A9E17-D296-BEBF-E17B-DC268B4F294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8135924" y="2107159"/>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 descr="コーヒー豆 イラスト 無料">
            <a:extLst>
              <a:ext uri="{FF2B5EF4-FFF2-40B4-BE49-F238E27FC236}">
                <a16:creationId xmlns:a16="http://schemas.microsoft.com/office/drawing/2014/main" id="{42C21FE2-C338-7FB3-1784-31304109BCE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8658811" y="454945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 descr="コーヒー豆 イラスト 無料">
            <a:extLst>
              <a:ext uri="{FF2B5EF4-FFF2-40B4-BE49-F238E27FC236}">
                <a16:creationId xmlns:a16="http://schemas.microsoft.com/office/drawing/2014/main" id="{3DF421EF-9CB0-A382-FC5E-E3B43BCBA21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8656761" y="4305586"/>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2" descr="コーヒー豆 イラスト 無料">
            <a:extLst>
              <a:ext uri="{FF2B5EF4-FFF2-40B4-BE49-F238E27FC236}">
                <a16:creationId xmlns:a16="http://schemas.microsoft.com/office/drawing/2014/main" id="{15E4D4A1-FA28-80B5-2E7C-0DDD51E785A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8648983" y="4008511"/>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2" descr="コーヒー豆 イラスト 無料">
            <a:extLst>
              <a:ext uri="{FF2B5EF4-FFF2-40B4-BE49-F238E27FC236}">
                <a16:creationId xmlns:a16="http://schemas.microsoft.com/office/drawing/2014/main" id="{B93AC06A-CC0B-B59D-F81A-BD9454CCB20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8642017" y="3729133"/>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 descr="コーヒー豆 イラスト 無料">
            <a:extLst>
              <a:ext uri="{FF2B5EF4-FFF2-40B4-BE49-F238E27FC236}">
                <a16:creationId xmlns:a16="http://schemas.microsoft.com/office/drawing/2014/main" id="{04187596-CF38-9CD0-5C69-65DF2FEAE9B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8635051" y="3446116"/>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2" descr="コーヒー豆 イラスト 無料">
            <a:extLst>
              <a:ext uri="{FF2B5EF4-FFF2-40B4-BE49-F238E27FC236}">
                <a16:creationId xmlns:a16="http://schemas.microsoft.com/office/drawing/2014/main" id="{4DD8602A-57F8-7B18-75A2-64432BF1903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8648981" y="3188106"/>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2" descr="コーヒー豆 イラスト 無料">
            <a:extLst>
              <a:ext uri="{FF2B5EF4-FFF2-40B4-BE49-F238E27FC236}">
                <a16:creationId xmlns:a16="http://schemas.microsoft.com/office/drawing/2014/main" id="{5C6A2659-722C-9748-8583-0E818CD45F9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8648981" y="2931798"/>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2" descr="コーヒー豆 イラスト 無料">
            <a:extLst>
              <a:ext uri="{FF2B5EF4-FFF2-40B4-BE49-F238E27FC236}">
                <a16:creationId xmlns:a16="http://schemas.microsoft.com/office/drawing/2014/main" id="{297AF361-7C6F-2CFD-6EEC-B33AFE01E4C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8635049" y="2654939"/>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2" descr="コーヒー豆 イラスト 無料">
            <a:extLst>
              <a:ext uri="{FF2B5EF4-FFF2-40B4-BE49-F238E27FC236}">
                <a16:creationId xmlns:a16="http://schemas.microsoft.com/office/drawing/2014/main" id="{D78EF994-5C66-A42E-D5F1-F30CD8F4DF7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8630476" y="2375560"/>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2" descr="コーヒー豆 イラスト 無料">
            <a:extLst>
              <a:ext uri="{FF2B5EF4-FFF2-40B4-BE49-F238E27FC236}">
                <a16:creationId xmlns:a16="http://schemas.microsoft.com/office/drawing/2014/main" id="{D58953DA-7492-ADD1-F54F-A76D1687913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8626935" y="2102566"/>
            <a:ext cx="192124" cy="26291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2" descr="コーヒー豆 イラスト 無料">
            <a:extLst>
              <a:ext uri="{FF2B5EF4-FFF2-40B4-BE49-F238E27FC236}">
                <a16:creationId xmlns:a16="http://schemas.microsoft.com/office/drawing/2014/main" id="{76F3C02F-CBF8-411B-D774-5004D5A25D6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6947" t="33293" r="32469" b="30682"/>
          <a:stretch/>
        </p:blipFill>
        <p:spPr bwMode="auto">
          <a:xfrm>
            <a:off x="8626934" y="1814687"/>
            <a:ext cx="202256" cy="27559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2" descr="コーヒー豆 イラスト 無料">
            <a:extLst>
              <a:ext uri="{FF2B5EF4-FFF2-40B4-BE49-F238E27FC236}">
                <a16:creationId xmlns:a16="http://schemas.microsoft.com/office/drawing/2014/main" id="{8453D1D1-8E7C-3B15-1E0E-6FECABBA750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6947" t="33293" r="32469" b="30682"/>
          <a:stretch/>
        </p:blipFill>
        <p:spPr bwMode="auto">
          <a:xfrm>
            <a:off x="8620342" y="1532537"/>
            <a:ext cx="202256" cy="27559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2" descr="コーヒー豆 イラスト 無料">
            <a:extLst>
              <a:ext uri="{FF2B5EF4-FFF2-40B4-BE49-F238E27FC236}">
                <a16:creationId xmlns:a16="http://schemas.microsoft.com/office/drawing/2014/main" id="{B836DDCF-18F1-7936-FEC2-88B2B1BE645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0194" t="52505" r="20340" b="31370"/>
          <a:stretch/>
        </p:blipFill>
        <p:spPr bwMode="auto">
          <a:xfrm>
            <a:off x="8642015" y="1145910"/>
            <a:ext cx="168012" cy="11459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2" descr="コーヒー豆 イラスト 無料">
            <a:extLst>
              <a:ext uri="{FF2B5EF4-FFF2-40B4-BE49-F238E27FC236}">
                <a16:creationId xmlns:a16="http://schemas.microsoft.com/office/drawing/2014/main" id="{27B00E43-8DBE-1B95-B3D8-09951897087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9166803" y="4544000"/>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2" descr="コーヒー豆 イラスト 無料">
            <a:extLst>
              <a:ext uri="{FF2B5EF4-FFF2-40B4-BE49-F238E27FC236}">
                <a16:creationId xmlns:a16="http://schemas.microsoft.com/office/drawing/2014/main" id="{B1502C85-34B2-B9FB-D00A-131638C258B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9164084" y="429674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2" descr="コーヒー豆 イラスト 無料">
            <a:extLst>
              <a:ext uri="{FF2B5EF4-FFF2-40B4-BE49-F238E27FC236}">
                <a16:creationId xmlns:a16="http://schemas.microsoft.com/office/drawing/2014/main" id="{1B7E3A46-675A-3368-928A-7E6F596DE14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9163510" y="4005180"/>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2" descr="コーヒー豆 イラスト 無料">
            <a:extLst>
              <a:ext uri="{FF2B5EF4-FFF2-40B4-BE49-F238E27FC236}">
                <a16:creationId xmlns:a16="http://schemas.microsoft.com/office/drawing/2014/main" id="{51E48219-1899-3122-641E-075999F1ECC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9158687" y="3724063"/>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2" descr="コーヒー豆 イラスト 無料">
            <a:extLst>
              <a:ext uri="{FF2B5EF4-FFF2-40B4-BE49-F238E27FC236}">
                <a16:creationId xmlns:a16="http://schemas.microsoft.com/office/drawing/2014/main" id="{4356D2D3-E20B-B902-83B2-3880A310FA2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9156354" y="3446776"/>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2" descr="コーヒー豆 イラスト 無料">
            <a:extLst>
              <a:ext uri="{FF2B5EF4-FFF2-40B4-BE49-F238E27FC236}">
                <a16:creationId xmlns:a16="http://schemas.microsoft.com/office/drawing/2014/main" id="{A55981BB-9269-DBAA-2152-C5900F80846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8663" t="32323" r="20340" b="31370"/>
          <a:stretch/>
        </p:blipFill>
        <p:spPr bwMode="auto">
          <a:xfrm>
            <a:off x="8614841" y="1271081"/>
            <a:ext cx="195186" cy="25799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2" descr="コーヒー豆 イラスト 無料">
            <a:extLst>
              <a:ext uri="{FF2B5EF4-FFF2-40B4-BE49-F238E27FC236}">
                <a16:creationId xmlns:a16="http://schemas.microsoft.com/office/drawing/2014/main" id="{62CE6791-529E-33C9-D8A8-ACC38135CB7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9177478" y="3188106"/>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2" descr="コーヒー豆 イラスト 無料">
            <a:extLst>
              <a:ext uri="{FF2B5EF4-FFF2-40B4-BE49-F238E27FC236}">
                <a16:creationId xmlns:a16="http://schemas.microsoft.com/office/drawing/2014/main" id="{5479ACFF-958A-7DBE-2426-3F396195794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9177478" y="2928306"/>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2" descr="コーヒー豆 イラスト 無料">
            <a:extLst>
              <a:ext uri="{FF2B5EF4-FFF2-40B4-BE49-F238E27FC236}">
                <a16:creationId xmlns:a16="http://schemas.microsoft.com/office/drawing/2014/main" id="{62752CCF-5367-F614-2839-D06CCDBE75B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9177478" y="2654939"/>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2" descr="コーヒー豆 イラスト 無料">
            <a:extLst>
              <a:ext uri="{FF2B5EF4-FFF2-40B4-BE49-F238E27FC236}">
                <a16:creationId xmlns:a16="http://schemas.microsoft.com/office/drawing/2014/main" id="{6F5A3C78-7A0A-BC43-8672-E2E0765CB27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9159390" y="2375560"/>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2" descr="コーヒー豆 イラスト 無料">
            <a:extLst>
              <a:ext uri="{FF2B5EF4-FFF2-40B4-BE49-F238E27FC236}">
                <a16:creationId xmlns:a16="http://schemas.microsoft.com/office/drawing/2014/main" id="{92DD903C-7F1A-C3F9-29A1-36F74CE8ECA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9151351" y="2101642"/>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2" descr="コーヒー豆 イラスト 無料">
            <a:extLst>
              <a:ext uri="{FF2B5EF4-FFF2-40B4-BE49-F238E27FC236}">
                <a16:creationId xmlns:a16="http://schemas.microsoft.com/office/drawing/2014/main" id="{9679BAAF-DB7B-57E3-561A-3EB302567AC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6947" t="33293" r="32469" b="30682"/>
          <a:stretch/>
        </p:blipFill>
        <p:spPr bwMode="auto">
          <a:xfrm>
            <a:off x="9138730" y="1821514"/>
            <a:ext cx="202256" cy="27559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2" descr="コーヒー豆 イラスト 無料">
            <a:extLst>
              <a:ext uri="{FF2B5EF4-FFF2-40B4-BE49-F238E27FC236}">
                <a16:creationId xmlns:a16="http://schemas.microsoft.com/office/drawing/2014/main" id="{CA14745B-10AE-A4DE-8BA2-E4D1E41FBA6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6947" t="33293" r="32469" b="30682"/>
          <a:stretch/>
        </p:blipFill>
        <p:spPr bwMode="auto">
          <a:xfrm>
            <a:off x="9133731" y="1540416"/>
            <a:ext cx="202256" cy="275594"/>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2" descr="コーヒー豆 イラスト 無料">
            <a:extLst>
              <a:ext uri="{FF2B5EF4-FFF2-40B4-BE49-F238E27FC236}">
                <a16:creationId xmlns:a16="http://schemas.microsoft.com/office/drawing/2014/main" id="{49C43A74-CF06-AF07-993D-D21F1DE0C26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8663" t="32323" r="20340" b="31370"/>
          <a:stretch/>
        </p:blipFill>
        <p:spPr bwMode="auto">
          <a:xfrm>
            <a:off x="9137266" y="1265839"/>
            <a:ext cx="195186" cy="25799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2" descr="コーヒー豆 イラスト 無料">
            <a:extLst>
              <a:ext uri="{FF2B5EF4-FFF2-40B4-BE49-F238E27FC236}">
                <a16:creationId xmlns:a16="http://schemas.microsoft.com/office/drawing/2014/main" id="{DDD690E2-D950-78B1-283A-079C5C892CB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0194" t="52505" r="20340" b="31370"/>
          <a:stretch/>
        </p:blipFill>
        <p:spPr bwMode="auto">
          <a:xfrm>
            <a:off x="9162146" y="1139687"/>
            <a:ext cx="168012" cy="11459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2" descr="コーヒー豆 イラスト 無料">
            <a:extLst>
              <a:ext uri="{FF2B5EF4-FFF2-40B4-BE49-F238E27FC236}">
                <a16:creationId xmlns:a16="http://schemas.microsoft.com/office/drawing/2014/main" id="{2F2A1860-065C-A096-04FD-F9E9D84AD86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9684360" y="4549458"/>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2" descr="コーヒー豆 イラスト 無料">
            <a:extLst>
              <a:ext uri="{FF2B5EF4-FFF2-40B4-BE49-F238E27FC236}">
                <a16:creationId xmlns:a16="http://schemas.microsoft.com/office/drawing/2014/main" id="{F2E9E5DA-605E-F83F-5132-678F369F66D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640" t="33667" r="81594" b="30334"/>
          <a:stretch/>
        </p:blipFill>
        <p:spPr bwMode="auto">
          <a:xfrm>
            <a:off x="9682288" y="4296749"/>
            <a:ext cx="206549" cy="242717"/>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2" descr="コーヒー豆 イラスト 無料">
            <a:extLst>
              <a:ext uri="{FF2B5EF4-FFF2-40B4-BE49-F238E27FC236}">
                <a16:creationId xmlns:a16="http://schemas.microsoft.com/office/drawing/2014/main" id="{C9028FF0-3C49-02FC-AB57-146E196D17C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9682656" y="4005180"/>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2" descr="コーヒー豆 イラスト 無料">
            <a:extLst>
              <a:ext uri="{FF2B5EF4-FFF2-40B4-BE49-F238E27FC236}">
                <a16:creationId xmlns:a16="http://schemas.microsoft.com/office/drawing/2014/main" id="{4893F0C7-0AF4-AACD-9B89-FDB2929079F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9682289" y="3731927"/>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2" descr="コーヒー豆 イラスト 無料">
            <a:extLst>
              <a:ext uri="{FF2B5EF4-FFF2-40B4-BE49-F238E27FC236}">
                <a16:creationId xmlns:a16="http://schemas.microsoft.com/office/drawing/2014/main" id="{C05EE50B-1508-245A-12AE-176D7668237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830" t="29610" r="68395" b="27880"/>
          <a:stretch/>
        </p:blipFill>
        <p:spPr bwMode="auto">
          <a:xfrm>
            <a:off x="9682288" y="3449516"/>
            <a:ext cx="217343" cy="280561"/>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2" descr="コーヒー豆 イラスト 無料">
            <a:extLst>
              <a:ext uri="{FF2B5EF4-FFF2-40B4-BE49-F238E27FC236}">
                <a16:creationId xmlns:a16="http://schemas.microsoft.com/office/drawing/2014/main" id="{BFCEAED1-52DE-A609-D67A-4EDA63F7B3C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9699961" y="3187890"/>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2" descr="コーヒー豆 イラスト 無料">
            <a:extLst>
              <a:ext uri="{FF2B5EF4-FFF2-40B4-BE49-F238E27FC236}">
                <a16:creationId xmlns:a16="http://schemas.microsoft.com/office/drawing/2014/main" id="{EC070699-0A85-1F8B-6333-59ED791D066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9694564" y="2936746"/>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2" descr="コーヒー豆 イラスト 無料">
            <a:extLst>
              <a:ext uri="{FF2B5EF4-FFF2-40B4-BE49-F238E27FC236}">
                <a16:creationId xmlns:a16="http://schemas.microsoft.com/office/drawing/2014/main" id="{EB2E2DFA-A05A-BFD9-822B-A909459ED66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1968" t="31377" r="56874" b="30373"/>
          <a:stretch/>
        </p:blipFill>
        <p:spPr bwMode="auto">
          <a:xfrm>
            <a:off x="9677943" y="2661643"/>
            <a:ext cx="181994" cy="249753"/>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2" descr="コーヒー豆 イラスト 無料">
            <a:extLst>
              <a:ext uri="{FF2B5EF4-FFF2-40B4-BE49-F238E27FC236}">
                <a16:creationId xmlns:a16="http://schemas.microsoft.com/office/drawing/2014/main" id="{369C5FC4-A638-2589-4F83-7C7C68A1445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9684361" y="2375560"/>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2" descr="コーヒー豆 イラスト 無料">
            <a:extLst>
              <a:ext uri="{FF2B5EF4-FFF2-40B4-BE49-F238E27FC236}">
                <a16:creationId xmlns:a16="http://schemas.microsoft.com/office/drawing/2014/main" id="{4B765F46-8885-ADF3-A150-23D5E8E5061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9676556" y="2101975"/>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2" descr="コーヒー豆 イラスト 無料">
            <a:extLst>
              <a:ext uri="{FF2B5EF4-FFF2-40B4-BE49-F238E27FC236}">
                <a16:creationId xmlns:a16="http://schemas.microsoft.com/office/drawing/2014/main" id="{84E4F0D2-99FE-00DF-F761-E3321B7692F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6947" t="33293" r="32469" b="30682"/>
          <a:stretch/>
        </p:blipFill>
        <p:spPr bwMode="auto">
          <a:xfrm>
            <a:off x="9659569" y="1814686"/>
            <a:ext cx="202256" cy="275594"/>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2" descr="コーヒー豆 イラスト 無料">
            <a:extLst>
              <a:ext uri="{FF2B5EF4-FFF2-40B4-BE49-F238E27FC236}">
                <a16:creationId xmlns:a16="http://schemas.microsoft.com/office/drawing/2014/main" id="{1D09277A-DE4C-9367-C5C2-168C7623B6A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6947" t="33293" r="32469" b="30682"/>
          <a:stretch/>
        </p:blipFill>
        <p:spPr bwMode="auto">
          <a:xfrm>
            <a:off x="9659569" y="1547632"/>
            <a:ext cx="202256" cy="275594"/>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2" descr="コーヒー豆 イラスト 無料">
            <a:extLst>
              <a:ext uri="{FF2B5EF4-FFF2-40B4-BE49-F238E27FC236}">
                <a16:creationId xmlns:a16="http://schemas.microsoft.com/office/drawing/2014/main" id="{9C1549ED-44BD-926D-B830-6C2435BCA36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8663" t="32323" r="20340" b="31370"/>
          <a:stretch/>
        </p:blipFill>
        <p:spPr bwMode="auto">
          <a:xfrm>
            <a:off x="9655226" y="1279015"/>
            <a:ext cx="195186" cy="257999"/>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2" descr="コーヒー豆 イラスト 無料">
            <a:extLst>
              <a:ext uri="{FF2B5EF4-FFF2-40B4-BE49-F238E27FC236}">
                <a16:creationId xmlns:a16="http://schemas.microsoft.com/office/drawing/2014/main" id="{4202C6B0-675E-2A88-3750-77CCCC17ABC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8663" t="32323" r="20340" b="31370"/>
          <a:stretch/>
        </p:blipFill>
        <p:spPr bwMode="auto">
          <a:xfrm>
            <a:off x="9655226" y="1003166"/>
            <a:ext cx="195186" cy="257999"/>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2" descr="コーヒー豆 イラスト 無料">
            <a:extLst>
              <a:ext uri="{FF2B5EF4-FFF2-40B4-BE49-F238E27FC236}">
                <a16:creationId xmlns:a16="http://schemas.microsoft.com/office/drawing/2014/main" id="{D8B8D092-3D7A-C65D-FC50-D221E773827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1421" t="33765" r="7709" b="31091"/>
          <a:stretch/>
        </p:blipFill>
        <p:spPr bwMode="auto">
          <a:xfrm>
            <a:off x="9959661" y="4573485"/>
            <a:ext cx="186576" cy="241508"/>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2" descr="コーヒー豆 イラスト 無料">
            <a:extLst>
              <a:ext uri="{FF2B5EF4-FFF2-40B4-BE49-F238E27FC236}">
                <a16:creationId xmlns:a16="http://schemas.microsoft.com/office/drawing/2014/main" id="{8B263458-16CE-DF62-9FA4-1D046641C0B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1421" t="33765" r="7709" b="31091"/>
          <a:stretch/>
        </p:blipFill>
        <p:spPr bwMode="auto">
          <a:xfrm>
            <a:off x="9959661" y="4315464"/>
            <a:ext cx="186576" cy="241508"/>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2" descr="コーヒー豆 イラスト 無料">
            <a:extLst>
              <a:ext uri="{FF2B5EF4-FFF2-40B4-BE49-F238E27FC236}">
                <a16:creationId xmlns:a16="http://schemas.microsoft.com/office/drawing/2014/main" id="{C7660F01-BCD3-4336-7A36-E6DC1A05D2A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0258" t="46865" r="7709" b="31091"/>
          <a:stretch/>
        </p:blipFill>
        <p:spPr bwMode="auto">
          <a:xfrm>
            <a:off x="9936077" y="4123027"/>
            <a:ext cx="206549" cy="151486"/>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2" descr="コーヒー豆 イラスト 無料">
            <a:extLst>
              <a:ext uri="{FF2B5EF4-FFF2-40B4-BE49-F238E27FC236}">
                <a16:creationId xmlns:a16="http://schemas.microsoft.com/office/drawing/2014/main" id="{C790DA15-6877-4429-771C-0337CDDD960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4765" t="30749" r="44723" b="31352"/>
          <a:stretch/>
        </p:blipFill>
        <p:spPr bwMode="auto">
          <a:xfrm>
            <a:off x="2536047" y="1713720"/>
            <a:ext cx="181993" cy="262910"/>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2" descr="コーヒー豆 イラスト 無料">
            <a:extLst>
              <a:ext uri="{FF2B5EF4-FFF2-40B4-BE49-F238E27FC236}">
                <a16:creationId xmlns:a16="http://schemas.microsoft.com/office/drawing/2014/main" id="{6BD662E5-ADFA-A2E5-8366-5C049679354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876" t="55285" r="68395" b="27880"/>
          <a:stretch/>
        </p:blipFill>
        <p:spPr bwMode="auto">
          <a:xfrm>
            <a:off x="3719008" y="4145460"/>
            <a:ext cx="199547" cy="11110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2977EAD2-FDF4-62EE-9A1C-BDDFB6538DC8}"/>
              </a:ext>
            </a:extLst>
          </p:cNvPr>
          <p:cNvSpPr/>
          <p:nvPr/>
        </p:nvSpPr>
        <p:spPr>
          <a:xfrm>
            <a:off x="1823950" y="4767367"/>
            <a:ext cx="664229" cy="2717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kumimoji="1" lang="ja-JP" altLang="en-US" sz="1575" dirty="0">
                <a:solidFill>
                  <a:prstClr val="black"/>
                </a:solidFill>
                <a:latin typeface="游ゴシック" panose="020F0502020204030204"/>
                <a:ea typeface="游ゴシック" panose="020B0400000000000000" pitchFamily="50" charset="-128"/>
              </a:rPr>
              <a:t>０</a:t>
            </a:r>
          </a:p>
        </p:txBody>
      </p:sp>
      <p:pic>
        <p:nvPicPr>
          <p:cNvPr id="1030" name="Picture 6" descr="アスクル】伊藤園 伝承の健康茶 そば茶 500ml 1箱（24本入 ...">
            <a:extLst>
              <a:ext uri="{FF2B5EF4-FFF2-40B4-BE49-F238E27FC236}">
                <a16:creationId xmlns:a16="http://schemas.microsoft.com/office/drawing/2014/main" id="{09A31539-1BFA-72D9-C895-A4304E1C177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7404" r="29412"/>
          <a:stretch/>
        </p:blipFill>
        <p:spPr bwMode="auto">
          <a:xfrm>
            <a:off x="1963771" y="5028893"/>
            <a:ext cx="389516" cy="89801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5468C53B-BE1D-D70C-D871-9B97A09BF4D5}"/>
              </a:ext>
            </a:extLst>
          </p:cNvPr>
          <p:cNvSpPr/>
          <p:nvPr/>
        </p:nvSpPr>
        <p:spPr>
          <a:xfrm>
            <a:off x="1614669" y="931095"/>
            <a:ext cx="8962665" cy="4995812"/>
          </a:xfrm>
          <a:prstGeom prst="rect">
            <a:avLst/>
          </a:prstGeom>
          <a:noFill/>
          <a:ln w="571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1581145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図 6">
            <a:extLst>
              <a:ext uri="{FF2B5EF4-FFF2-40B4-BE49-F238E27FC236}">
                <a16:creationId xmlns:a16="http://schemas.microsoft.com/office/drawing/2014/main" id="{F218CAFD-7EA9-3865-1376-CABE74473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827" t="12289" r="37782" b="26144"/>
          <a:stretch>
            <a:fillRect/>
          </a:stretch>
        </p:blipFill>
        <p:spPr bwMode="auto">
          <a:xfrm>
            <a:off x="5951538" y="692153"/>
            <a:ext cx="3852862"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思考の吹き出し: 雲形 12">
            <a:extLst>
              <a:ext uri="{FF2B5EF4-FFF2-40B4-BE49-F238E27FC236}">
                <a16:creationId xmlns:a16="http://schemas.microsoft.com/office/drawing/2014/main" id="{9125981D-6FF5-A099-9A1A-C2F616F867D7}"/>
              </a:ext>
            </a:extLst>
          </p:cNvPr>
          <p:cNvSpPr/>
          <p:nvPr/>
        </p:nvSpPr>
        <p:spPr>
          <a:xfrm>
            <a:off x="1703391" y="692153"/>
            <a:ext cx="3455987" cy="2854325"/>
          </a:xfrm>
          <a:prstGeom prst="cloudCallout">
            <a:avLst>
              <a:gd name="adj1" fmla="val 65763"/>
              <a:gd name="adj2" fmla="val 4738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42900">
              <a:defRPr/>
            </a:pPr>
            <a:r>
              <a:rPr lang="ja-JP" altLang="en-US" sz="2700" dirty="0">
                <a:solidFill>
                  <a:prstClr val="black"/>
                </a:solidFill>
                <a:latin typeface="Trebuchet MS" panose="020B0603020202020204"/>
                <a:ea typeface="メイリオ" panose="020B0604030504040204" pitchFamily="50" charset="-128"/>
              </a:rPr>
              <a:t>市販薬でも</a:t>
            </a:r>
            <a:endParaRPr lang="en-US" altLang="ja-JP" sz="2700" dirty="0">
              <a:solidFill>
                <a:prstClr val="black"/>
              </a:solidFill>
              <a:latin typeface="Trebuchet MS" panose="020B0603020202020204"/>
              <a:ea typeface="メイリオ" panose="020B0604030504040204" pitchFamily="50" charset="-128"/>
            </a:endParaRPr>
          </a:p>
          <a:p>
            <a:pPr defTabSz="342900">
              <a:defRPr/>
            </a:pPr>
            <a:r>
              <a:rPr lang="ja-JP" altLang="en-US" sz="2700" dirty="0">
                <a:solidFill>
                  <a:prstClr val="black"/>
                </a:solidFill>
                <a:latin typeface="Trebuchet MS" panose="020B0603020202020204"/>
                <a:ea typeface="メイリオ" panose="020B0604030504040204" pitchFamily="50" charset="-128"/>
              </a:rPr>
              <a:t>薬物依存症の　　　</a:t>
            </a:r>
            <a:r>
              <a:rPr lang="ja-JP" altLang="en-US" sz="3000" dirty="0">
                <a:solidFill>
                  <a:prstClr val="black"/>
                </a:solidFill>
                <a:latin typeface="Trebuchet MS" panose="020B0603020202020204"/>
                <a:ea typeface="メイリオ" panose="020B0604030504040204" pitchFamily="50" charset="-128"/>
              </a:rPr>
              <a:t>　</a:t>
            </a:r>
            <a:endParaRPr lang="en-US" altLang="ja-JP" sz="3000" dirty="0">
              <a:solidFill>
                <a:prstClr val="black"/>
              </a:solidFill>
              <a:latin typeface="Trebuchet MS" panose="020B0603020202020204"/>
              <a:ea typeface="メイリオ" panose="020B0604030504040204" pitchFamily="50" charset="-128"/>
            </a:endParaRPr>
          </a:p>
          <a:p>
            <a:pPr defTabSz="342900">
              <a:defRPr/>
            </a:pPr>
            <a:r>
              <a:rPr lang="ja-JP" altLang="en-US" sz="3000" dirty="0">
                <a:solidFill>
                  <a:srgbClr val="FF0000"/>
                </a:solidFill>
                <a:latin typeface="Trebuchet MS" panose="020B0603020202020204"/>
                <a:ea typeface="メイリオ" panose="020B0604030504040204" pitchFamily="50" charset="-128"/>
              </a:rPr>
              <a:t>　　危険！</a:t>
            </a:r>
          </a:p>
        </p:txBody>
      </p:sp>
      <p:sp>
        <p:nvSpPr>
          <p:cNvPr id="14" name="テキスト ボックス 13">
            <a:extLst>
              <a:ext uri="{FF2B5EF4-FFF2-40B4-BE49-F238E27FC236}">
                <a16:creationId xmlns:a16="http://schemas.microsoft.com/office/drawing/2014/main" id="{44F92D85-B348-47A1-BD46-261D1774A0F5}"/>
              </a:ext>
            </a:extLst>
          </p:cNvPr>
          <p:cNvSpPr txBox="1"/>
          <p:nvPr/>
        </p:nvSpPr>
        <p:spPr>
          <a:xfrm>
            <a:off x="2387603" y="3546475"/>
            <a:ext cx="2060575" cy="1385888"/>
          </a:xfrm>
          <a:prstGeom prst="rect">
            <a:avLst/>
          </a:prstGeom>
          <a:noFill/>
        </p:spPr>
        <p:txBody>
          <a:bodyPr>
            <a:spAutoFit/>
          </a:bodyPr>
          <a:lstStyle/>
          <a:p>
            <a:pPr>
              <a:defRPr/>
            </a:pPr>
            <a:r>
              <a:rPr lang="ja-JP" altLang="en-US" sz="2100" dirty="0">
                <a:solidFill>
                  <a:srgbClr val="0070C0"/>
                </a:solidFill>
                <a:latin typeface="+mj-ea"/>
                <a:ea typeface="+mj-ea"/>
              </a:rPr>
              <a:t>せき止め薬</a:t>
            </a:r>
            <a:endParaRPr lang="en-US" altLang="ja-JP" sz="2100" dirty="0">
              <a:solidFill>
                <a:srgbClr val="0070C0"/>
              </a:solidFill>
              <a:latin typeface="+mj-ea"/>
              <a:ea typeface="+mj-ea"/>
            </a:endParaRPr>
          </a:p>
          <a:p>
            <a:pPr>
              <a:defRPr/>
            </a:pPr>
            <a:r>
              <a:rPr lang="ja-JP" altLang="en-US" sz="2100" dirty="0">
                <a:solidFill>
                  <a:srgbClr val="0070C0"/>
                </a:solidFill>
                <a:latin typeface="+mj-ea"/>
                <a:ea typeface="+mj-ea"/>
              </a:rPr>
              <a:t>かぜ薬</a:t>
            </a:r>
            <a:endParaRPr lang="en-US" altLang="ja-JP" sz="2100" dirty="0">
              <a:solidFill>
                <a:srgbClr val="0070C0"/>
              </a:solidFill>
              <a:latin typeface="+mj-ea"/>
              <a:ea typeface="+mj-ea"/>
            </a:endParaRPr>
          </a:p>
          <a:p>
            <a:pPr>
              <a:defRPr/>
            </a:pPr>
            <a:r>
              <a:rPr lang="ja-JP" altLang="en-US" sz="2100" dirty="0">
                <a:solidFill>
                  <a:srgbClr val="0070C0"/>
                </a:solidFill>
                <a:latin typeface="+mj-ea"/>
                <a:ea typeface="+mj-ea"/>
              </a:rPr>
              <a:t>解熱鎮痛剤</a:t>
            </a:r>
            <a:endParaRPr lang="en-US" altLang="ja-JP" sz="2100" dirty="0">
              <a:solidFill>
                <a:srgbClr val="0070C0"/>
              </a:solidFill>
              <a:latin typeface="+mj-ea"/>
              <a:ea typeface="+mj-ea"/>
            </a:endParaRPr>
          </a:p>
          <a:p>
            <a:pPr>
              <a:defRPr/>
            </a:pPr>
            <a:r>
              <a:rPr lang="ja-JP" altLang="en-US" sz="2100" dirty="0">
                <a:solidFill>
                  <a:srgbClr val="0070C0"/>
                </a:solidFill>
                <a:latin typeface="+mj-ea"/>
                <a:ea typeface="+mj-ea"/>
              </a:rPr>
              <a:t>鎮静薬</a:t>
            </a:r>
          </a:p>
        </p:txBody>
      </p:sp>
      <p:sp>
        <p:nvSpPr>
          <p:cNvPr id="15" name="テキスト ボックス 14">
            <a:extLst>
              <a:ext uri="{FF2B5EF4-FFF2-40B4-BE49-F238E27FC236}">
                <a16:creationId xmlns:a16="http://schemas.microsoft.com/office/drawing/2014/main" id="{141502D1-762B-03EB-AA4E-ACD700495D8C}"/>
              </a:ext>
            </a:extLst>
          </p:cNvPr>
          <p:cNvSpPr txBox="1"/>
          <p:nvPr/>
        </p:nvSpPr>
        <p:spPr>
          <a:xfrm>
            <a:off x="2063753" y="5341941"/>
            <a:ext cx="2919413" cy="346075"/>
          </a:xfrm>
          <a:prstGeom prst="rect">
            <a:avLst/>
          </a:prstGeom>
          <a:noFill/>
        </p:spPr>
        <p:txBody>
          <a:bodyPr>
            <a:spAutoFit/>
          </a:bodyPr>
          <a:lstStyle/>
          <a:p>
            <a:pPr>
              <a:defRPr/>
            </a:pPr>
            <a:r>
              <a:rPr lang="ja-JP" altLang="en-US" sz="1650" dirty="0"/>
              <a:t>決められた量を守れば大丈夫</a:t>
            </a:r>
          </a:p>
        </p:txBody>
      </p:sp>
      <p:pic>
        <p:nvPicPr>
          <p:cNvPr id="11270" name="図 15">
            <a:extLst>
              <a:ext uri="{FF2B5EF4-FFF2-40B4-BE49-F238E27FC236}">
                <a16:creationId xmlns:a16="http://schemas.microsoft.com/office/drawing/2014/main" id="{B9C129F2-6017-40B2-19D5-05532AACB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3697291"/>
            <a:ext cx="161448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FECC5B-9B21-5E2C-899F-AE5B5C60D8D5}"/>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kumimoji="1" lang="ja-JP" altLang="en-US" dirty="0"/>
              <a:t>オーバードーズドラッグとは</a:t>
            </a:r>
          </a:p>
        </p:txBody>
      </p:sp>
      <p:sp>
        <p:nvSpPr>
          <p:cNvPr id="3" name="コンテンツ プレースホルダー 2">
            <a:extLst>
              <a:ext uri="{FF2B5EF4-FFF2-40B4-BE49-F238E27FC236}">
                <a16:creationId xmlns:a16="http://schemas.microsoft.com/office/drawing/2014/main" id="{CFBE3EC8-B485-A55C-43AD-8DF12ADC4F50}"/>
              </a:ext>
            </a:extLst>
          </p:cNvPr>
          <p:cNvSpPr>
            <a:spLocks noGrp="1"/>
          </p:cNvSpPr>
          <p:nvPr>
            <p:ph idx="1"/>
          </p:nvPr>
        </p:nvSpPr>
        <p:spPr>
          <a:xfrm>
            <a:off x="2086708" y="2179866"/>
            <a:ext cx="8238392" cy="4519873"/>
          </a:xfrm>
        </p:spPr>
        <p:txBody>
          <a:bodyPr>
            <a:normAutofit/>
          </a:bodyPr>
          <a:lstStyle/>
          <a:p>
            <a:endParaRPr kumimoji="1" lang="en-US" altLang="ja-JP" dirty="0"/>
          </a:p>
          <a:p>
            <a:r>
              <a:rPr lang="ja-JP" altLang="en-US" sz="3600" dirty="0"/>
              <a:t>オーバードーズとは英語で超過を現す「</a:t>
            </a:r>
            <a:r>
              <a:rPr lang="en-US" altLang="ja-JP" sz="3600" dirty="0"/>
              <a:t>over</a:t>
            </a:r>
            <a:r>
              <a:rPr lang="ja-JP" altLang="en-US" sz="3600" dirty="0"/>
              <a:t>」と服用量を現す「</a:t>
            </a:r>
            <a:r>
              <a:rPr lang="en-US" altLang="ja-JP" sz="3600" dirty="0"/>
              <a:t>dose</a:t>
            </a:r>
            <a:r>
              <a:rPr lang="ja-JP" altLang="en-US" sz="3600" dirty="0"/>
              <a:t>」を合わせた言葉。</a:t>
            </a:r>
            <a:endParaRPr lang="en-US" altLang="ja-JP" sz="3600" dirty="0"/>
          </a:p>
          <a:p>
            <a:r>
              <a:rPr lang="ja-JP" altLang="en-US" sz="3600" dirty="0"/>
              <a:t>日本語で言う所の過剰摂取</a:t>
            </a:r>
            <a:endParaRPr lang="en-US" altLang="ja-JP" sz="3600" dirty="0"/>
          </a:p>
          <a:p>
            <a:r>
              <a:rPr lang="ja-JP" altLang="en-US" sz="3600" dirty="0"/>
              <a:t>ここで言う所のオーバードーズとは「薬」の過剰摂取。人体に影響を及ばすほどの量の摂取のことです。</a:t>
            </a:r>
            <a:endParaRPr lang="en-US" altLang="ja-JP" sz="3600" dirty="0"/>
          </a:p>
          <a:p>
            <a:endParaRPr lang="en-US" altLang="ja-JP" dirty="0"/>
          </a:p>
          <a:p>
            <a:endParaRPr kumimoji="1" lang="ja-JP" altLang="en-US" dirty="0"/>
          </a:p>
        </p:txBody>
      </p:sp>
    </p:spTree>
    <p:extLst>
      <p:ext uri="{BB962C8B-B14F-4D97-AF65-F5344CB8AC3E}">
        <p14:creationId xmlns:p14="http://schemas.microsoft.com/office/powerpoint/2010/main" val="14780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図 6">
            <a:extLst>
              <a:ext uri="{FF2B5EF4-FFF2-40B4-BE49-F238E27FC236}">
                <a16:creationId xmlns:a16="http://schemas.microsoft.com/office/drawing/2014/main" id="{0FCC0F77-C7FA-FFDC-EDB7-38AA0D12F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17249" r="22438" b="9496"/>
          <a:stretch>
            <a:fillRect/>
          </a:stretch>
        </p:blipFill>
        <p:spPr bwMode="auto">
          <a:xfrm>
            <a:off x="1666875" y="122238"/>
            <a:ext cx="8858250"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テキスト ボックス 7">
            <a:extLst>
              <a:ext uri="{FF2B5EF4-FFF2-40B4-BE49-F238E27FC236}">
                <a16:creationId xmlns:a16="http://schemas.microsoft.com/office/drawing/2014/main" id="{1BB4F868-4834-4DEE-51A2-51FDBBBB7B87}"/>
              </a:ext>
            </a:extLst>
          </p:cNvPr>
          <p:cNvSpPr txBox="1">
            <a:spLocks noChangeArrowheads="1"/>
          </p:cNvSpPr>
          <p:nvPr/>
        </p:nvSpPr>
        <p:spPr bwMode="auto">
          <a:xfrm>
            <a:off x="1992316" y="1052516"/>
            <a:ext cx="1366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2800"/>
              <a:t>2021</a:t>
            </a:r>
            <a:r>
              <a:rPr lang="ja-JP" altLang="en-US" sz="2800"/>
              <a:t>年</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7288FBD-8DCF-BAFD-4A28-1A55E42E27EF}"/>
              </a:ext>
            </a:extLst>
          </p:cNvPr>
          <p:cNvSpPr>
            <a:spLocks noGrp="1"/>
          </p:cNvSpPr>
          <p:nvPr>
            <p:ph idx="1"/>
          </p:nvPr>
        </p:nvSpPr>
        <p:spPr/>
        <p:txBody>
          <a:bodyPr>
            <a:normAutofit/>
          </a:bodyPr>
          <a:lstStyle/>
          <a:p>
            <a:r>
              <a:rPr lang="ja-JP" altLang="en-US" sz="3600" dirty="0"/>
              <a:t>市販薬は、適正に使用すれば風邪や身体の痛みといった症状を取り除いてくれる安心感があるため、覚醒剤などの違反薬物と比べて手に取るハードルは格段に下がる。</a:t>
            </a:r>
            <a:endParaRPr lang="en-US" altLang="ja-JP" sz="3600" dirty="0"/>
          </a:p>
          <a:p>
            <a:endParaRPr lang="en-US" altLang="ja-JP" sz="3600" dirty="0"/>
          </a:p>
          <a:p>
            <a:r>
              <a:rPr lang="ja-JP" altLang="en-US" sz="3600" dirty="0"/>
              <a:t>いくら市販薬が「捕まらない薬物」とはいえ、過剰に摂取するリスクはとてつもなく大きい</a:t>
            </a:r>
          </a:p>
        </p:txBody>
      </p:sp>
    </p:spTree>
    <p:extLst>
      <p:ext uri="{BB962C8B-B14F-4D97-AF65-F5344CB8AC3E}">
        <p14:creationId xmlns:p14="http://schemas.microsoft.com/office/powerpoint/2010/main" val="33460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50A99ED-2E7E-8C3E-052A-A26CF9078481}"/>
              </a:ext>
            </a:extLst>
          </p:cNvPr>
          <p:cNvSpPr>
            <a:spLocks noGrp="1" noChangeArrowheads="1"/>
          </p:cNvSpPr>
          <p:nvPr>
            <p:ph type="title"/>
          </p:nvPr>
        </p:nvSpPr>
        <p:spPr>
          <a:xfrm>
            <a:off x="2209801" y="152400"/>
            <a:ext cx="8458202" cy="762000"/>
          </a:xfrm>
        </p:spPr>
        <p:txBody>
          <a:bodyPr>
            <a:normAutofit fontScale="90000"/>
          </a:bodyPr>
          <a:lstStyle/>
          <a:p>
            <a:pPr eaLnBrk="1" hangingPunct="1"/>
            <a:r>
              <a:rPr lang="ja-JP" altLang="en-US" b="1" dirty="0">
                <a:solidFill>
                  <a:srgbClr val="FF0000"/>
                </a:solidFill>
              </a:rPr>
              <a:t>きれいな肺　と　タバコを吸った肺</a:t>
            </a:r>
          </a:p>
        </p:txBody>
      </p:sp>
      <p:pic>
        <p:nvPicPr>
          <p:cNvPr id="83971" name="Picture 3" descr="p_hai_img002">
            <a:extLst>
              <a:ext uri="{FF2B5EF4-FFF2-40B4-BE49-F238E27FC236}">
                <a16:creationId xmlns:a16="http://schemas.microsoft.com/office/drawing/2014/main" id="{506714DA-AFE8-7E91-6033-E48C613D2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28700"/>
            <a:ext cx="77724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checkerboard(across)">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オーバードーズ 市販薬乱用 若者で深刻 ：中日新聞Web">
            <a:extLst>
              <a:ext uri="{FF2B5EF4-FFF2-40B4-BE49-F238E27FC236}">
                <a16:creationId xmlns:a16="http://schemas.microsoft.com/office/drawing/2014/main" id="{5F3ABA1D-1432-AEBF-3AE3-06A75FCE9E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0451" y="171269"/>
            <a:ext cx="4237264" cy="663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13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9D2575-C44F-24DB-1CC5-68ADC1B669B0}"/>
              </a:ext>
            </a:extLst>
          </p:cNvPr>
          <p:cNvPicPr>
            <a:picLocks noChangeAspect="1"/>
          </p:cNvPicPr>
          <p:nvPr/>
        </p:nvPicPr>
        <p:blipFill>
          <a:blip r:embed="rId2"/>
          <a:stretch>
            <a:fillRect/>
          </a:stretch>
        </p:blipFill>
        <p:spPr>
          <a:xfrm>
            <a:off x="2878558" y="0"/>
            <a:ext cx="6434884" cy="6858000"/>
          </a:xfrm>
          <a:prstGeom prst="rect">
            <a:avLst/>
          </a:prstGeom>
        </p:spPr>
      </p:pic>
    </p:spTree>
    <p:extLst>
      <p:ext uri="{BB962C8B-B14F-4D97-AF65-F5344CB8AC3E}">
        <p14:creationId xmlns:p14="http://schemas.microsoft.com/office/powerpoint/2010/main" val="431145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6A1C956-AB7D-B14A-A32C-982ABC0B3338}"/>
              </a:ext>
            </a:extLst>
          </p:cNvPr>
          <p:cNvSpPr>
            <a:spLocks noGrp="1"/>
          </p:cNvSpPr>
          <p:nvPr>
            <p:ph idx="1"/>
          </p:nvPr>
        </p:nvSpPr>
        <p:spPr>
          <a:xfrm>
            <a:off x="1875693" y="571502"/>
            <a:ext cx="8414239" cy="5605463"/>
          </a:xfrm>
        </p:spPr>
        <p:txBody>
          <a:bodyPr>
            <a:normAutofit fontScale="92500" lnSpcReduction="10000"/>
          </a:bodyPr>
          <a:lstStyle/>
          <a:p>
            <a:pPr algn="just"/>
            <a:r>
              <a:rPr lang="ja-JP" altLang="en-US" b="0" i="0" dirty="0">
                <a:solidFill>
                  <a:srgbClr val="393939"/>
                </a:solidFill>
                <a:effectLst/>
                <a:latin typeface="ヒラギノ角ゴPro W3"/>
              </a:rPr>
              <a:t>「将来への不安や寂しさから逃れたかった」。九州の高校に通う女子生徒（</a:t>
            </a:r>
            <a:r>
              <a:rPr lang="en-US" altLang="ja-JP" b="0" i="0" dirty="0">
                <a:solidFill>
                  <a:srgbClr val="393939"/>
                </a:solidFill>
                <a:effectLst/>
                <a:latin typeface="ヒラギノ角ゴPro W3"/>
              </a:rPr>
              <a:t>19</a:t>
            </a:r>
            <a:r>
              <a:rPr lang="ja-JP" altLang="en-US" b="0" i="0" dirty="0">
                <a:solidFill>
                  <a:srgbClr val="393939"/>
                </a:solidFill>
                <a:effectLst/>
                <a:latin typeface="ヒラギノ角ゴPro W3"/>
              </a:rPr>
              <a:t>）は先月下旬、初めて</a:t>
            </a:r>
            <a:r>
              <a:rPr lang="en-US" altLang="ja-JP" b="0" i="0" dirty="0">
                <a:solidFill>
                  <a:srgbClr val="393939"/>
                </a:solidFill>
                <a:effectLst/>
                <a:latin typeface="ヒラギノ角ゴPro W3"/>
              </a:rPr>
              <a:t>OD</a:t>
            </a:r>
            <a:r>
              <a:rPr lang="ja-JP" altLang="en-US" b="0" i="0" dirty="0">
                <a:solidFill>
                  <a:srgbClr val="393939"/>
                </a:solidFill>
                <a:effectLst/>
                <a:latin typeface="ヒラギノ角ゴPro W3"/>
              </a:rPr>
              <a:t>をした時の理由を話す。</a:t>
            </a:r>
          </a:p>
          <a:p>
            <a:pPr algn="just"/>
            <a:r>
              <a:rPr lang="ja-JP" altLang="en-US" b="0" i="0" dirty="0">
                <a:solidFill>
                  <a:srgbClr val="393939"/>
                </a:solidFill>
                <a:effectLst/>
                <a:latin typeface="ヒラギノ角ゴPro W3"/>
              </a:rPr>
              <a:t>　母親から精神的虐待を受けて育ち、現在は一人暮らし。その日は夕方からの約</a:t>
            </a:r>
            <a:r>
              <a:rPr lang="en-US" altLang="ja-JP" b="0" i="0" dirty="0">
                <a:solidFill>
                  <a:srgbClr val="393939"/>
                </a:solidFill>
                <a:effectLst/>
                <a:latin typeface="ヒラギノ角ゴPro W3"/>
              </a:rPr>
              <a:t>4</a:t>
            </a:r>
            <a:r>
              <a:rPr lang="ja-JP" altLang="en-US" b="0" i="0" dirty="0">
                <a:solidFill>
                  <a:srgbClr val="393939"/>
                </a:solidFill>
                <a:effectLst/>
                <a:latin typeface="ヒラギノ角ゴPro W3"/>
              </a:rPr>
              <a:t>時間で、せき止め薬</a:t>
            </a:r>
            <a:r>
              <a:rPr lang="en-US" altLang="ja-JP" b="0" i="0" dirty="0">
                <a:solidFill>
                  <a:srgbClr val="393939"/>
                </a:solidFill>
                <a:effectLst/>
                <a:latin typeface="ヒラギノ角ゴPro W3"/>
              </a:rPr>
              <a:t>28</a:t>
            </a:r>
            <a:r>
              <a:rPr lang="ja-JP" altLang="en-US" b="0" i="0" dirty="0">
                <a:solidFill>
                  <a:srgbClr val="393939"/>
                </a:solidFill>
                <a:effectLst/>
                <a:latin typeface="ヒラギノ角ゴPro W3"/>
              </a:rPr>
              <a:t>錠を摂取した。まず</a:t>
            </a:r>
            <a:r>
              <a:rPr lang="en-US" altLang="ja-JP" b="0" i="0" dirty="0">
                <a:solidFill>
                  <a:srgbClr val="393939"/>
                </a:solidFill>
                <a:effectLst/>
                <a:latin typeface="ヒラギノ角ゴPro W3"/>
              </a:rPr>
              <a:t>1</a:t>
            </a:r>
            <a:r>
              <a:rPr lang="ja-JP" altLang="en-US" b="0" i="0" dirty="0">
                <a:solidFill>
                  <a:srgbClr val="393939"/>
                </a:solidFill>
                <a:effectLst/>
                <a:latin typeface="ヒラギノ角ゴPro W3"/>
              </a:rPr>
              <a:t>回分の用量の</a:t>
            </a:r>
            <a:r>
              <a:rPr lang="en-US" altLang="ja-JP" b="0" i="0" dirty="0">
                <a:solidFill>
                  <a:srgbClr val="393939"/>
                </a:solidFill>
                <a:effectLst/>
                <a:latin typeface="ヒラギノ角ゴPro W3"/>
              </a:rPr>
              <a:t>3</a:t>
            </a:r>
            <a:r>
              <a:rPr lang="ja-JP" altLang="en-US" b="0" i="0" dirty="0">
                <a:solidFill>
                  <a:srgbClr val="393939"/>
                </a:solidFill>
                <a:effectLst/>
                <a:latin typeface="ヒラギノ角ゴPro W3"/>
              </a:rPr>
              <a:t>倍に当たる</a:t>
            </a:r>
            <a:r>
              <a:rPr lang="en-US" altLang="ja-JP" b="0" i="0" dirty="0">
                <a:solidFill>
                  <a:srgbClr val="393939"/>
                </a:solidFill>
                <a:effectLst/>
                <a:latin typeface="ヒラギノ角ゴPro W3"/>
              </a:rPr>
              <a:t>12</a:t>
            </a:r>
            <a:r>
              <a:rPr lang="ja-JP" altLang="en-US" b="0" i="0" dirty="0">
                <a:solidFill>
                  <a:srgbClr val="393939"/>
                </a:solidFill>
                <a:effectLst/>
                <a:latin typeface="ヒラギノ角ゴPro W3"/>
              </a:rPr>
              <a:t>錠、</a:t>
            </a:r>
            <a:r>
              <a:rPr lang="en-US" altLang="ja-JP" b="0" i="0" dirty="0">
                <a:solidFill>
                  <a:srgbClr val="393939"/>
                </a:solidFill>
                <a:effectLst/>
                <a:latin typeface="ヒラギノ角ゴPro W3"/>
              </a:rPr>
              <a:t>1</a:t>
            </a:r>
            <a:r>
              <a:rPr lang="ja-JP" altLang="en-US" b="0" i="0" dirty="0">
                <a:solidFill>
                  <a:srgbClr val="393939"/>
                </a:solidFill>
                <a:effectLst/>
                <a:latin typeface="ヒラギノ角ゴPro W3"/>
              </a:rPr>
              <a:t>時間後に</a:t>
            </a:r>
            <a:r>
              <a:rPr lang="en-US" altLang="ja-JP" b="0" i="0" dirty="0">
                <a:solidFill>
                  <a:srgbClr val="393939"/>
                </a:solidFill>
                <a:effectLst/>
                <a:latin typeface="ヒラギノ角ゴPro W3"/>
              </a:rPr>
              <a:t>8</a:t>
            </a:r>
            <a:r>
              <a:rPr lang="ja-JP" altLang="en-US" b="0" i="0" dirty="0">
                <a:solidFill>
                  <a:srgbClr val="393939"/>
                </a:solidFill>
                <a:effectLst/>
                <a:latin typeface="ヒラギノ角ゴPro W3"/>
              </a:rPr>
              <a:t>錠、さらに</a:t>
            </a:r>
            <a:r>
              <a:rPr lang="en-US" altLang="ja-JP" b="0" i="0" dirty="0">
                <a:solidFill>
                  <a:srgbClr val="393939"/>
                </a:solidFill>
                <a:effectLst/>
                <a:latin typeface="ヒラギノ角ゴPro W3"/>
              </a:rPr>
              <a:t>8</a:t>
            </a:r>
            <a:r>
              <a:rPr lang="ja-JP" altLang="en-US" b="0" i="0" dirty="0">
                <a:solidFill>
                  <a:srgbClr val="393939"/>
                </a:solidFill>
                <a:effectLst/>
                <a:latin typeface="ヒラギノ角ゴPro W3"/>
              </a:rPr>
              <a:t>錠を飲んだ。緊張がほぐれ、意識がもうろうとした。翌朝は学校へ行ったが「</a:t>
            </a:r>
            <a:r>
              <a:rPr lang="en-US" altLang="ja-JP" b="0" i="0" dirty="0">
                <a:solidFill>
                  <a:srgbClr val="393939"/>
                </a:solidFill>
                <a:effectLst/>
                <a:latin typeface="ヒラギノ角ゴPro W3"/>
              </a:rPr>
              <a:t>OD</a:t>
            </a:r>
            <a:r>
              <a:rPr lang="ja-JP" altLang="en-US" b="0" i="0" dirty="0">
                <a:solidFill>
                  <a:srgbClr val="393939"/>
                </a:solidFill>
                <a:effectLst/>
                <a:latin typeface="ヒラギノ角ゴPro W3"/>
              </a:rPr>
              <a:t>をしている間は何も考えなくて済むのがよかった」。薬はインターネットで買ったという。</a:t>
            </a:r>
          </a:p>
          <a:p>
            <a:pPr algn="just"/>
            <a:r>
              <a:rPr lang="ja-JP" altLang="en-US" b="0" i="0" dirty="0">
                <a:solidFill>
                  <a:srgbClr val="393939"/>
                </a:solidFill>
                <a:effectLst/>
                <a:latin typeface="ヒラギノ角ゴPro W3"/>
              </a:rPr>
              <a:t>　きっかけは、ツイッターにあった「せき止め薬を飲むと、多幸感を得られる」などの投稿だ。「未成年だからお酒は駄目だし、覚醒剤などの違法薬物を使うと逮捕される。</a:t>
            </a:r>
            <a:r>
              <a:rPr lang="en-US" altLang="ja-JP" b="0" i="0" dirty="0">
                <a:solidFill>
                  <a:srgbClr val="393939"/>
                </a:solidFill>
                <a:effectLst/>
                <a:latin typeface="ヒラギノ角ゴPro W3"/>
              </a:rPr>
              <a:t>OD</a:t>
            </a:r>
            <a:r>
              <a:rPr lang="ja-JP" altLang="en-US" b="0" i="0" dirty="0">
                <a:solidFill>
                  <a:srgbClr val="393939"/>
                </a:solidFill>
                <a:effectLst/>
                <a:latin typeface="ヒラギノ角ゴPro W3"/>
              </a:rPr>
              <a:t>なら問題ないと思った」と言う。何でも相談できる高校の養護教諭には打ち明けたが「またやってしまうかもしれない」と不安は大きい。</a:t>
            </a:r>
          </a:p>
          <a:p>
            <a:endParaRPr kumimoji="1" lang="ja-JP" altLang="en-US" dirty="0"/>
          </a:p>
        </p:txBody>
      </p:sp>
    </p:spTree>
    <p:extLst>
      <p:ext uri="{BB962C8B-B14F-4D97-AF65-F5344CB8AC3E}">
        <p14:creationId xmlns:p14="http://schemas.microsoft.com/office/powerpoint/2010/main" val="1665983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E805E7E-5210-8756-DC63-305D159F0932}"/>
              </a:ext>
            </a:extLst>
          </p:cNvPr>
          <p:cNvPicPr>
            <a:picLocks noChangeAspect="1"/>
          </p:cNvPicPr>
          <p:nvPr/>
        </p:nvPicPr>
        <p:blipFill>
          <a:blip r:embed="rId2"/>
          <a:stretch>
            <a:fillRect/>
          </a:stretch>
        </p:blipFill>
        <p:spPr>
          <a:xfrm>
            <a:off x="2898166" y="689463"/>
            <a:ext cx="6448425" cy="3790950"/>
          </a:xfrm>
          <a:prstGeom prst="rect">
            <a:avLst/>
          </a:prstGeom>
        </p:spPr>
      </p:pic>
      <p:sp>
        <p:nvSpPr>
          <p:cNvPr id="3" name="正方形/長方形 2"/>
          <p:cNvSpPr/>
          <p:nvPr/>
        </p:nvSpPr>
        <p:spPr>
          <a:xfrm>
            <a:off x="1928447" y="4549676"/>
            <a:ext cx="8387860" cy="2308324"/>
          </a:xfrm>
          <a:prstGeom prst="rect">
            <a:avLst/>
          </a:prstGeom>
        </p:spPr>
        <p:txBody>
          <a:bodyPr wrap="square">
            <a:spAutoFit/>
          </a:bodyPr>
          <a:lstStyle/>
          <a:p>
            <a:r>
              <a:rPr lang="ja-JP" altLang="en-US" sz="2400" dirty="0"/>
              <a:t>大麻や薬物について悩んだり困ったりしたときは？</a:t>
            </a:r>
          </a:p>
          <a:p>
            <a:r>
              <a:rPr lang="ja-JP" altLang="en-US" sz="2400" dirty="0"/>
              <a:t>大麻などの薬物についての悩みがある場合には、次のような相談窓口があります。一人で悩まず相談してください。</a:t>
            </a:r>
          </a:p>
          <a:p>
            <a:r>
              <a:rPr lang="ja-JP" altLang="en-US" sz="2400" dirty="0"/>
              <a:t>特に、依存症に陥っている場合は、本人の意思や家族の努力だけで解決するのは困難です。早めに専門の相談窓口に相談してください。</a:t>
            </a:r>
          </a:p>
        </p:txBody>
      </p:sp>
      <p:pic>
        <p:nvPicPr>
          <p:cNvPr id="4" name="図 3"/>
          <p:cNvPicPr>
            <a:picLocks noChangeAspect="1"/>
          </p:cNvPicPr>
          <p:nvPr/>
        </p:nvPicPr>
        <p:blipFill>
          <a:blip r:embed="rId3"/>
          <a:stretch>
            <a:fillRect/>
          </a:stretch>
        </p:blipFill>
        <p:spPr>
          <a:xfrm>
            <a:off x="2055993" y="-63597"/>
            <a:ext cx="7290598" cy="1039543"/>
          </a:xfrm>
          <a:prstGeom prst="rect">
            <a:avLst/>
          </a:prstGeom>
        </p:spPr>
      </p:pic>
    </p:spTree>
    <p:extLst>
      <p:ext uri="{BB962C8B-B14F-4D97-AF65-F5344CB8AC3E}">
        <p14:creationId xmlns:p14="http://schemas.microsoft.com/office/powerpoint/2010/main" val="41699395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ZC5B63YgnYA/VpjCdKdYbTI/AAAAAAAA3Ao/rXfZiFLisc8/s800/group_stu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925" y="1149856"/>
            <a:ext cx="6060150" cy="554461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p:cNvSpPr>
            <a:spLocks noGrp="1"/>
          </p:cNvSpPr>
          <p:nvPr>
            <p:ph type="title"/>
          </p:nvPr>
        </p:nvSpPr>
        <p:spPr/>
        <p:txBody>
          <a:bodyPr>
            <a:normAutofit/>
          </a:bodyPr>
          <a:lstStyle/>
          <a:p>
            <a:r>
              <a:rPr kumimoji="1" lang="ja-JP" altLang="en-US" b="1" dirty="0">
                <a:latin typeface="+mn-ea"/>
                <a:ea typeface="+mn-ea"/>
              </a:rPr>
              <a:t>かけがえのない自分を大切に</a:t>
            </a:r>
          </a:p>
        </p:txBody>
      </p:sp>
    </p:spTree>
    <p:extLst>
      <p:ext uri="{BB962C8B-B14F-4D97-AF65-F5344CB8AC3E}">
        <p14:creationId xmlns:p14="http://schemas.microsoft.com/office/powerpoint/2010/main" val="29394573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3962400" y="169863"/>
            <a:ext cx="8229600" cy="1143000"/>
          </a:xfrm>
        </p:spPr>
        <p:txBody>
          <a:bodyPr/>
          <a:lstStyle/>
          <a:p>
            <a:pPr eaLnBrk="1" hangingPunct="1"/>
            <a:r>
              <a:rPr lang="ja-JP" altLang="en-US" b="1" u="sng" dirty="0">
                <a:solidFill>
                  <a:schemeClr val="accent2"/>
                </a:solidFill>
              </a:rPr>
              <a:t>心の健康</a:t>
            </a:r>
            <a:r>
              <a:rPr lang="en-US" altLang="ja-JP" b="1" u="sng" dirty="0">
                <a:solidFill>
                  <a:schemeClr val="accent2"/>
                </a:solidFill>
              </a:rPr>
              <a:t>5</a:t>
            </a:r>
            <a:r>
              <a:rPr lang="ja-JP" altLang="en-US" b="1" u="sng" dirty="0">
                <a:solidFill>
                  <a:schemeClr val="accent2"/>
                </a:solidFill>
              </a:rPr>
              <a:t>か条</a:t>
            </a:r>
          </a:p>
        </p:txBody>
      </p:sp>
      <p:sp>
        <p:nvSpPr>
          <p:cNvPr id="97283" name="Rectangle 3"/>
          <p:cNvSpPr>
            <a:spLocks noChangeArrowheads="1"/>
          </p:cNvSpPr>
          <p:nvPr/>
        </p:nvSpPr>
        <p:spPr bwMode="auto">
          <a:xfrm>
            <a:off x="2135189" y="1449389"/>
            <a:ext cx="7921625" cy="4860925"/>
          </a:xfrm>
          <a:prstGeom prst="rect">
            <a:avLst/>
          </a:prstGeom>
          <a:solidFill>
            <a:srgbClr val="CCECFF"/>
          </a:solidFill>
          <a:ln w="9525">
            <a:solidFill>
              <a:srgbClr val="66CCFF"/>
            </a:solidFill>
            <a:miter lim="800000"/>
            <a:headEnd/>
            <a:tailEnd/>
          </a:ln>
        </p:spPr>
        <p:txBody>
          <a:bodyPr wrap="none" anchor="ct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2800" b="1">
                <a:latin typeface="Arial" panose="020B0604020202020204" pitchFamily="34" charset="0"/>
              </a:rPr>
              <a:t>・自分自身を大切に思うこと</a:t>
            </a:r>
          </a:p>
          <a:p>
            <a:pPr eaLnBrk="1" hangingPunct="1">
              <a:spcBef>
                <a:spcPct val="0"/>
              </a:spcBef>
              <a:buFontTx/>
              <a:buNone/>
            </a:pPr>
            <a:endParaRPr lang="ja-JP" altLang="en-US" sz="2800" b="1">
              <a:latin typeface="Arial" panose="020B0604020202020204" pitchFamily="34" charset="0"/>
            </a:endParaRPr>
          </a:p>
          <a:p>
            <a:pPr eaLnBrk="1" hangingPunct="1">
              <a:spcBef>
                <a:spcPct val="0"/>
              </a:spcBef>
              <a:buFontTx/>
              <a:buNone/>
            </a:pPr>
            <a:r>
              <a:rPr lang="ja-JP" altLang="en-US" sz="2800" b="1">
                <a:latin typeface="Arial" panose="020B0604020202020204" pitchFamily="34" charset="0"/>
              </a:rPr>
              <a:t>・物事を前向きに考えること</a:t>
            </a:r>
          </a:p>
          <a:p>
            <a:pPr eaLnBrk="1" hangingPunct="1">
              <a:spcBef>
                <a:spcPct val="0"/>
              </a:spcBef>
              <a:buFontTx/>
              <a:buNone/>
            </a:pPr>
            <a:endParaRPr lang="ja-JP" altLang="en-US" sz="2800" b="1">
              <a:latin typeface="Arial" panose="020B0604020202020204" pitchFamily="34" charset="0"/>
            </a:endParaRPr>
          </a:p>
          <a:p>
            <a:pPr eaLnBrk="1" hangingPunct="1">
              <a:spcBef>
                <a:spcPct val="0"/>
              </a:spcBef>
              <a:buFontTx/>
              <a:buNone/>
            </a:pPr>
            <a:r>
              <a:rPr lang="ja-JP" altLang="en-US" sz="2800" b="1">
                <a:latin typeface="Arial" panose="020B0604020202020204" pitchFamily="34" charset="0"/>
              </a:rPr>
              <a:t>・自分なりの目標に向かって努力すること</a:t>
            </a:r>
          </a:p>
          <a:p>
            <a:pPr eaLnBrk="1" hangingPunct="1">
              <a:spcBef>
                <a:spcPct val="0"/>
              </a:spcBef>
              <a:buFontTx/>
              <a:buNone/>
            </a:pPr>
            <a:endParaRPr lang="ja-JP" altLang="en-US" sz="2800" b="1">
              <a:latin typeface="Arial" panose="020B0604020202020204" pitchFamily="34" charset="0"/>
            </a:endParaRPr>
          </a:p>
          <a:p>
            <a:pPr eaLnBrk="1" hangingPunct="1">
              <a:spcBef>
                <a:spcPct val="0"/>
              </a:spcBef>
              <a:buFontTx/>
              <a:buNone/>
            </a:pPr>
            <a:r>
              <a:rPr lang="ja-JP" altLang="en-US" sz="2800" b="1">
                <a:latin typeface="Arial" panose="020B0604020202020204" pitchFamily="34" charset="0"/>
              </a:rPr>
              <a:t>・様々なトラブル、心配事にくよくよしないこと</a:t>
            </a:r>
          </a:p>
          <a:p>
            <a:pPr eaLnBrk="1" hangingPunct="1">
              <a:spcBef>
                <a:spcPct val="0"/>
              </a:spcBef>
              <a:buFontTx/>
              <a:buNone/>
            </a:pPr>
            <a:endParaRPr lang="ja-JP" altLang="en-US" sz="2800" b="1">
              <a:latin typeface="Arial" panose="020B0604020202020204" pitchFamily="34" charset="0"/>
            </a:endParaRPr>
          </a:p>
          <a:p>
            <a:pPr eaLnBrk="1" hangingPunct="1">
              <a:spcBef>
                <a:spcPct val="0"/>
              </a:spcBef>
              <a:buFontTx/>
              <a:buNone/>
            </a:pPr>
            <a:r>
              <a:rPr lang="ja-JP" altLang="en-US" sz="2800" b="1">
                <a:latin typeface="Arial" panose="020B0604020202020204" pitchFamily="34" charset="0"/>
              </a:rPr>
              <a:t>・家族・友人と何でも話し合える関係を築くこと</a:t>
            </a:r>
          </a:p>
        </p:txBody>
      </p:sp>
      <p:sp>
        <p:nvSpPr>
          <p:cNvPr id="97284" name="Text Box 4"/>
          <p:cNvSpPr txBox="1">
            <a:spLocks noChangeArrowheads="1"/>
          </p:cNvSpPr>
          <p:nvPr/>
        </p:nvSpPr>
        <p:spPr bwMode="auto">
          <a:xfrm>
            <a:off x="1524000" y="6583364"/>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50000"/>
              </a:spcBef>
              <a:buFontTx/>
              <a:buNone/>
            </a:pPr>
            <a:r>
              <a:rPr lang="ja-JP" altLang="en-US" sz="1200">
                <a:latin typeface="Times New Roman" panose="02020603050405020304" pitchFamily="18" charset="0"/>
              </a:rPr>
              <a:t>くすりの適正使用協議会</a:t>
            </a:r>
          </a:p>
        </p:txBody>
      </p:sp>
    </p:spTree>
    <p:extLst>
      <p:ext uri="{BB962C8B-B14F-4D97-AF65-F5344CB8AC3E}">
        <p14:creationId xmlns:p14="http://schemas.microsoft.com/office/powerpoint/2010/main" val="1858459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07A2505-B220-9C76-75B1-ED85C2E85997}"/>
              </a:ext>
            </a:extLst>
          </p:cNvPr>
          <p:cNvPicPr>
            <a:picLocks noChangeAspect="1"/>
          </p:cNvPicPr>
          <p:nvPr/>
        </p:nvPicPr>
        <p:blipFill>
          <a:blip r:embed="rId2"/>
          <a:stretch>
            <a:fillRect/>
          </a:stretch>
        </p:blipFill>
        <p:spPr>
          <a:xfrm>
            <a:off x="1231900" y="0"/>
            <a:ext cx="4864100" cy="6858000"/>
          </a:xfrm>
          <a:prstGeom prst="rect">
            <a:avLst/>
          </a:prstGeom>
        </p:spPr>
      </p:pic>
      <p:pic>
        <p:nvPicPr>
          <p:cNvPr id="6" name="図 5">
            <a:extLst>
              <a:ext uri="{FF2B5EF4-FFF2-40B4-BE49-F238E27FC236}">
                <a16:creationId xmlns:a16="http://schemas.microsoft.com/office/drawing/2014/main" id="{2F6BD826-6C6A-D895-9D61-58BE8FCD34FC}"/>
              </a:ext>
            </a:extLst>
          </p:cNvPr>
          <p:cNvPicPr>
            <a:picLocks noChangeAspect="1"/>
          </p:cNvPicPr>
          <p:nvPr/>
        </p:nvPicPr>
        <p:blipFill>
          <a:blip r:embed="rId3"/>
          <a:stretch>
            <a:fillRect/>
          </a:stretch>
        </p:blipFill>
        <p:spPr>
          <a:xfrm>
            <a:off x="6096000" y="0"/>
            <a:ext cx="4864100" cy="6946900"/>
          </a:xfrm>
          <a:prstGeom prst="rect">
            <a:avLst/>
          </a:prstGeom>
        </p:spPr>
      </p:pic>
    </p:spTree>
    <p:extLst>
      <p:ext uri="{BB962C8B-B14F-4D97-AF65-F5344CB8AC3E}">
        <p14:creationId xmlns:p14="http://schemas.microsoft.com/office/powerpoint/2010/main" val="8848788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a:extLst>
              <a:ext uri="{FF2B5EF4-FFF2-40B4-BE49-F238E27FC236}">
                <a16:creationId xmlns:a16="http://schemas.microsoft.com/office/drawing/2014/main" id="{248AF88A-B724-8F7B-E430-1A3CC42AAB2E}"/>
              </a:ext>
            </a:extLst>
          </p:cNvPr>
          <p:cNvGraphicFramePr>
            <a:graphicFrameLocks noChangeAspect="1"/>
          </p:cNvGraphicFramePr>
          <p:nvPr/>
        </p:nvGraphicFramePr>
        <p:xfrm>
          <a:off x="4981575" y="2528888"/>
          <a:ext cx="2374900" cy="3568700"/>
        </p:xfrm>
        <a:graphic>
          <a:graphicData uri="http://schemas.openxmlformats.org/presentationml/2006/ole">
            <mc:AlternateContent xmlns:mc="http://schemas.openxmlformats.org/markup-compatibility/2006">
              <mc:Choice xmlns:v="urn:schemas-microsoft-com:vml" Requires="v">
                <p:oleObj name="Image" r:id="rId3" imgW="2374603" imgH="3568254" progId="">
                  <p:embed/>
                </p:oleObj>
              </mc:Choice>
              <mc:Fallback>
                <p:oleObj name="Image" r:id="rId3" imgW="2374603" imgH="3568254" progId="">
                  <p:embed/>
                  <p:pic>
                    <p:nvPicPr>
                      <p:cNvPr id="111618" name="Object 2">
                        <a:extLst>
                          <a:ext uri="{FF2B5EF4-FFF2-40B4-BE49-F238E27FC236}">
                            <a16:creationId xmlns:a16="http://schemas.microsoft.com/office/drawing/2014/main" id="{248AF88A-B724-8F7B-E430-1A3CC42AA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5" y="2528888"/>
                        <a:ext cx="23749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19" name="AutoShape 4">
            <a:extLst>
              <a:ext uri="{FF2B5EF4-FFF2-40B4-BE49-F238E27FC236}">
                <a16:creationId xmlns:a16="http://schemas.microsoft.com/office/drawing/2014/main" id="{D22EF6A8-E8F4-FB11-0C2C-AAA4C7BF4651}"/>
              </a:ext>
            </a:extLst>
          </p:cNvPr>
          <p:cNvSpPr>
            <a:spLocks noChangeArrowheads="1"/>
          </p:cNvSpPr>
          <p:nvPr/>
        </p:nvSpPr>
        <p:spPr bwMode="auto">
          <a:xfrm>
            <a:off x="4116388" y="728666"/>
            <a:ext cx="4140200" cy="1260475"/>
          </a:xfrm>
          <a:prstGeom prst="wedgeRoundRectCallout">
            <a:avLst>
              <a:gd name="adj1" fmla="val 17407"/>
              <a:gd name="adj2" fmla="val 143829"/>
              <a:gd name="adj3" fmla="val 16667"/>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buFontTx/>
              <a:buNone/>
            </a:pPr>
            <a:endParaRPr lang="ja-JP" altLang="ja-JP" sz="1800">
              <a:latin typeface="Arial" panose="020B0604020202020204" pitchFamily="34" charset="0"/>
            </a:endParaRPr>
          </a:p>
        </p:txBody>
      </p:sp>
      <p:sp>
        <p:nvSpPr>
          <p:cNvPr id="111620" name="Text Box 5">
            <a:extLst>
              <a:ext uri="{FF2B5EF4-FFF2-40B4-BE49-F238E27FC236}">
                <a16:creationId xmlns:a16="http://schemas.microsoft.com/office/drawing/2014/main" id="{A5EFCC92-4D32-9E2F-0ECF-06B1E0481A13}"/>
              </a:ext>
            </a:extLst>
          </p:cNvPr>
          <p:cNvSpPr txBox="1">
            <a:spLocks noChangeArrowheads="1"/>
          </p:cNvSpPr>
          <p:nvPr/>
        </p:nvSpPr>
        <p:spPr bwMode="auto">
          <a:xfrm>
            <a:off x="5183191" y="908053"/>
            <a:ext cx="1825625" cy="823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4800">
                <a:solidFill>
                  <a:schemeClr val="bg1"/>
                </a:solidFill>
                <a:latin typeface="Arial" panose="020B0604020202020204" pitchFamily="34" charset="0"/>
              </a:rPr>
              <a:t>おわり</a:t>
            </a:r>
          </a:p>
        </p:txBody>
      </p:sp>
      <p:sp>
        <p:nvSpPr>
          <p:cNvPr id="111621" name="Text Box 6">
            <a:extLst>
              <a:ext uri="{FF2B5EF4-FFF2-40B4-BE49-F238E27FC236}">
                <a16:creationId xmlns:a16="http://schemas.microsoft.com/office/drawing/2014/main" id="{E88A8036-3134-EA60-E31E-9FA971E19ADF}"/>
              </a:ext>
            </a:extLst>
          </p:cNvPr>
          <p:cNvSpPr txBox="1">
            <a:spLocks noChangeArrowheads="1"/>
          </p:cNvSpPr>
          <p:nvPr/>
        </p:nvSpPr>
        <p:spPr bwMode="auto">
          <a:xfrm>
            <a:off x="2133603" y="3124201"/>
            <a:ext cx="4321175" cy="9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lnSpc>
                <a:spcPct val="75000"/>
              </a:lnSpc>
              <a:spcBef>
                <a:spcPct val="0"/>
              </a:spcBef>
              <a:buFontTx/>
              <a:buNone/>
            </a:pPr>
            <a:r>
              <a:rPr lang="ja-JP" altLang="en-US" sz="3200" b="1">
                <a:latin typeface="ＤＦＰ太丸ゴシック体"/>
                <a:ea typeface="ＤＦＰ太丸ゴシック体"/>
                <a:cs typeface="ＤＦＰ太丸ゴシック体"/>
              </a:rPr>
              <a:t>今日のお話は</a:t>
            </a:r>
            <a:endParaRPr lang="en-US" altLang="ja-JP" sz="3200" b="1">
              <a:latin typeface="ＤＦＰ太丸ゴシック体"/>
              <a:ea typeface="ＤＦＰ太丸ゴシック体"/>
              <a:cs typeface="ＤＦＰ太丸ゴシック体"/>
            </a:endParaRPr>
          </a:p>
          <a:p>
            <a:pPr eaLnBrk="1" hangingPunct="1">
              <a:lnSpc>
                <a:spcPct val="75000"/>
              </a:lnSpc>
              <a:spcBef>
                <a:spcPct val="0"/>
              </a:spcBef>
              <a:buFontTx/>
              <a:buNone/>
            </a:pPr>
            <a:endParaRPr lang="en-US" altLang="ja-JP" sz="1200" b="1">
              <a:latin typeface="ＤＦＰ太丸ゴシック体"/>
              <a:ea typeface="ＤＦＰ太丸ゴシック体"/>
              <a:cs typeface="ＤＦＰ太丸ゴシック体"/>
            </a:endParaRPr>
          </a:p>
          <a:p>
            <a:pPr eaLnBrk="1" hangingPunct="1">
              <a:lnSpc>
                <a:spcPct val="75000"/>
              </a:lnSpc>
              <a:spcBef>
                <a:spcPct val="0"/>
              </a:spcBef>
              <a:buFontTx/>
              <a:buNone/>
            </a:pPr>
            <a:r>
              <a:rPr lang="ja-JP" altLang="en-US" sz="3200" b="1">
                <a:latin typeface="ＤＦＰ太丸ゴシック体"/>
                <a:ea typeface="ＤＦＰ太丸ゴシック体"/>
                <a:cs typeface="ＤＦＰ太丸ゴシック体"/>
              </a:rPr>
              <a:t>理解できたかな？</a:t>
            </a:r>
          </a:p>
        </p:txBody>
      </p:sp>
      <p:sp>
        <p:nvSpPr>
          <p:cNvPr id="111622" name="Text Box 13">
            <a:extLst>
              <a:ext uri="{FF2B5EF4-FFF2-40B4-BE49-F238E27FC236}">
                <a16:creationId xmlns:a16="http://schemas.microsoft.com/office/drawing/2014/main" id="{0D7D5690-AB5C-9528-0E88-845E065F1CE7}"/>
              </a:ext>
            </a:extLst>
          </p:cNvPr>
          <p:cNvSpPr txBox="1">
            <a:spLocks noChangeArrowheads="1"/>
          </p:cNvSpPr>
          <p:nvPr/>
        </p:nvSpPr>
        <p:spPr bwMode="auto">
          <a:xfrm>
            <a:off x="1905003" y="6172200"/>
            <a:ext cx="86228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1400">
                <a:latin typeface="Arial" panose="020B0604020202020204" pitchFamily="34" charset="0"/>
                <a:ea typeface="ＭＳ 明朝" panose="02020609040205080304" pitchFamily="17" charset="-128"/>
              </a:rPr>
              <a:t>※このスライドはくすりの適正協議会より配布されているもの及び東山書房「くすりってなんだろう」を</a:t>
            </a:r>
          </a:p>
          <a:p>
            <a:pPr eaLnBrk="1" hangingPunct="1">
              <a:spcBef>
                <a:spcPct val="0"/>
              </a:spcBef>
              <a:buFontTx/>
              <a:buNone/>
            </a:pPr>
            <a:r>
              <a:rPr lang="ja-JP" altLang="en-US" sz="1400">
                <a:latin typeface="Arial" panose="020B0604020202020204" pitchFamily="34" charset="0"/>
                <a:ea typeface="ＭＳ 明朝" panose="02020609040205080304" pitchFamily="17" charset="-128"/>
              </a:rPr>
              <a:t>千葉市薬剤師会で編集したものです。</a:t>
            </a:r>
          </a:p>
        </p:txBody>
      </p:sp>
    </p:spTree>
  </p:cSld>
  <p:clrMapOvr>
    <a:masterClrMapping/>
  </p:clrMapOvr>
  <p:transition>
    <p:newsfla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未成年者の肺がん死6倍">
            <a:extLst>
              <a:ext uri="{FF2B5EF4-FFF2-40B4-BE49-F238E27FC236}">
                <a16:creationId xmlns:a16="http://schemas.microsoft.com/office/drawing/2014/main" id="{9E30394E-93A5-F439-1C83-3576227EA9E1}"/>
              </a:ext>
            </a:extLst>
          </p:cNvPr>
          <p:cNvPicPr>
            <a:picLocks noChangeAspect="1" noChangeArrowheads="1"/>
          </p:cNvPicPr>
          <p:nvPr/>
        </p:nvPicPr>
        <p:blipFill>
          <a:blip r:embed="rId3"/>
          <a:srcRect/>
          <a:stretch>
            <a:fillRect/>
          </a:stretch>
        </p:blipFill>
        <p:spPr bwMode="auto">
          <a:xfrm>
            <a:off x="1524000" y="14288"/>
            <a:ext cx="9144000" cy="6858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13" name="Text Box 4">
            <a:extLst>
              <a:ext uri="{FF2B5EF4-FFF2-40B4-BE49-F238E27FC236}">
                <a16:creationId xmlns:a16="http://schemas.microsoft.com/office/drawing/2014/main" id="{F8DC090C-4CB3-D71A-5375-E56A8642A997}"/>
              </a:ext>
            </a:extLst>
          </p:cNvPr>
          <p:cNvSpPr txBox="1">
            <a:spLocks noChangeArrowheads="1"/>
          </p:cNvSpPr>
          <p:nvPr/>
        </p:nvSpPr>
        <p:spPr bwMode="auto">
          <a:xfrm>
            <a:off x="2092015" y="1714500"/>
            <a:ext cx="492443"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0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Char char="–"/>
              <a:defRPr kumimoji="1" sz="25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7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5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5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buFontTx/>
              <a:buNone/>
            </a:pPr>
            <a:r>
              <a:rPr lang="ja-JP" altLang="en-US" sz="2000" b="1">
                <a:solidFill>
                  <a:srgbClr val="008000"/>
                </a:solidFill>
                <a:latin typeface="Times New Roman" panose="02020603050405020304" pitchFamily="18" charset="0"/>
              </a:rPr>
              <a:t>未成年は６倍早くタバコで死ぬぞ！</a:t>
            </a:r>
          </a:p>
        </p:txBody>
      </p:sp>
      <p:sp>
        <p:nvSpPr>
          <p:cNvPr id="14" name="角丸四角形 13">
            <a:extLst>
              <a:ext uri="{FF2B5EF4-FFF2-40B4-BE49-F238E27FC236}">
                <a16:creationId xmlns:a16="http://schemas.microsoft.com/office/drawing/2014/main" id="{5BFB6001-99CB-247A-003E-5C72926F87FB}"/>
              </a:ext>
            </a:extLst>
          </p:cNvPr>
          <p:cNvSpPr/>
          <p:nvPr/>
        </p:nvSpPr>
        <p:spPr>
          <a:xfrm>
            <a:off x="6813550" y="917575"/>
            <a:ext cx="28702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endParaRPr lang="ja-JP" altLang="en-US">
              <a:solidFill>
                <a:srgbClr val="FFFFFF"/>
              </a:solidFill>
              <a:cs typeface="ＭＳ Ｐゴシック" pitchFamily="2" charset="-128"/>
            </a:endParaRPr>
          </a:p>
        </p:txBody>
      </p:sp>
      <p:sp>
        <p:nvSpPr>
          <p:cNvPr id="15" name="角丸四角形 14">
            <a:extLst>
              <a:ext uri="{FF2B5EF4-FFF2-40B4-BE49-F238E27FC236}">
                <a16:creationId xmlns:a16="http://schemas.microsoft.com/office/drawing/2014/main" id="{D40F9B06-0A8B-AD3B-2D15-7F8B198114AA}"/>
              </a:ext>
            </a:extLst>
          </p:cNvPr>
          <p:cNvSpPr/>
          <p:nvPr/>
        </p:nvSpPr>
        <p:spPr>
          <a:xfrm>
            <a:off x="6992938" y="6299200"/>
            <a:ext cx="3408362" cy="558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endParaRPr lang="ja-JP" altLang="en-US">
              <a:solidFill>
                <a:srgbClr val="FFFFFF"/>
              </a:solidFill>
              <a:cs typeface="ＭＳ Ｐゴシック" pitchFamily="2" charset="-128"/>
            </a:endParaRPr>
          </a:p>
        </p:txBody>
      </p:sp>
      <p:sp>
        <p:nvSpPr>
          <p:cNvPr id="16" name="角丸四角形 15">
            <a:extLst>
              <a:ext uri="{FF2B5EF4-FFF2-40B4-BE49-F238E27FC236}">
                <a16:creationId xmlns:a16="http://schemas.microsoft.com/office/drawing/2014/main" id="{72FB81FE-5E0E-A41A-B868-440D375430EE}"/>
              </a:ext>
            </a:extLst>
          </p:cNvPr>
          <p:cNvSpPr/>
          <p:nvPr/>
        </p:nvSpPr>
        <p:spPr>
          <a:xfrm>
            <a:off x="1703388" y="739778"/>
            <a:ext cx="463550" cy="55610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endParaRPr lang="ja-JP" altLang="en-US">
              <a:solidFill>
                <a:srgbClr val="FFFFFF"/>
              </a:solidFill>
              <a:cs typeface="ＭＳ Ｐゴシック"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じゅどうきつえん">
            <a:extLst>
              <a:ext uri="{FF2B5EF4-FFF2-40B4-BE49-F238E27FC236}">
                <a16:creationId xmlns:a16="http://schemas.microsoft.com/office/drawing/2014/main" id="{0B26B7C9-4786-4265-BA3E-8E0E54F42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6" y="1550991"/>
            <a:ext cx="8567737"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80A50B3F-2395-3CBB-DB1E-BAB02F601D77}"/>
              </a:ext>
            </a:extLst>
          </p:cNvPr>
          <p:cNvSpPr txBox="1">
            <a:spLocks noChangeArrowheads="1"/>
          </p:cNvSpPr>
          <p:nvPr/>
        </p:nvSpPr>
        <p:spPr bwMode="auto">
          <a:xfrm>
            <a:off x="2336800" y="188916"/>
            <a:ext cx="7367588" cy="1393825"/>
          </a:xfrm>
          <a:prstGeom prst="rect">
            <a:avLst/>
          </a:prstGeom>
          <a:noFill/>
          <a:ln w="12700" cap="sq">
            <a:noFill/>
            <a:miter lim="800000"/>
            <a:headEnd type="none" w="sm" len="sm"/>
            <a:tailEnd type="none" w="sm" len="sm"/>
          </a:ln>
          <a:effectLst/>
        </p:spPr>
        <p:txBody>
          <a:bodyPr wrap="none">
            <a:spAutoFit/>
          </a:bodyPr>
          <a:lstStyle/>
          <a:p>
            <a:pPr eaLnBrk="1" hangingPunct="1">
              <a:lnSpc>
                <a:spcPct val="80000"/>
              </a:lnSpc>
              <a:defRPr/>
            </a:pPr>
            <a:r>
              <a:rPr lang="ja-JP" altLang="en-US" sz="1200" b="1" dirty="0">
                <a:solidFill>
                  <a:srgbClr val="FF0000"/>
                </a:solidFill>
                <a:effectLst>
                  <a:outerShdw blurRad="38100" dist="38100" dir="2700000" algn="tl">
                    <a:srgbClr val="DDDDDD"/>
                  </a:outerShdw>
                </a:effectLst>
                <a:latin typeface="ヒラギノ丸ゴ ProN W4"/>
                <a:ea typeface="ヒラギノ丸ゴ ProN W4"/>
                <a:cs typeface="ヒラギノ丸ゴ ProN W4"/>
              </a:rPr>
              <a:t>　　　　　　　　　　　　　　　　　　　　　　　　　　　　</a:t>
            </a:r>
            <a:endParaRPr lang="en-US" altLang="ja-JP" sz="1200" b="1" dirty="0">
              <a:solidFill>
                <a:srgbClr val="FF0000"/>
              </a:solidFill>
              <a:effectLst>
                <a:outerShdw blurRad="38100" dist="38100" dir="2700000" algn="tl">
                  <a:srgbClr val="DDDDDD"/>
                </a:outerShdw>
              </a:effectLst>
              <a:latin typeface="ヒラギノ丸ゴ ProN W4"/>
              <a:ea typeface="ヒラギノ丸ゴ ProN W4"/>
              <a:cs typeface="ヒラギノ丸ゴ ProN W4"/>
            </a:endParaRPr>
          </a:p>
          <a:p>
            <a:pPr algn="ctr" eaLnBrk="1" hangingPunct="1">
              <a:lnSpc>
                <a:spcPct val="80000"/>
              </a:lnSpc>
              <a:defRPr/>
            </a:pPr>
            <a:r>
              <a:rPr lang="ja-JP" altLang="en-US" sz="4000" b="1" dirty="0">
                <a:solidFill>
                  <a:srgbClr val="FF0000"/>
                </a:solidFill>
                <a:effectLst>
                  <a:outerShdw blurRad="38100" dist="38100" dir="2700000" algn="tl">
                    <a:srgbClr val="000000">
                      <a:alpha val="43137"/>
                    </a:srgbClr>
                  </a:outerShdw>
                </a:effectLst>
                <a:latin typeface="ＤＦＰ太丸ゴシック体"/>
                <a:ea typeface="ＤＦＰ太丸ゴシック体"/>
                <a:cs typeface="ＤＦＰ太丸ゴシック体"/>
              </a:rPr>
              <a:t>閉め切った部屋で１０本吸うと</a:t>
            </a:r>
            <a:endParaRPr lang="en-US" altLang="ja-JP" sz="4000" b="1" dirty="0">
              <a:solidFill>
                <a:srgbClr val="FF0000"/>
              </a:solidFill>
              <a:effectLst>
                <a:outerShdw blurRad="38100" dist="38100" dir="2700000" algn="tl">
                  <a:srgbClr val="000000">
                    <a:alpha val="43137"/>
                  </a:srgbClr>
                </a:outerShdw>
              </a:effectLst>
              <a:latin typeface="ＤＦＰ太丸ゴシック体"/>
              <a:ea typeface="ＤＦＰ太丸ゴシック体"/>
              <a:cs typeface="ＤＦＰ太丸ゴシック体"/>
            </a:endParaRPr>
          </a:p>
          <a:p>
            <a:pPr algn="ctr" eaLnBrk="1" hangingPunct="1">
              <a:lnSpc>
                <a:spcPct val="80000"/>
              </a:lnSpc>
              <a:defRPr/>
            </a:pPr>
            <a:r>
              <a:rPr lang="ja-JP" altLang="ja-JP" sz="1200" b="1" dirty="0">
                <a:solidFill>
                  <a:srgbClr val="FF0000"/>
                </a:solidFill>
                <a:effectLst>
                  <a:outerShdw blurRad="38100" dist="38100" dir="2700000" algn="tl">
                    <a:srgbClr val="000000">
                      <a:alpha val="43137"/>
                    </a:srgbClr>
                  </a:outerShdw>
                </a:effectLst>
                <a:latin typeface="ＤＦＰ太丸ゴシック体"/>
                <a:ea typeface="ＤＦＰ太丸ゴシック体"/>
                <a:cs typeface="ＤＦＰ太丸ゴシック体"/>
              </a:rPr>
              <a:t>　</a:t>
            </a:r>
            <a:r>
              <a:rPr lang="ja-JP" altLang="en-US" sz="1200" b="1" dirty="0">
                <a:solidFill>
                  <a:srgbClr val="FF0000"/>
                </a:solidFill>
                <a:effectLst>
                  <a:outerShdw blurRad="38100" dist="38100" dir="2700000" algn="tl">
                    <a:srgbClr val="000000">
                      <a:alpha val="43137"/>
                    </a:srgbClr>
                  </a:outerShdw>
                </a:effectLst>
                <a:latin typeface="ＤＦＰ太丸ゴシック体"/>
                <a:ea typeface="ＤＦＰ太丸ゴシック体"/>
                <a:cs typeface="ＤＦＰ太丸ゴシック体"/>
              </a:rPr>
              <a:t>　　</a:t>
            </a:r>
            <a:endParaRPr lang="en-US" altLang="ja-JP" sz="1200" b="1" dirty="0">
              <a:solidFill>
                <a:srgbClr val="FF0000"/>
              </a:solidFill>
              <a:effectLst>
                <a:outerShdw blurRad="38100" dist="38100" dir="2700000" algn="tl">
                  <a:srgbClr val="000000">
                    <a:alpha val="43137"/>
                  </a:srgbClr>
                </a:outerShdw>
              </a:effectLst>
              <a:latin typeface="ＤＦＰ太丸ゴシック体"/>
              <a:ea typeface="ＤＦＰ太丸ゴシック体"/>
              <a:cs typeface="ＤＦＰ太丸ゴシック体"/>
            </a:endParaRPr>
          </a:p>
          <a:p>
            <a:pPr algn="ctr" eaLnBrk="1" hangingPunct="1">
              <a:lnSpc>
                <a:spcPct val="80000"/>
              </a:lnSpc>
              <a:defRPr/>
            </a:pPr>
            <a:r>
              <a:rPr lang="ja-JP" altLang="en-US" sz="4000" b="1" dirty="0">
                <a:solidFill>
                  <a:srgbClr val="FF0000"/>
                </a:solidFill>
                <a:effectLst>
                  <a:outerShdw blurRad="38100" dist="38100" dir="2700000" algn="tl">
                    <a:srgbClr val="000000">
                      <a:alpha val="43137"/>
                    </a:srgbClr>
                  </a:outerShdw>
                </a:effectLst>
                <a:latin typeface="ＤＦＰ太丸ゴシック体"/>
                <a:ea typeface="ＤＦＰ太丸ゴシック体"/>
                <a:cs typeface="ＤＦＰ太丸ゴシック体"/>
              </a:rPr>
              <a:t>１本吸ったことになる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TPR01_005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TPR01_005P">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TPR01_005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TPR01_005P">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299</TotalTime>
  <Words>9037</Words>
  <Application>Microsoft Office PowerPoint</Application>
  <PresentationFormat>ワイド画面</PresentationFormat>
  <Paragraphs>748</Paragraphs>
  <Slides>77</Slides>
  <Notes>45</Notes>
  <HiddenSlides>0</HiddenSlides>
  <MMClips>0</MMClips>
  <ScaleCrop>false</ScaleCrop>
  <HeadingPairs>
    <vt:vector size="8" baseType="variant">
      <vt:variant>
        <vt:lpstr>使用されているフォント</vt:lpstr>
      </vt:variant>
      <vt:variant>
        <vt:i4>21</vt:i4>
      </vt:variant>
      <vt:variant>
        <vt:lpstr>テーマ</vt:lpstr>
      </vt:variant>
      <vt:variant>
        <vt:i4>1</vt:i4>
      </vt:variant>
      <vt:variant>
        <vt:lpstr>埋め込まれた OLE サーバー</vt:lpstr>
      </vt:variant>
      <vt:variant>
        <vt:i4>2</vt:i4>
      </vt:variant>
      <vt:variant>
        <vt:lpstr>スライド タイトル</vt:lpstr>
      </vt:variant>
      <vt:variant>
        <vt:i4>77</vt:i4>
      </vt:variant>
    </vt:vector>
  </HeadingPairs>
  <TitlesOfParts>
    <vt:vector size="101" baseType="lpstr">
      <vt:lpstr>ＤＦＰ太丸ゴシック体</vt:lpstr>
      <vt:lpstr>ＤＦＰ平成ゴシック体W7</vt:lpstr>
      <vt:lpstr>ＤＨＰ特太ゴシック体</vt:lpstr>
      <vt:lpstr>HGP創英ﾌﾟﾚｾﾞﾝｽEB</vt:lpstr>
      <vt:lpstr>HGP創英角ｺﾞｼｯｸUB</vt:lpstr>
      <vt:lpstr>HGP明朝E</vt:lpstr>
      <vt:lpstr>ＭＳ Ｐゴシック</vt:lpstr>
      <vt:lpstr>ＭＳ Ｐ明朝</vt:lpstr>
      <vt:lpstr>ＭＳ ゴシック</vt:lpstr>
      <vt:lpstr>ヒラギノ角ゴPro W3</vt:lpstr>
      <vt:lpstr>ヒラギノ丸ゴ ProN W4</vt:lpstr>
      <vt:lpstr>メイリオ</vt:lpstr>
      <vt:lpstr>游ゴシック</vt:lpstr>
      <vt:lpstr>Arial</vt:lpstr>
      <vt:lpstr>Calibri</vt:lpstr>
      <vt:lpstr>Calibri Light</vt:lpstr>
      <vt:lpstr>Century</vt:lpstr>
      <vt:lpstr>Roboto</vt:lpstr>
      <vt:lpstr>Times New Roman</vt:lpstr>
      <vt:lpstr>Trebuchet MS</vt:lpstr>
      <vt:lpstr>Wingdings</vt:lpstr>
      <vt:lpstr>Office テーマ</vt:lpstr>
      <vt:lpstr>Photo Editor 写真</vt:lpstr>
      <vt:lpstr>Image</vt:lpstr>
      <vt:lpstr>PowerPoint プレゼンテーション</vt:lpstr>
      <vt:lpstr>PowerPoint プレゼンテーション</vt:lpstr>
      <vt:lpstr>悪い薬物の例</vt:lpstr>
      <vt:lpstr>PowerPoint プレゼンテーション</vt:lpstr>
      <vt:lpstr>タバコの煙の汚染度</vt:lpstr>
      <vt:lpstr>PowerPoint プレゼンテーション</vt:lpstr>
      <vt:lpstr>きれいな肺　と　タバコを吸った肺</vt:lpstr>
      <vt:lpstr>PowerPoint プレゼンテーション</vt:lpstr>
      <vt:lpstr>PowerPoint プレゼンテーション</vt:lpstr>
      <vt:lpstr>PowerPoint プレゼンテーション</vt:lpstr>
      <vt:lpstr>PowerPoint プレゼンテーション</vt:lpstr>
      <vt:lpstr>電子タバコ・加熱タバコの整理</vt:lpstr>
      <vt:lpstr>　　加熱式タバコは 　　　　　　　紙巻きタバコよりも「まし」？</vt:lpstr>
      <vt:lpstr>アルコールの害</vt:lpstr>
      <vt:lpstr>アルコールが体に与える影響-1</vt:lpstr>
      <vt:lpstr>　正常な脳  ・   アルコールで縮んだ脳</vt:lpstr>
      <vt:lpstr>アルコールが体に与える影響-2</vt:lpstr>
      <vt:lpstr>　　　　　　　　　 正常な肝臓   脂肪肝   肝硬変</vt:lpstr>
      <vt:lpstr>お酒の飲みすぎによる害</vt:lpstr>
      <vt:lpstr>たばこ・アルコールは20歳から</vt:lpstr>
      <vt:lpstr>薬物乱用とは</vt:lpstr>
      <vt:lpstr>乱用される薬物</vt:lpstr>
      <vt:lpstr>乱用される危険のある薬物</vt:lpstr>
      <vt:lpstr>PowerPoint プレゼンテーション</vt:lpstr>
      <vt:lpstr>PowerPoint プレゼンテーション</vt:lpstr>
      <vt:lpstr>薬物を乱用すると・・・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「誰にも迷惑をかけていない」 　と言う人がいるが・・・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厳しい罰則</vt:lpstr>
      <vt:lpstr>大麻について考えてみよう！</vt:lpstr>
      <vt:lpstr>PowerPoint プレゼンテーション</vt:lpstr>
      <vt:lpstr>乱用される違法薬物の作用と呼び名</vt:lpstr>
      <vt:lpstr>PowerPoint プレゼンテーション</vt:lpstr>
      <vt:lpstr>新たな大麻の脅威！</vt:lpstr>
      <vt:lpstr>未成年者の大麻乱用は、危険！</vt:lpstr>
      <vt:lpstr>PowerPoint プレゼンテーション</vt:lpstr>
      <vt:lpstr>アメリカやカナダの大麻乱用の拡がりは、 　　　　　　　　　　日本では想像もできない！</vt:lpstr>
      <vt:lpstr>大麻は、反社会的組織の資金源！</vt:lpstr>
      <vt:lpstr>アメリカやカナダでも未成年者の 　　　　　　　　　　　　大麻使用は絶対ダメ！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カフェインって何？</vt:lpstr>
      <vt:lpstr>  カフェインの働き</vt:lpstr>
      <vt:lpstr>PowerPoint プレゼンテーション</vt:lpstr>
      <vt:lpstr>PowerPoint プレゼンテーション</vt:lpstr>
      <vt:lpstr>PowerPoint プレゼンテーション</vt:lpstr>
      <vt:lpstr>PowerPoint プレゼンテーション</vt:lpstr>
      <vt:lpstr>＊参考資料（説明などに使用）</vt:lpstr>
      <vt:lpstr>１商品あたりのカフェイン含有量 （　＝15㎎）</vt:lpstr>
      <vt:lpstr>PowerPoint プレゼンテーション</vt:lpstr>
      <vt:lpstr>オーバードーズドラッグとは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かけがえのない自分を大切に</vt:lpstr>
      <vt:lpstr>心の健康5か条</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大野 定行</dc:creator>
  <cp:lastModifiedBy>oda</cp:lastModifiedBy>
  <cp:revision>31</cp:revision>
  <dcterms:created xsi:type="dcterms:W3CDTF">2022-10-13T13:39:40Z</dcterms:created>
  <dcterms:modified xsi:type="dcterms:W3CDTF">2024-10-23T05:01:53Z</dcterms:modified>
</cp:coreProperties>
</file>